
<file path=[Content_Types].xml><?xml version="1.0" encoding="utf-8"?>
<Types xmlns="http://schemas.openxmlformats.org/package/2006/content-types">
  <Default Extension="jfif" ContentType="image/jpeg"/>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5" r:id="rId1"/>
  </p:sldMasterIdLst>
  <p:sldIdLst>
    <p:sldId id="256" r:id="rId2"/>
    <p:sldId id="285" r:id="rId3"/>
    <p:sldId id="259" r:id="rId4"/>
    <p:sldId id="258" r:id="rId5"/>
    <p:sldId id="261" r:id="rId6"/>
    <p:sldId id="262" r:id="rId7"/>
    <p:sldId id="286" r:id="rId8"/>
    <p:sldId id="260" r:id="rId9"/>
    <p:sldId id="264" r:id="rId10"/>
    <p:sldId id="265" r:id="rId11"/>
    <p:sldId id="266" r:id="rId12"/>
    <p:sldId id="267" r:id="rId13"/>
    <p:sldId id="287" r:id="rId14"/>
    <p:sldId id="268" r:id="rId15"/>
    <p:sldId id="269" r:id="rId16"/>
    <p:sldId id="271" r:id="rId17"/>
    <p:sldId id="272" r:id="rId18"/>
    <p:sldId id="273" r:id="rId19"/>
    <p:sldId id="274" r:id="rId20"/>
    <p:sldId id="275" r:id="rId21"/>
    <p:sldId id="276" r:id="rId22"/>
    <p:sldId id="277" r:id="rId23"/>
    <p:sldId id="278" r:id="rId24"/>
    <p:sldId id="280" r:id="rId25"/>
    <p:sldId id="282" r:id="rId26"/>
    <p:sldId id="257" r:id="rId27"/>
    <p:sldId id="284" r:id="rId28"/>
    <p:sldId id="283"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705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691"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B21308D-609E-466A-9718-212D17097261}" type="datetimeFigureOut">
              <a:rPr lang="en-IN" smtClean="0"/>
              <a:t>03-11-2020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1FA4279-6E77-42AC-9C27-016882C926AE}" type="slidenum">
              <a:rPr lang="en-IN" smtClean="0"/>
              <a:t>‹#›</a:t>
            </a:fld>
            <a:endParaRPr lang="en-IN"/>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5295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21308D-609E-466A-9718-212D17097261}" type="datetimeFigureOut">
              <a:rPr lang="en-IN" smtClean="0"/>
              <a:t>03-11-2020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1FA4279-6E77-42AC-9C27-016882C926AE}" type="slidenum">
              <a:rPr lang="en-IN" smtClean="0"/>
              <a:t>‹#›</a:t>
            </a:fld>
            <a:endParaRPr lang="en-IN"/>
          </a:p>
        </p:txBody>
      </p:sp>
    </p:spTree>
    <p:extLst>
      <p:ext uri="{BB962C8B-B14F-4D97-AF65-F5344CB8AC3E}">
        <p14:creationId xmlns:p14="http://schemas.microsoft.com/office/powerpoint/2010/main" val="3288639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21308D-609E-466A-9718-212D17097261}" type="datetimeFigureOut">
              <a:rPr lang="en-IN" smtClean="0"/>
              <a:t>03-11-2020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1FA4279-6E77-42AC-9C27-016882C926AE}" type="slidenum">
              <a:rPr lang="en-IN" smtClean="0"/>
              <a:t>‹#›</a:t>
            </a:fld>
            <a:endParaRPr lang="en-IN"/>
          </a:p>
        </p:txBody>
      </p:sp>
    </p:spTree>
    <p:extLst>
      <p:ext uri="{BB962C8B-B14F-4D97-AF65-F5344CB8AC3E}">
        <p14:creationId xmlns:p14="http://schemas.microsoft.com/office/powerpoint/2010/main" val="2498785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21308D-609E-466A-9718-212D17097261}" type="datetimeFigureOut">
              <a:rPr lang="en-IN" smtClean="0"/>
              <a:t>03-11-2020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1FA4279-6E77-42AC-9C27-016882C926AE}" type="slidenum">
              <a:rPr lang="en-IN" smtClean="0"/>
              <a:t>‹#›</a:t>
            </a:fld>
            <a:endParaRPr lang="en-IN"/>
          </a:p>
        </p:txBody>
      </p:sp>
    </p:spTree>
    <p:extLst>
      <p:ext uri="{BB962C8B-B14F-4D97-AF65-F5344CB8AC3E}">
        <p14:creationId xmlns:p14="http://schemas.microsoft.com/office/powerpoint/2010/main" val="3496764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21308D-609E-466A-9718-212D17097261}" type="datetimeFigureOut">
              <a:rPr lang="en-IN" smtClean="0"/>
              <a:t>03-11-2020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1FA4279-6E77-42AC-9C27-016882C926AE}" type="slidenum">
              <a:rPr lang="en-IN" smtClean="0"/>
              <a:t>‹#›</a:t>
            </a:fld>
            <a:endParaRPr lang="en-IN"/>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4460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21308D-609E-466A-9718-212D17097261}" type="datetimeFigureOut">
              <a:rPr lang="en-IN" smtClean="0"/>
              <a:t>03-11-2020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51FA4279-6E77-42AC-9C27-016882C926AE}" type="slidenum">
              <a:rPr lang="en-IN" smtClean="0"/>
              <a:t>‹#›</a:t>
            </a:fld>
            <a:endParaRPr lang="en-IN"/>
          </a:p>
        </p:txBody>
      </p:sp>
    </p:spTree>
    <p:extLst>
      <p:ext uri="{BB962C8B-B14F-4D97-AF65-F5344CB8AC3E}">
        <p14:creationId xmlns:p14="http://schemas.microsoft.com/office/powerpoint/2010/main" val="3081202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B21308D-609E-466A-9718-212D17097261}" type="datetimeFigureOut">
              <a:rPr lang="en-IN" smtClean="0"/>
              <a:t>03-11-2020</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51FA4279-6E77-42AC-9C27-016882C926AE}" type="slidenum">
              <a:rPr lang="en-IN" smtClean="0"/>
              <a:t>‹#›</a:t>
            </a:fld>
            <a:endParaRPr lang="en-IN"/>
          </a:p>
        </p:txBody>
      </p:sp>
    </p:spTree>
    <p:extLst>
      <p:ext uri="{BB962C8B-B14F-4D97-AF65-F5344CB8AC3E}">
        <p14:creationId xmlns:p14="http://schemas.microsoft.com/office/powerpoint/2010/main" val="1492926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B21308D-609E-466A-9718-212D17097261}" type="datetimeFigureOut">
              <a:rPr lang="en-IN" smtClean="0"/>
              <a:t>03-11-2020</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51FA4279-6E77-42AC-9C27-016882C926AE}" type="slidenum">
              <a:rPr lang="en-IN" smtClean="0"/>
              <a:t>‹#›</a:t>
            </a:fld>
            <a:endParaRPr lang="en-IN"/>
          </a:p>
        </p:txBody>
      </p:sp>
    </p:spTree>
    <p:extLst>
      <p:ext uri="{BB962C8B-B14F-4D97-AF65-F5344CB8AC3E}">
        <p14:creationId xmlns:p14="http://schemas.microsoft.com/office/powerpoint/2010/main" val="3813401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B21308D-609E-466A-9718-212D17097261}" type="datetimeFigureOut">
              <a:rPr lang="en-IN" smtClean="0"/>
              <a:t>03-11-2020</a:t>
            </a:fld>
            <a:endParaRPr lang="en-IN"/>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IN"/>
          </a:p>
        </p:txBody>
      </p:sp>
      <p:sp>
        <p:nvSpPr>
          <p:cNvPr id="9" name="Slide Number Placeholder 8"/>
          <p:cNvSpPr>
            <a:spLocks noGrp="1"/>
          </p:cNvSpPr>
          <p:nvPr>
            <p:ph type="sldNum" sz="quarter" idx="12"/>
          </p:nvPr>
        </p:nvSpPr>
        <p:spPr/>
        <p:txBody>
          <a:bodyPr/>
          <a:lstStyle/>
          <a:p>
            <a:fld id="{51FA4279-6E77-42AC-9C27-016882C926AE}" type="slidenum">
              <a:rPr lang="en-IN" smtClean="0"/>
              <a:t>‹#›</a:t>
            </a:fld>
            <a:endParaRPr lang="en-IN"/>
          </a:p>
        </p:txBody>
      </p:sp>
    </p:spTree>
    <p:extLst>
      <p:ext uri="{BB962C8B-B14F-4D97-AF65-F5344CB8AC3E}">
        <p14:creationId xmlns:p14="http://schemas.microsoft.com/office/powerpoint/2010/main" val="2417053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7B21308D-609E-466A-9718-212D17097261}" type="datetimeFigureOut">
              <a:rPr lang="en-IN" smtClean="0"/>
              <a:t>03-11-2020</a:t>
            </a:fld>
            <a:endParaRPr lang="en-IN"/>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IN"/>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1FA4279-6E77-42AC-9C27-016882C926AE}" type="slidenum">
              <a:rPr lang="en-IN" smtClean="0"/>
              <a:t>‹#›</a:t>
            </a:fld>
            <a:endParaRPr lang="en-IN"/>
          </a:p>
        </p:txBody>
      </p:sp>
    </p:spTree>
    <p:extLst>
      <p:ext uri="{BB962C8B-B14F-4D97-AF65-F5344CB8AC3E}">
        <p14:creationId xmlns:p14="http://schemas.microsoft.com/office/powerpoint/2010/main" val="107901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21308D-609E-466A-9718-212D17097261}" type="datetimeFigureOut">
              <a:rPr lang="en-IN" smtClean="0"/>
              <a:t>03-11-2020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51FA4279-6E77-42AC-9C27-016882C926AE}" type="slidenum">
              <a:rPr lang="en-IN" smtClean="0"/>
              <a:t>‹#›</a:t>
            </a:fld>
            <a:endParaRPr lang="en-IN"/>
          </a:p>
        </p:txBody>
      </p:sp>
    </p:spTree>
    <p:extLst>
      <p:ext uri="{BB962C8B-B14F-4D97-AF65-F5344CB8AC3E}">
        <p14:creationId xmlns:p14="http://schemas.microsoft.com/office/powerpoint/2010/main" val="1983219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7B21308D-609E-466A-9718-212D17097261}" type="datetimeFigureOut">
              <a:rPr lang="en-IN" smtClean="0"/>
              <a:t>03-11-2020</a:t>
            </a:fld>
            <a:endParaRPr lang="en-IN"/>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IN"/>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51FA4279-6E77-42AC-9C27-016882C926AE}" type="slidenum">
              <a:rPr lang="en-IN" smtClean="0"/>
              <a:t>‹#›</a:t>
            </a:fld>
            <a:endParaRPr lang="en-IN"/>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6747988"/>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image" Target="../media/image7.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image" Target="../media/image8.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image" Target="../media/image9.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image" Target="../media/image10.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image" Target="../media/image10.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image" Target="../media/image11.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image" Target="../media/image12.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image" Target="../media/image13.jp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15.jpg"/><Relationship Id="rId4" Type="http://schemas.openxmlformats.org/officeDocument/2006/relationships/image" Target="../media/image14.jp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image" Target="../media/image16.jfif"/></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5.jf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A54C4-4187-423E-B903-CA480F216125}"/>
              </a:ext>
            </a:extLst>
          </p:cNvPr>
          <p:cNvSpPr>
            <a:spLocks noGrp="1"/>
          </p:cNvSpPr>
          <p:nvPr>
            <p:ph type="ctrTitle"/>
          </p:nvPr>
        </p:nvSpPr>
        <p:spPr>
          <a:xfrm>
            <a:off x="1524000" y="1968842"/>
            <a:ext cx="9144000" cy="2061981"/>
          </a:xfrm>
        </p:spPr>
        <p:txBody>
          <a:bodyPr>
            <a:normAutofit fontScale="90000"/>
          </a:bodyPr>
          <a:lstStyle/>
          <a:p>
            <a:pPr algn="ctr">
              <a:lnSpc>
                <a:spcPct val="150000"/>
              </a:lnSpc>
            </a:pPr>
            <a:r>
              <a:rPr lang="en-IN" sz="2000" b="1" dirty="0">
                <a:solidFill>
                  <a:srgbClr val="C00000"/>
                </a:solidFill>
                <a:latin typeface="Dubai Medium" panose="020B0603030403030204" pitchFamily="34" charset="-78"/>
                <a:cs typeface="Dubai Medium" panose="020B0603030403030204" pitchFamily="34" charset="-78"/>
              </a:rPr>
              <a:t>DEPARTMENT OF ELECTRONICS AND INSTRUMENTATION ENGINEERING</a:t>
            </a:r>
            <a:br>
              <a:rPr lang="en-IN" sz="2400" b="1" dirty="0">
                <a:latin typeface="Dubai Medium" panose="020B0603030403030204" pitchFamily="34" charset="-78"/>
                <a:cs typeface="Dubai Medium" panose="020B0603030403030204" pitchFamily="34" charset="-78"/>
              </a:rPr>
            </a:br>
            <a:r>
              <a:rPr lang="en-IN" sz="2400" dirty="0">
                <a:latin typeface="Dubai Medium" panose="020B0603030403030204" pitchFamily="34" charset="-78"/>
                <a:cs typeface="Dubai Medium" panose="020B0603030403030204" pitchFamily="34" charset="-78"/>
              </a:rPr>
              <a:t>VII SEMESTER EIE</a:t>
            </a:r>
            <a:br>
              <a:rPr lang="en-IN" sz="2400" b="1" dirty="0">
                <a:latin typeface="Dubai Medium" panose="020B0603030403030204" pitchFamily="34" charset="-78"/>
                <a:cs typeface="Dubai Medium" panose="020B0603030403030204" pitchFamily="34" charset="-78"/>
              </a:rPr>
            </a:br>
            <a:r>
              <a:rPr lang="en-IN" sz="2800" b="1" dirty="0">
                <a:solidFill>
                  <a:srgbClr val="470505"/>
                </a:solidFill>
                <a:latin typeface="Dubai Medium" panose="020B0603030403030204" pitchFamily="34" charset="-78"/>
                <a:cs typeface="Dubai Medium" panose="020B0603030403030204" pitchFamily="34" charset="-78"/>
              </a:rPr>
              <a:t>EIC4102</a:t>
            </a:r>
            <a:r>
              <a:rPr lang="en-IN" sz="2800" dirty="0">
                <a:solidFill>
                  <a:srgbClr val="470505"/>
                </a:solidFill>
                <a:latin typeface="Dubai Medium" panose="020B0603030403030204" pitchFamily="34" charset="-78"/>
                <a:cs typeface="Dubai Medium" panose="020B0603030403030204" pitchFamily="34" charset="-78"/>
              </a:rPr>
              <a:t> </a:t>
            </a:r>
            <a:r>
              <a:rPr lang="en-IN" sz="2800" b="1" dirty="0">
                <a:solidFill>
                  <a:srgbClr val="470505"/>
                </a:solidFill>
                <a:latin typeface="Dubai Medium" panose="020B0603030403030204" pitchFamily="34" charset="-78"/>
                <a:cs typeface="Dubai Medium" panose="020B0603030403030204" pitchFamily="34" charset="-78"/>
              </a:rPr>
              <a:t>INDUSTRIAL AUTOMATION</a:t>
            </a:r>
            <a:br>
              <a:rPr lang="en-IN" sz="4000" b="1" dirty="0">
                <a:latin typeface="Dubai Medium" panose="020B0603030403030204" pitchFamily="34" charset="-78"/>
                <a:cs typeface="Dubai Medium" panose="020B0603030403030204" pitchFamily="34" charset="-78"/>
              </a:rPr>
            </a:br>
            <a:r>
              <a:rPr lang="en-IN" sz="2200" b="1" dirty="0">
                <a:solidFill>
                  <a:srgbClr val="002060"/>
                </a:solidFill>
                <a:effectLst/>
                <a:latin typeface="Dubai Medium" panose="020B0603030403030204" pitchFamily="34" charset="-78"/>
                <a:ea typeface="Times New Roman" panose="02020603050405020304" pitchFamily="18" charset="0"/>
                <a:cs typeface="Dubai Medium" panose="020B0603030403030204" pitchFamily="34" charset="-78"/>
              </a:rPr>
              <a:t>PROGRAMMABLE LOGIC CONTROLLERS</a:t>
            </a:r>
            <a:endParaRPr lang="en-IN" sz="2200" b="1" dirty="0">
              <a:solidFill>
                <a:srgbClr val="002060"/>
              </a:solidFill>
              <a:latin typeface="Dubai Medium" panose="020B0603030403030204" pitchFamily="34" charset="-78"/>
              <a:cs typeface="Dubai Medium" panose="020B0603030403030204" pitchFamily="34" charset="-78"/>
            </a:endParaRPr>
          </a:p>
        </p:txBody>
      </p:sp>
      <p:sp>
        <p:nvSpPr>
          <p:cNvPr id="3" name="Subtitle 2">
            <a:extLst>
              <a:ext uri="{FF2B5EF4-FFF2-40B4-BE49-F238E27FC236}">
                <a16:creationId xmlns:a16="http://schemas.microsoft.com/office/drawing/2014/main" id="{88EE230D-07C8-42D4-AB67-6978A4EEE90C}"/>
              </a:ext>
            </a:extLst>
          </p:cNvPr>
          <p:cNvSpPr>
            <a:spLocks noGrp="1"/>
          </p:cNvSpPr>
          <p:nvPr>
            <p:ph type="subTitle" idx="1"/>
          </p:nvPr>
        </p:nvSpPr>
        <p:spPr/>
        <p:txBody>
          <a:bodyPr>
            <a:normAutofit fontScale="70000" lnSpcReduction="20000"/>
          </a:bodyPr>
          <a:lstStyle/>
          <a:p>
            <a:endParaRPr lang="en-IN" dirty="0"/>
          </a:p>
          <a:p>
            <a:endParaRPr lang="en-IN" dirty="0"/>
          </a:p>
          <a:p>
            <a:pPr algn="ctr"/>
            <a:r>
              <a:rPr lang="en-IN" sz="3800" b="1" dirty="0">
                <a:solidFill>
                  <a:srgbClr val="C00000"/>
                </a:solidFill>
                <a:latin typeface="Dubai Medium" panose="020B0603030403030204" pitchFamily="34" charset="-78"/>
                <a:cs typeface="Dubai Medium" panose="020B0603030403030204" pitchFamily="34" charset="-78"/>
              </a:rPr>
              <a:t>G.ANITHA, AP(SEL.G)/EIE</a:t>
            </a:r>
          </a:p>
        </p:txBody>
      </p:sp>
      <p:pic>
        <p:nvPicPr>
          <p:cNvPr id="4" name="Picture 3">
            <a:extLst>
              <a:ext uri="{FF2B5EF4-FFF2-40B4-BE49-F238E27FC236}">
                <a16:creationId xmlns:a16="http://schemas.microsoft.com/office/drawing/2014/main" id="{F43D7467-C432-4DD1-B9E8-8AFD164933BF}"/>
              </a:ext>
            </a:extLst>
          </p:cNvPr>
          <p:cNvPicPr>
            <a:picLocks noChangeAspect="1"/>
          </p:cNvPicPr>
          <p:nvPr/>
        </p:nvPicPr>
        <p:blipFill>
          <a:blip r:embed="rId4"/>
          <a:stretch>
            <a:fillRect/>
          </a:stretch>
        </p:blipFill>
        <p:spPr>
          <a:xfrm>
            <a:off x="3624649" y="576649"/>
            <a:ext cx="4362356" cy="1168175"/>
          </a:xfrm>
          <a:prstGeom prst="rect">
            <a:avLst/>
          </a:prstGeom>
        </p:spPr>
      </p:pic>
      <p:pic>
        <p:nvPicPr>
          <p:cNvPr id="7" name="Audio 6">
            <a:hlinkClick r:id="" action="ppaction://media"/>
            <a:extLst>
              <a:ext uri="{FF2B5EF4-FFF2-40B4-BE49-F238E27FC236}">
                <a16:creationId xmlns:a16="http://schemas.microsoft.com/office/drawing/2014/main" id="{B2012646-738C-4C84-9112-5586CFF2AD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68338732"/>
      </p:ext>
    </p:extLst>
  </p:cSld>
  <p:clrMapOvr>
    <a:masterClrMapping/>
  </p:clrMapOvr>
  <mc:AlternateContent xmlns:mc="http://schemas.openxmlformats.org/markup-compatibility/2006" xmlns:p14="http://schemas.microsoft.com/office/powerpoint/2010/main">
    <mc:Choice Requires="p14">
      <p:transition spd="slow" p14:dur="2000" advTm="43066"/>
    </mc:Choice>
    <mc:Fallback xmlns="">
      <p:transition spd="slow" advTm="43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EA6A7-A340-46C7-A06A-1A313841F546}"/>
              </a:ext>
            </a:extLst>
          </p:cNvPr>
          <p:cNvSpPr>
            <a:spLocks noGrp="1"/>
          </p:cNvSpPr>
          <p:nvPr>
            <p:ph type="title"/>
          </p:nvPr>
        </p:nvSpPr>
        <p:spPr/>
        <p:txBody>
          <a:bodyPr/>
          <a:lstStyle/>
          <a:p>
            <a:r>
              <a:rPr lang="en-IN" b="1" dirty="0">
                <a:solidFill>
                  <a:srgbClr val="C00000"/>
                </a:solidFill>
              </a:rPr>
              <a:t>Process control relay ladder diagram</a:t>
            </a:r>
          </a:p>
        </p:txBody>
      </p:sp>
      <p:pic>
        <p:nvPicPr>
          <p:cNvPr id="5" name="Content Placeholder 4">
            <a:extLst>
              <a:ext uri="{FF2B5EF4-FFF2-40B4-BE49-F238E27FC236}">
                <a16:creationId xmlns:a16="http://schemas.microsoft.com/office/drawing/2014/main" id="{840975A9-64F8-4CC9-BC4E-97CE63342837}"/>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051110" y="2062065"/>
            <a:ext cx="5551714" cy="3157635"/>
          </a:xfrm>
        </p:spPr>
      </p:pic>
      <p:pic>
        <p:nvPicPr>
          <p:cNvPr id="3" name="Audio 2">
            <a:hlinkClick r:id="" action="ppaction://media"/>
            <a:extLst>
              <a:ext uri="{FF2B5EF4-FFF2-40B4-BE49-F238E27FC236}">
                <a16:creationId xmlns:a16="http://schemas.microsoft.com/office/drawing/2014/main" id="{2480A0F1-3EB9-4F2D-9B4C-5A245D5BA2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0540435"/>
      </p:ext>
    </p:extLst>
  </p:cSld>
  <p:clrMapOvr>
    <a:masterClrMapping/>
  </p:clrMapOvr>
  <mc:AlternateContent xmlns:mc="http://schemas.openxmlformats.org/markup-compatibility/2006" xmlns:p14="http://schemas.microsoft.com/office/powerpoint/2010/main">
    <mc:Choice Requires="p14">
      <p:transition spd="slow" p14:dur="2000" advTm="38315"/>
    </mc:Choice>
    <mc:Fallback xmlns="">
      <p:transition spd="slow" advTm="38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C6F64-5604-490B-8874-321AAB3AE316}"/>
              </a:ext>
            </a:extLst>
          </p:cNvPr>
          <p:cNvSpPr>
            <a:spLocks noGrp="1"/>
          </p:cNvSpPr>
          <p:nvPr>
            <p:ph type="title"/>
          </p:nvPr>
        </p:nvSpPr>
        <p:spPr/>
        <p:txBody>
          <a:bodyPr/>
          <a:lstStyle/>
          <a:p>
            <a:r>
              <a:rPr lang="en-IN" b="1" dirty="0">
                <a:solidFill>
                  <a:srgbClr val="C00000"/>
                </a:solidFill>
              </a:rPr>
              <a:t>Typical input module wiring connections</a:t>
            </a:r>
          </a:p>
        </p:txBody>
      </p:sp>
      <p:pic>
        <p:nvPicPr>
          <p:cNvPr id="5" name="Content Placeholder 4">
            <a:extLst>
              <a:ext uri="{FF2B5EF4-FFF2-40B4-BE49-F238E27FC236}">
                <a16:creationId xmlns:a16="http://schemas.microsoft.com/office/drawing/2014/main" id="{AA75FC95-BEDE-485D-91C4-8A9402CCA442}"/>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640563" y="1857375"/>
            <a:ext cx="5543000" cy="4000500"/>
          </a:xfrm>
        </p:spPr>
      </p:pic>
      <p:pic>
        <p:nvPicPr>
          <p:cNvPr id="3" name="Audio 2">
            <a:hlinkClick r:id="" action="ppaction://media"/>
            <a:extLst>
              <a:ext uri="{FF2B5EF4-FFF2-40B4-BE49-F238E27FC236}">
                <a16:creationId xmlns:a16="http://schemas.microsoft.com/office/drawing/2014/main" id="{D7FA0464-7B54-4598-89F5-73EEB96ED2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226369199"/>
      </p:ext>
    </p:extLst>
  </p:cSld>
  <p:clrMapOvr>
    <a:masterClrMapping/>
  </p:clrMapOvr>
  <mc:AlternateContent xmlns:mc="http://schemas.openxmlformats.org/markup-compatibility/2006" xmlns:p14="http://schemas.microsoft.com/office/powerpoint/2010/main">
    <mc:Choice Requires="p14">
      <p:transition spd="slow" p14:dur="2000" advTm="30514"/>
    </mc:Choice>
    <mc:Fallback xmlns="">
      <p:transition spd="slow" advTm="30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8F556-80A7-4990-8FB2-FAB67DD6D431}"/>
              </a:ext>
            </a:extLst>
          </p:cNvPr>
          <p:cNvSpPr>
            <a:spLocks noGrp="1"/>
          </p:cNvSpPr>
          <p:nvPr>
            <p:ph type="title"/>
          </p:nvPr>
        </p:nvSpPr>
        <p:spPr/>
        <p:txBody>
          <a:bodyPr>
            <a:normAutofit/>
          </a:bodyPr>
          <a:lstStyle/>
          <a:p>
            <a:r>
              <a:rPr lang="en-IN" sz="3600" b="1" dirty="0">
                <a:solidFill>
                  <a:srgbClr val="C00000"/>
                </a:solidFill>
                <a:latin typeface="Dubai Medium" panose="020B0603030403030204" pitchFamily="34" charset="-78"/>
                <a:cs typeface="Dubai Medium" panose="020B0603030403030204" pitchFamily="34" charset="-78"/>
              </a:rPr>
              <a:t>Typical output module wiring connection</a:t>
            </a:r>
          </a:p>
        </p:txBody>
      </p:sp>
      <p:pic>
        <p:nvPicPr>
          <p:cNvPr id="5" name="Content Placeholder 4">
            <a:extLst>
              <a:ext uri="{FF2B5EF4-FFF2-40B4-BE49-F238E27FC236}">
                <a16:creationId xmlns:a16="http://schemas.microsoft.com/office/drawing/2014/main" id="{A2FE70EB-5A6F-4813-9365-50BFF03FDEEA}"/>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973513" y="2076450"/>
            <a:ext cx="4305300" cy="3562350"/>
          </a:xfrm>
        </p:spPr>
      </p:pic>
      <p:pic>
        <p:nvPicPr>
          <p:cNvPr id="6" name="Audio 5">
            <a:hlinkClick r:id="" action="ppaction://media"/>
            <a:extLst>
              <a:ext uri="{FF2B5EF4-FFF2-40B4-BE49-F238E27FC236}">
                <a16:creationId xmlns:a16="http://schemas.microsoft.com/office/drawing/2014/main" id="{82BB34CD-8A2F-4B36-B171-BA913C401E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730041211"/>
      </p:ext>
    </p:extLst>
  </p:cSld>
  <p:clrMapOvr>
    <a:masterClrMapping/>
  </p:clrMapOvr>
  <mc:AlternateContent xmlns:mc="http://schemas.openxmlformats.org/markup-compatibility/2006" xmlns:p14="http://schemas.microsoft.com/office/powerpoint/2010/main">
    <mc:Choice Requires="p14">
      <p:transition spd="slow" p14:dur="2000" advTm="2433"/>
    </mc:Choice>
    <mc:Fallback xmlns="">
      <p:transition spd="slow" advTm="2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F064B-EC34-4ECD-B17C-D3512D4A07ED}"/>
              </a:ext>
            </a:extLst>
          </p:cNvPr>
          <p:cNvSpPr>
            <a:spLocks noGrp="1"/>
          </p:cNvSpPr>
          <p:nvPr>
            <p:ph type="title"/>
          </p:nvPr>
        </p:nvSpPr>
        <p:spPr>
          <a:xfrm>
            <a:off x="1097280" y="286603"/>
            <a:ext cx="10058400" cy="954367"/>
          </a:xfrm>
        </p:spPr>
        <p:txBody>
          <a:bodyPr>
            <a:normAutofit fontScale="90000"/>
          </a:bodyPr>
          <a:lstStyle/>
          <a:p>
            <a:r>
              <a:rPr lang="en-IN" sz="4800" b="1" dirty="0">
                <a:solidFill>
                  <a:srgbClr val="C00000"/>
                </a:solidFill>
                <a:latin typeface="Dubai Medium" panose="020B0603030403030204" pitchFamily="34" charset="-78"/>
                <a:cs typeface="Dubai Medium" panose="020B0603030403030204" pitchFamily="34" charset="-78"/>
              </a:rPr>
              <a:t>Process control PLC ladder logic diagram</a:t>
            </a:r>
            <a:endParaRPr lang="en-IN" dirty="0"/>
          </a:p>
        </p:txBody>
      </p:sp>
      <p:pic>
        <p:nvPicPr>
          <p:cNvPr id="5" name="Content Placeholder 4">
            <a:extLst>
              <a:ext uri="{FF2B5EF4-FFF2-40B4-BE49-F238E27FC236}">
                <a16:creationId xmlns:a16="http://schemas.microsoft.com/office/drawing/2014/main" id="{38E1EA07-D130-4E90-BFF6-A6B91428EE42}"/>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323310" y="1548883"/>
            <a:ext cx="5904665" cy="4320106"/>
          </a:xfrm>
        </p:spPr>
      </p:pic>
      <p:pic>
        <p:nvPicPr>
          <p:cNvPr id="6" name="Audio 5">
            <a:hlinkClick r:id="" action="ppaction://media"/>
            <a:extLst>
              <a:ext uri="{FF2B5EF4-FFF2-40B4-BE49-F238E27FC236}">
                <a16:creationId xmlns:a16="http://schemas.microsoft.com/office/drawing/2014/main" id="{6DB71F68-A135-4297-B462-4A8607754C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984227766"/>
      </p:ext>
    </p:extLst>
  </p:cSld>
  <p:clrMapOvr>
    <a:masterClrMapping/>
  </p:clrMapOvr>
  <mc:AlternateContent xmlns:mc="http://schemas.openxmlformats.org/markup-compatibility/2006" xmlns:p14="http://schemas.microsoft.com/office/powerpoint/2010/main">
    <mc:Choice Requires="p14">
      <p:transition spd="slow" p14:dur="2000" advTm="156464"/>
    </mc:Choice>
    <mc:Fallback xmlns="">
      <p:transition spd="slow" advTm="156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87D02-1F6B-4DEC-87E4-61E521ACE5FE}"/>
              </a:ext>
            </a:extLst>
          </p:cNvPr>
          <p:cNvSpPr>
            <a:spLocks noGrp="1"/>
          </p:cNvSpPr>
          <p:nvPr>
            <p:ph type="title"/>
          </p:nvPr>
        </p:nvSpPr>
        <p:spPr/>
        <p:txBody>
          <a:bodyPr>
            <a:normAutofit/>
          </a:bodyPr>
          <a:lstStyle/>
          <a:p>
            <a:r>
              <a:rPr lang="en-IN" sz="3600" b="1" dirty="0">
                <a:solidFill>
                  <a:srgbClr val="C00000"/>
                </a:solidFill>
                <a:latin typeface="Dubai Medium" panose="020B0603030403030204" pitchFamily="34" charset="-78"/>
                <a:cs typeface="Dubai Medium" panose="020B0603030403030204" pitchFamily="34" charset="-78"/>
              </a:rPr>
              <a:t>Process control PLC ladder logic diagram</a:t>
            </a:r>
          </a:p>
        </p:txBody>
      </p:sp>
      <p:pic>
        <p:nvPicPr>
          <p:cNvPr id="5" name="Content Placeholder 4">
            <a:extLst>
              <a:ext uri="{FF2B5EF4-FFF2-40B4-BE49-F238E27FC236}">
                <a16:creationId xmlns:a16="http://schemas.microsoft.com/office/drawing/2014/main" id="{81DFA2A6-9451-4BE8-AF36-D67B8F33ADF7}"/>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459163" y="2155371"/>
            <a:ext cx="5334000" cy="2692854"/>
          </a:xfrm>
        </p:spPr>
      </p:pic>
      <p:pic>
        <p:nvPicPr>
          <p:cNvPr id="3" name="Audio 2">
            <a:hlinkClick r:id="" action="ppaction://media"/>
            <a:extLst>
              <a:ext uri="{FF2B5EF4-FFF2-40B4-BE49-F238E27FC236}">
                <a16:creationId xmlns:a16="http://schemas.microsoft.com/office/drawing/2014/main" id="{30E0E806-DD2B-4969-AFCC-FA15603F77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55062405"/>
      </p:ext>
    </p:extLst>
  </p:cSld>
  <p:clrMapOvr>
    <a:masterClrMapping/>
  </p:clrMapOvr>
  <mc:AlternateContent xmlns:mc="http://schemas.openxmlformats.org/markup-compatibility/2006" xmlns:p14="http://schemas.microsoft.com/office/powerpoint/2010/main">
    <mc:Choice Requires="p14">
      <p:transition spd="slow" p14:dur="2000" advTm="19623"/>
    </mc:Choice>
    <mc:Fallback xmlns="">
      <p:transition spd="slow" advTm="19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9CB37-FC24-46BB-B883-E3D029D8A9A9}"/>
              </a:ext>
            </a:extLst>
          </p:cNvPr>
          <p:cNvSpPr>
            <a:spLocks noGrp="1"/>
          </p:cNvSpPr>
          <p:nvPr>
            <p:ph type="title"/>
          </p:nvPr>
        </p:nvSpPr>
        <p:spPr/>
        <p:txBody>
          <a:bodyPr>
            <a:normAutofit/>
          </a:bodyPr>
          <a:lstStyle/>
          <a:p>
            <a:r>
              <a:rPr lang="en-US" sz="3600" dirty="0">
                <a:solidFill>
                  <a:srgbClr val="C00000"/>
                </a:solidFill>
                <a:latin typeface="Dubai Medium" panose="020B0603030403030204" pitchFamily="34" charset="-78"/>
                <a:cs typeface="Dubai Medium" panose="020B0603030403030204" pitchFamily="34" charset="-78"/>
              </a:rPr>
              <a:t>Relay logic diagram for modified process</a:t>
            </a:r>
            <a:endParaRPr lang="en-IN" sz="3600" dirty="0">
              <a:solidFill>
                <a:srgbClr val="C00000"/>
              </a:solidFill>
              <a:latin typeface="Dubai Medium" panose="020B0603030403030204" pitchFamily="34" charset="-78"/>
              <a:cs typeface="Dubai Medium" panose="020B0603030403030204" pitchFamily="34" charset="-78"/>
            </a:endParaRPr>
          </a:p>
        </p:txBody>
      </p:sp>
      <p:pic>
        <p:nvPicPr>
          <p:cNvPr id="5" name="Content Placeholder 4">
            <a:extLst>
              <a:ext uri="{FF2B5EF4-FFF2-40B4-BE49-F238E27FC236}">
                <a16:creationId xmlns:a16="http://schemas.microsoft.com/office/drawing/2014/main" id="{B10D8DB8-7262-4E21-B375-D20D97A60029}"/>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459163" y="2867025"/>
            <a:ext cx="5334000" cy="1981200"/>
          </a:xfrm>
        </p:spPr>
      </p:pic>
      <p:pic>
        <p:nvPicPr>
          <p:cNvPr id="3" name="Audio 2">
            <a:hlinkClick r:id="" action="ppaction://media"/>
            <a:extLst>
              <a:ext uri="{FF2B5EF4-FFF2-40B4-BE49-F238E27FC236}">
                <a16:creationId xmlns:a16="http://schemas.microsoft.com/office/drawing/2014/main" id="{19FA0EF8-8E83-4D35-AA03-D8056A4BD9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951511119"/>
      </p:ext>
    </p:extLst>
  </p:cSld>
  <p:clrMapOvr>
    <a:masterClrMapping/>
  </p:clrMapOvr>
  <mc:AlternateContent xmlns:mc="http://schemas.openxmlformats.org/markup-compatibility/2006" xmlns:p14="http://schemas.microsoft.com/office/powerpoint/2010/main">
    <mc:Choice Requires="p14">
      <p:transition spd="slow" p14:dur="2000" advTm="2174"/>
    </mc:Choice>
    <mc:Fallback xmlns="">
      <p:transition spd="slow" advTm="2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F223C-9591-4736-B907-D500C0EAF7BE}"/>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3FC27208-591F-4D08-BBE7-49BE2CBE5E05}"/>
              </a:ext>
            </a:extLst>
          </p:cNvPr>
          <p:cNvSpPr>
            <a:spLocks noGrp="1"/>
          </p:cNvSpPr>
          <p:nvPr>
            <p:ph idx="1"/>
          </p:nvPr>
        </p:nvSpPr>
        <p:spPr/>
        <p:txBody>
          <a:bodyPr/>
          <a:lstStyle/>
          <a:p>
            <a:r>
              <a:rPr lang="en-IN" dirty="0"/>
              <a:t>  </a:t>
            </a:r>
          </a:p>
          <a:p>
            <a:r>
              <a:rPr lang="en-IN" sz="5400" dirty="0"/>
              <a:t>          </a:t>
            </a:r>
            <a:r>
              <a:rPr lang="en-IN" sz="5400" dirty="0">
                <a:solidFill>
                  <a:srgbClr val="C00000"/>
                </a:solidFill>
                <a:latin typeface="Dubai Medium" panose="020B0603030403030204" pitchFamily="34" charset="-78"/>
                <a:cs typeface="Dubai Medium" panose="020B0603030403030204" pitchFamily="34" charset="-78"/>
              </a:rPr>
              <a:t>PLC VERSUS COMPUTERS</a:t>
            </a:r>
          </a:p>
        </p:txBody>
      </p:sp>
      <p:pic>
        <p:nvPicPr>
          <p:cNvPr id="4" name="Audio 3">
            <a:hlinkClick r:id="" action="ppaction://media"/>
            <a:extLst>
              <a:ext uri="{FF2B5EF4-FFF2-40B4-BE49-F238E27FC236}">
                <a16:creationId xmlns:a16="http://schemas.microsoft.com/office/drawing/2014/main" id="{FEA77A3E-2270-480A-A19E-47A2751670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493473778"/>
      </p:ext>
    </p:extLst>
  </p:cSld>
  <p:clrMapOvr>
    <a:masterClrMapping/>
  </p:clrMapOvr>
  <mc:AlternateContent xmlns:mc="http://schemas.openxmlformats.org/markup-compatibility/2006" xmlns:p14="http://schemas.microsoft.com/office/powerpoint/2010/main">
    <mc:Choice Requires="p14">
      <p:transition spd="slow" p14:dur="2000" advTm="131561"/>
    </mc:Choice>
    <mc:Fallback xmlns="">
      <p:transition spd="slow" advTm="131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1319C-C65B-4DBB-BE93-FF979D4F9404}"/>
              </a:ext>
            </a:extLst>
          </p:cNvPr>
          <p:cNvSpPr>
            <a:spLocks noGrp="1"/>
          </p:cNvSpPr>
          <p:nvPr>
            <p:ph type="title"/>
          </p:nvPr>
        </p:nvSpPr>
        <p:spPr/>
        <p:txBody>
          <a:bodyPr>
            <a:normAutofit/>
          </a:bodyPr>
          <a:lstStyle/>
          <a:p>
            <a:r>
              <a:rPr lang="en-IN" sz="3600" dirty="0">
                <a:solidFill>
                  <a:srgbClr val="C00000"/>
                </a:solidFill>
                <a:latin typeface="Dubai Medium" panose="020B0603030403030204" pitchFamily="34" charset="-78"/>
                <a:cs typeface="Dubai Medium" panose="020B0603030403030204" pitchFamily="34" charset="-78"/>
              </a:rPr>
              <a:t>PLC size and Application</a:t>
            </a:r>
          </a:p>
        </p:txBody>
      </p:sp>
      <p:sp>
        <p:nvSpPr>
          <p:cNvPr id="3" name="Content Placeholder 2">
            <a:extLst>
              <a:ext uri="{FF2B5EF4-FFF2-40B4-BE49-F238E27FC236}">
                <a16:creationId xmlns:a16="http://schemas.microsoft.com/office/drawing/2014/main" id="{B42B3C41-70C0-462F-87EE-3CD4A784F1EC}"/>
              </a:ext>
            </a:extLst>
          </p:cNvPr>
          <p:cNvSpPr>
            <a:spLocks noGrp="1"/>
          </p:cNvSpPr>
          <p:nvPr>
            <p:ph idx="1"/>
          </p:nvPr>
        </p:nvSpPr>
        <p:spPr/>
        <p:txBody>
          <a:bodyPr>
            <a:normAutofit/>
          </a:bodyPr>
          <a:lstStyle/>
          <a:p>
            <a:r>
              <a:rPr lang="en-IN" sz="3200" dirty="0"/>
              <a:t>Three major size categories : Small, Medium and Large</a:t>
            </a:r>
          </a:p>
          <a:p>
            <a:r>
              <a:rPr lang="en-IN" sz="3200" dirty="0"/>
              <a:t>Small : </a:t>
            </a:r>
            <a:r>
              <a:rPr lang="en-IN" sz="2800" dirty="0"/>
              <a:t>Units with up to 128 I/</a:t>
            </a:r>
            <a:r>
              <a:rPr lang="en-IN" sz="2800" dirty="0" err="1"/>
              <a:t>Os</a:t>
            </a:r>
            <a:r>
              <a:rPr lang="en-IN" sz="2800" dirty="0"/>
              <a:t> and memories up to 2K bytes.</a:t>
            </a:r>
          </a:p>
          <a:p>
            <a:r>
              <a:rPr lang="en-IN" sz="3200" dirty="0"/>
              <a:t>Medium : </a:t>
            </a:r>
            <a:r>
              <a:rPr lang="en-IN" sz="2800" dirty="0"/>
              <a:t>Units with up to 2048 I/</a:t>
            </a:r>
            <a:r>
              <a:rPr lang="en-IN" sz="2800" dirty="0" err="1"/>
              <a:t>Os</a:t>
            </a:r>
            <a:r>
              <a:rPr lang="en-IN" sz="2800" dirty="0"/>
              <a:t> and memories up to 32K bytes.</a:t>
            </a:r>
          </a:p>
          <a:p>
            <a:r>
              <a:rPr lang="en-IN" sz="3200" dirty="0"/>
              <a:t>Large : Units with up to 8192 I/</a:t>
            </a:r>
            <a:r>
              <a:rPr lang="en-IN" sz="3200" dirty="0" err="1"/>
              <a:t>Os</a:t>
            </a:r>
            <a:r>
              <a:rPr lang="en-IN" sz="3200" dirty="0"/>
              <a:t> and memories up to 750K bytes.</a:t>
            </a:r>
          </a:p>
        </p:txBody>
      </p:sp>
      <p:pic>
        <p:nvPicPr>
          <p:cNvPr id="4" name="Audio 3">
            <a:hlinkClick r:id="" action="ppaction://media"/>
            <a:extLst>
              <a:ext uri="{FF2B5EF4-FFF2-40B4-BE49-F238E27FC236}">
                <a16:creationId xmlns:a16="http://schemas.microsoft.com/office/drawing/2014/main" id="{13E16BB0-5305-4B2B-B46A-9B13699FC0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042444111"/>
      </p:ext>
    </p:extLst>
  </p:cSld>
  <p:clrMapOvr>
    <a:masterClrMapping/>
  </p:clrMapOvr>
  <mc:AlternateContent xmlns:mc="http://schemas.openxmlformats.org/markup-compatibility/2006" xmlns:p14="http://schemas.microsoft.com/office/powerpoint/2010/main">
    <mc:Choice Requires="p14">
      <p:transition spd="slow" p14:dur="2000" advTm="55521"/>
    </mc:Choice>
    <mc:Fallback xmlns="">
      <p:transition spd="slow" advTm="55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6C58F-4071-4893-BB3D-500E5522BF23}"/>
              </a:ext>
            </a:extLst>
          </p:cNvPr>
          <p:cNvSpPr>
            <a:spLocks noGrp="1"/>
          </p:cNvSpPr>
          <p:nvPr>
            <p:ph type="title"/>
          </p:nvPr>
        </p:nvSpPr>
        <p:spPr/>
        <p:txBody>
          <a:bodyPr>
            <a:normAutofit/>
          </a:bodyPr>
          <a:lstStyle/>
          <a:p>
            <a:r>
              <a:rPr lang="en-IN" sz="3600" b="1" dirty="0">
                <a:solidFill>
                  <a:srgbClr val="C00000"/>
                </a:solidFill>
                <a:latin typeface="Dubai Medium" panose="020B0603030403030204" pitchFamily="34" charset="-78"/>
                <a:cs typeface="Dubai Medium" panose="020B0603030403030204" pitchFamily="34" charset="-78"/>
              </a:rPr>
              <a:t>PLC Hardware Components : The I/O Section</a:t>
            </a:r>
          </a:p>
        </p:txBody>
      </p:sp>
      <p:pic>
        <p:nvPicPr>
          <p:cNvPr id="7" name="Content Placeholder 6">
            <a:extLst>
              <a:ext uri="{FF2B5EF4-FFF2-40B4-BE49-F238E27FC236}">
                <a16:creationId xmlns:a16="http://schemas.microsoft.com/office/drawing/2014/main" id="{2D10CD8D-DD6B-49C6-A5CA-737318577B80}"/>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377682" y="1846263"/>
            <a:ext cx="5365102" cy="4022725"/>
          </a:xfrm>
          <a:solidFill>
            <a:schemeClr val="accent1"/>
          </a:solidFill>
          <a:ln w="57150" cmpd="dbl">
            <a:solidFill>
              <a:schemeClr val="accent1"/>
            </a:solidFill>
          </a:ln>
        </p:spPr>
      </p:pic>
      <p:pic>
        <p:nvPicPr>
          <p:cNvPr id="3" name="Audio 2">
            <a:hlinkClick r:id="" action="ppaction://media"/>
            <a:extLst>
              <a:ext uri="{FF2B5EF4-FFF2-40B4-BE49-F238E27FC236}">
                <a16:creationId xmlns:a16="http://schemas.microsoft.com/office/drawing/2014/main" id="{E613EA66-725E-4FF7-A65E-7A0CBA0A38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13837508"/>
      </p:ext>
    </p:extLst>
  </p:cSld>
  <p:clrMapOvr>
    <a:masterClrMapping/>
  </p:clrMapOvr>
  <mc:AlternateContent xmlns:mc="http://schemas.openxmlformats.org/markup-compatibility/2006" xmlns:p14="http://schemas.microsoft.com/office/powerpoint/2010/main">
    <mc:Choice Requires="p14">
      <p:transition spd="slow" p14:dur="2000" advTm="4837"/>
    </mc:Choice>
    <mc:Fallback xmlns="">
      <p:transition spd="slow" advTm="4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84D8B-3E35-4ED5-874E-C2031C782C38}"/>
              </a:ext>
            </a:extLst>
          </p:cNvPr>
          <p:cNvSpPr>
            <a:spLocks noGrp="1"/>
          </p:cNvSpPr>
          <p:nvPr>
            <p:ph type="title"/>
          </p:nvPr>
        </p:nvSpPr>
        <p:spPr>
          <a:xfrm>
            <a:off x="1097280" y="286604"/>
            <a:ext cx="10058400" cy="973030"/>
          </a:xfrm>
        </p:spPr>
        <p:txBody>
          <a:bodyPr>
            <a:normAutofit/>
          </a:bodyPr>
          <a:lstStyle/>
          <a:p>
            <a:r>
              <a:rPr lang="en-IN" sz="3600" dirty="0">
                <a:solidFill>
                  <a:srgbClr val="C00000"/>
                </a:solidFill>
                <a:latin typeface="Dubai Medium" panose="020B0603030403030204" pitchFamily="34" charset="-78"/>
                <a:cs typeface="Dubai Medium" panose="020B0603030403030204" pitchFamily="34" charset="-78"/>
              </a:rPr>
              <a:t>I/O Module Address </a:t>
            </a:r>
          </a:p>
        </p:txBody>
      </p:sp>
      <p:pic>
        <p:nvPicPr>
          <p:cNvPr id="6" name="Content Placeholder 5">
            <a:extLst>
              <a:ext uri="{FF2B5EF4-FFF2-40B4-BE49-F238E27FC236}">
                <a16:creationId xmlns:a16="http://schemas.microsoft.com/office/drawing/2014/main" id="{A06B9E23-F1D6-4ABA-8113-594D517A2164}"/>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360588" y="1334279"/>
            <a:ext cx="4830065" cy="4534710"/>
          </a:xfrm>
          <a:ln w="57150" cmpd="dbl">
            <a:solidFill>
              <a:schemeClr val="accent1"/>
            </a:solidFill>
          </a:ln>
        </p:spPr>
      </p:pic>
      <p:pic>
        <p:nvPicPr>
          <p:cNvPr id="3" name="Audio 2">
            <a:hlinkClick r:id="" action="ppaction://media"/>
            <a:extLst>
              <a:ext uri="{FF2B5EF4-FFF2-40B4-BE49-F238E27FC236}">
                <a16:creationId xmlns:a16="http://schemas.microsoft.com/office/drawing/2014/main" id="{3CA97776-B5CD-4077-87EC-F4214805D7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603957234"/>
      </p:ext>
    </p:extLst>
  </p:cSld>
  <p:clrMapOvr>
    <a:masterClrMapping/>
  </p:clrMapOvr>
  <mc:AlternateContent xmlns:mc="http://schemas.openxmlformats.org/markup-compatibility/2006" xmlns:p14="http://schemas.microsoft.com/office/powerpoint/2010/main">
    <mc:Choice Requires="p14">
      <p:transition spd="slow" p14:dur="2000" advTm="2089"/>
    </mc:Choice>
    <mc:Fallback xmlns="">
      <p:transition spd="slow" advTm="2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98AD2-C7EE-44CB-BCB2-C6EAF04FB806}"/>
              </a:ext>
            </a:extLst>
          </p:cNvPr>
          <p:cNvSpPr>
            <a:spLocks noGrp="1"/>
          </p:cNvSpPr>
          <p:nvPr>
            <p:ph type="title"/>
          </p:nvPr>
        </p:nvSpPr>
        <p:spPr/>
        <p:txBody>
          <a:bodyPr>
            <a:normAutofit/>
          </a:bodyPr>
          <a:lstStyle/>
          <a:p>
            <a:r>
              <a:rPr lang="en-IN" sz="3600" dirty="0">
                <a:solidFill>
                  <a:srgbClr val="FF0000"/>
                </a:solidFill>
                <a:latin typeface="Dubai Medium" panose="020B0603030403030204" pitchFamily="34" charset="-78"/>
                <a:cs typeface="Dubai Medium" panose="020B0603030403030204" pitchFamily="34" charset="-78"/>
              </a:rPr>
              <a:t>Industrial Automation</a:t>
            </a:r>
          </a:p>
        </p:txBody>
      </p:sp>
      <p:sp>
        <p:nvSpPr>
          <p:cNvPr id="3" name="Content Placeholder 2">
            <a:extLst>
              <a:ext uri="{FF2B5EF4-FFF2-40B4-BE49-F238E27FC236}">
                <a16:creationId xmlns:a16="http://schemas.microsoft.com/office/drawing/2014/main" id="{A6450EF5-9903-4143-A720-657689DFD6B8}"/>
              </a:ext>
            </a:extLst>
          </p:cNvPr>
          <p:cNvSpPr>
            <a:spLocks noGrp="1"/>
          </p:cNvSpPr>
          <p:nvPr>
            <p:ph idx="1"/>
          </p:nvPr>
        </p:nvSpPr>
        <p:spPr/>
        <p:txBody>
          <a:bodyPr>
            <a:normAutofit/>
          </a:bodyPr>
          <a:lstStyle/>
          <a:p>
            <a:pPr algn="just">
              <a:lnSpc>
                <a:spcPct val="150000"/>
              </a:lnSpc>
            </a:pPr>
            <a:r>
              <a:rPr lang="en-IN" sz="2800" dirty="0">
                <a:latin typeface="Arial" panose="020B0604020202020204" pitchFamily="34" charset="0"/>
                <a:cs typeface="Arial" panose="020B0604020202020204" pitchFamily="34" charset="0"/>
              </a:rPr>
              <a:t>Industrial Automation is a set of technologies that results in operation of industrial machines and systems without significant human intervention and achieves performance superior to manual operation</a:t>
            </a:r>
          </a:p>
        </p:txBody>
      </p:sp>
      <p:pic>
        <p:nvPicPr>
          <p:cNvPr id="6" name="Audio 5">
            <a:hlinkClick r:id="" action="ppaction://media"/>
            <a:extLst>
              <a:ext uri="{FF2B5EF4-FFF2-40B4-BE49-F238E27FC236}">
                <a16:creationId xmlns:a16="http://schemas.microsoft.com/office/drawing/2014/main" id="{7C889A6B-36C7-4E15-847C-5211C16A3F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733658007"/>
      </p:ext>
    </p:extLst>
  </p:cSld>
  <p:clrMapOvr>
    <a:masterClrMapping/>
  </p:clrMapOvr>
  <mc:AlternateContent xmlns:mc="http://schemas.openxmlformats.org/markup-compatibility/2006" xmlns:p14="http://schemas.microsoft.com/office/powerpoint/2010/main">
    <mc:Choice Requires="p14">
      <p:transition spd="slow" p14:dur="2000" advTm="13457"/>
    </mc:Choice>
    <mc:Fallback xmlns="">
      <p:transition spd="slow" advTm="13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BB356-76B9-4840-8B20-557CDDA9B2ED}"/>
              </a:ext>
            </a:extLst>
          </p:cNvPr>
          <p:cNvSpPr>
            <a:spLocks noGrp="1"/>
          </p:cNvSpPr>
          <p:nvPr>
            <p:ph type="title"/>
          </p:nvPr>
        </p:nvSpPr>
        <p:spPr/>
        <p:txBody>
          <a:bodyPr>
            <a:normAutofit/>
          </a:bodyPr>
          <a:lstStyle/>
          <a:p>
            <a:r>
              <a:rPr lang="en-US" sz="3600" b="1" dirty="0">
                <a:solidFill>
                  <a:srgbClr val="C00000"/>
                </a:solidFill>
                <a:latin typeface="Dubai Medium" panose="020B0603030403030204" pitchFamily="34" charset="-78"/>
                <a:cs typeface="Dubai Medium" panose="020B0603030403030204" pitchFamily="34" charset="-78"/>
              </a:rPr>
              <a:t>Block diagram of ac interface input module</a:t>
            </a:r>
            <a:endParaRPr lang="en-IN" sz="3600" b="1" dirty="0">
              <a:solidFill>
                <a:srgbClr val="C00000"/>
              </a:solidFill>
              <a:latin typeface="Dubai Medium" panose="020B0603030403030204" pitchFamily="34" charset="-78"/>
              <a:cs typeface="Dubai Medium" panose="020B0603030403030204" pitchFamily="34" charset="-78"/>
            </a:endParaRPr>
          </a:p>
        </p:txBody>
      </p:sp>
      <p:pic>
        <p:nvPicPr>
          <p:cNvPr id="5" name="Content Placeholder 4">
            <a:extLst>
              <a:ext uri="{FF2B5EF4-FFF2-40B4-BE49-F238E27FC236}">
                <a16:creationId xmlns:a16="http://schemas.microsoft.com/office/drawing/2014/main" id="{01BD01F7-C389-45D8-A2BB-748FC3DA83E0}"/>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435290" y="2155371"/>
            <a:ext cx="7053943" cy="3032449"/>
          </a:xfrm>
        </p:spPr>
      </p:pic>
      <p:pic>
        <p:nvPicPr>
          <p:cNvPr id="3" name="Audio 2">
            <a:hlinkClick r:id="" action="ppaction://media"/>
            <a:extLst>
              <a:ext uri="{FF2B5EF4-FFF2-40B4-BE49-F238E27FC236}">
                <a16:creationId xmlns:a16="http://schemas.microsoft.com/office/drawing/2014/main" id="{E84F468F-7680-4516-B2B3-7F4A61417E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048471814"/>
      </p:ext>
    </p:extLst>
  </p:cSld>
  <p:clrMapOvr>
    <a:masterClrMapping/>
  </p:clrMapOvr>
  <mc:AlternateContent xmlns:mc="http://schemas.openxmlformats.org/markup-compatibility/2006" xmlns:p14="http://schemas.microsoft.com/office/powerpoint/2010/main">
    <mc:Choice Requires="p14">
      <p:transition spd="slow" p14:dur="2000" advTm="79097"/>
    </mc:Choice>
    <mc:Fallback xmlns="">
      <p:transition spd="slow" advTm="79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23B51-9CCC-4EFA-BB30-ECD131591228}"/>
              </a:ext>
            </a:extLst>
          </p:cNvPr>
          <p:cNvSpPr>
            <a:spLocks noGrp="1"/>
          </p:cNvSpPr>
          <p:nvPr>
            <p:ph type="title"/>
          </p:nvPr>
        </p:nvSpPr>
        <p:spPr>
          <a:xfrm>
            <a:off x="933741" y="319650"/>
            <a:ext cx="8284904" cy="1450757"/>
          </a:xfrm>
        </p:spPr>
        <p:txBody>
          <a:bodyPr>
            <a:normAutofit/>
          </a:bodyPr>
          <a:lstStyle/>
          <a:p>
            <a:r>
              <a:rPr lang="en-US" sz="2400" b="1" dirty="0">
                <a:solidFill>
                  <a:srgbClr val="C00000"/>
                </a:solidFill>
                <a:latin typeface="Dubai Medium" panose="020B0603030403030204" pitchFamily="34" charset="-78"/>
                <a:cs typeface="Dubai Medium" panose="020B0603030403030204" pitchFamily="34" charset="-78"/>
              </a:rPr>
              <a:t>Simplified schematic for an ac input module</a:t>
            </a:r>
            <a:endParaRPr lang="en-IN" sz="2400" b="1" dirty="0">
              <a:solidFill>
                <a:srgbClr val="C00000"/>
              </a:solidFill>
              <a:latin typeface="Dubai Medium" panose="020B0603030403030204" pitchFamily="34" charset="-78"/>
              <a:cs typeface="Dubai Medium" panose="020B0603030403030204" pitchFamily="34" charset="-78"/>
            </a:endParaRPr>
          </a:p>
        </p:txBody>
      </p:sp>
      <p:pic>
        <p:nvPicPr>
          <p:cNvPr id="5" name="Content Placeholder 4">
            <a:extLst>
              <a:ext uri="{FF2B5EF4-FFF2-40B4-BE49-F238E27FC236}">
                <a16:creationId xmlns:a16="http://schemas.microsoft.com/office/drawing/2014/main" id="{F7F0B7F1-E8F1-4E39-BE01-77E64DB7003D}"/>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1331" y="2420595"/>
            <a:ext cx="5457825" cy="2686050"/>
          </a:xfrm>
        </p:spPr>
      </p:pic>
      <p:pic>
        <p:nvPicPr>
          <p:cNvPr id="7" name="Picture 6">
            <a:extLst>
              <a:ext uri="{FF2B5EF4-FFF2-40B4-BE49-F238E27FC236}">
                <a16:creationId xmlns:a16="http://schemas.microsoft.com/office/drawing/2014/main" id="{3560AEBB-7C08-411E-9DE2-BB27FDBCF1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5466" y="1007316"/>
            <a:ext cx="3876675" cy="4805655"/>
          </a:xfrm>
          <a:prstGeom prst="rect">
            <a:avLst/>
          </a:prstGeom>
        </p:spPr>
      </p:pic>
      <p:pic>
        <p:nvPicPr>
          <p:cNvPr id="3" name="Audio 2">
            <a:hlinkClick r:id="" action="ppaction://media"/>
            <a:extLst>
              <a:ext uri="{FF2B5EF4-FFF2-40B4-BE49-F238E27FC236}">
                <a16:creationId xmlns:a16="http://schemas.microsoft.com/office/drawing/2014/main" id="{149CD8DC-B206-47BC-9602-C9F83E2C77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13170823"/>
      </p:ext>
    </p:extLst>
  </p:cSld>
  <p:clrMapOvr>
    <a:masterClrMapping/>
  </p:clrMapOvr>
  <mc:AlternateContent xmlns:mc="http://schemas.openxmlformats.org/markup-compatibility/2006" xmlns:p14="http://schemas.microsoft.com/office/powerpoint/2010/main">
    <mc:Choice Requires="p14">
      <p:transition spd="slow" p14:dur="2000" advTm="132790"/>
    </mc:Choice>
    <mc:Fallback xmlns="">
      <p:transition spd="slow" advTm="132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7B280-757B-47CA-BCF8-DC8F11A90A7A}"/>
              </a:ext>
            </a:extLst>
          </p:cNvPr>
          <p:cNvSpPr>
            <a:spLocks noGrp="1"/>
          </p:cNvSpPr>
          <p:nvPr>
            <p:ph type="title"/>
          </p:nvPr>
        </p:nvSpPr>
        <p:spPr/>
        <p:txBody>
          <a:bodyPr>
            <a:normAutofit/>
          </a:bodyPr>
          <a:lstStyle/>
          <a:p>
            <a:r>
              <a:rPr lang="en-US" sz="3600" b="1" dirty="0">
                <a:solidFill>
                  <a:srgbClr val="C00000"/>
                </a:solidFill>
                <a:latin typeface="Dubai Medium" panose="020B0603030403030204" pitchFamily="34" charset="-78"/>
                <a:cs typeface="Dubai Medium" panose="020B0603030403030204" pitchFamily="34" charset="-78"/>
              </a:rPr>
              <a:t>Block diagram of ac output module</a:t>
            </a:r>
            <a:endParaRPr lang="en-IN" sz="3600" dirty="0">
              <a:solidFill>
                <a:srgbClr val="C00000"/>
              </a:solidFill>
              <a:latin typeface="Dubai Medium" panose="020B0603030403030204" pitchFamily="34" charset="-78"/>
              <a:cs typeface="Dubai Medium" panose="020B0603030403030204" pitchFamily="34" charset="-78"/>
            </a:endParaRPr>
          </a:p>
        </p:txBody>
      </p:sp>
      <p:pic>
        <p:nvPicPr>
          <p:cNvPr id="5" name="Content Placeholder 4">
            <a:extLst>
              <a:ext uri="{FF2B5EF4-FFF2-40B4-BE49-F238E27FC236}">
                <a16:creationId xmlns:a16="http://schemas.microsoft.com/office/drawing/2014/main" id="{5B3B794F-E230-4A54-A941-E2DF5A296BB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66701" y="2563196"/>
            <a:ext cx="4096981" cy="2167423"/>
          </a:xfrm>
        </p:spPr>
      </p:pic>
      <p:pic>
        <p:nvPicPr>
          <p:cNvPr id="7" name="Picture 6">
            <a:extLst>
              <a:ext uri="{FF2B5EF4-FFF2-40B4-BE49-F238E27FC236}">
                <a16:creationId xmlns:a16="http://schemas.microsoft.com/office/drawing/2014/main" id="{C82B4A0A-AEFC-43A1-ADF3-73DF76FD73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0" y="2259854"/>
            <a:ext cx="3648269" cy="3497134"/>
          </a:xfrm>
          <a:prstGeom prst="rect">
            <a:avLst/>
          </a:prstGeom>
        </p:spPr>
      </p:pic>
      <p:pic>
        <p:nvPicPr>
          <p:cNvPr id="3" name="Audio 2">
            <a:hlinkClick r:id="" action="ppaction://media"/>
            <a:extLst>
              <a:ext uri="{FF2B5EF4-FFF2-40B4-BE49-F238E27FC236}">
                <a16:creationId xmlns:a16="http://schemas.microsoft.com/office/drawing/2014/main" id="{1AE91675-1F08-4F4E-9627-A12C0EE60D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98500014"/>
      </p:ext>
    </p:extLst>
  </p:cSld>
  <p:clrMapOvr>
    <a:masterClrMapping/>
  </p:clrMapOvr>
  <mc:AlternateContent xmlns:mc="http://schemas.openxmlformats.org/markup-compatibility/2006" xmlns:p14="http://schemas.microsoft.com/office/powerpoint/2010/main">
    <mc:Choice Requires="p14">
      <p:transition spd="slow" p14:dur="2000" advTm="35610"/>
    </mc:Choice>
    <mc:Fallback xmlns="">
      <p:transition spd="slow" advTm="35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CEA37-AFAC-4948-A964-30D0E99E5107}"/>
              </a:ext>
            </a:extLst>
          </p:cNvPr>
          <p:cNvSpPr>
            <a:spLocks noGrp="1"/>
          </p:cNvSpPr>
          <p:nvPr>
            <p:ph type="title"/>
          </p:nvPr>
        </p:nvSpPr>
        <p:spPr/>
        <p:txBody>
          <a:bodyPr>
            <a:normAutofit/>
          </a:bodyPr>
          <a:lstStyle/>
          <a:p>
            <a:r>
              <a:rPr lang="en-IN" sz="3600" b="1" dirty="0">
                <a:solidFill>
                  <a:srgbClr val="C00000"/>
                </a:solidFill>
                <a:latin typeface="Dubai Medium" panose="020B0603030403030204" pitchFamily="34" charset="-78"/>
                <a:cs typeface="Dubai Medium" panose="020B0603030403030204" pitchFamily="34" charset="-78"/>
              </a:rPr>
              <a:t>Analog I/O Modules</a:t>
            </a:r>
          </a:p>
        </p:txBody>
      </p:sp>
      <p:sp>
        <p:nvSpPr>
          <p:cNvPr id="3" name="Content Placeholder 2">
            <a:extLst>
              <a:ext uri="{FF2B5EF4-FFF2-40B4-BE49-F238E27FC236}">
                <a16:creationId xmlns:a16="http://schemas.microsoft.com/office/drawing/2014/main" id="{08E0A632-2460-4AFC-84C4-F618AA537E94}"/>
              </a:ext>
            </a:extLst>
          </p:cNvPr>
          <p:cNvSpPr>
            <a:spLocks noGrp="1"/>
          </p:cNvSpPr>
          <p:nvPr>
            <p:ph idx="1"/>
          </p:nvPr>
        </p:nvSpPr>
        <p:spPr/>
        <p:txBody>
          <a:bodyPr>
            <a:normAutofit/>
          </a:bodyPr>
          <a:lstStyle/>
          <a:p>
            <a:pPr algn="just">
              <a:buFont typeface="Wingdings" panose="05000000000000000000" pitchFamily="2" charset="2"/>
              <a:buChar char="Ø"/>
            </a:pPr>
            <a:r>
              <a:rPr lang="en-IN" sz="3200" dirty="0"/>
              <a:t>The earlier PLCs were limited to discrete I/O interfaces, which allowed only ON/OFF type devices to be connected</a:t>
            </a:r>
          </a:p>
          <a:p>
            <a:pPr algn="just">
              <a:buFont typeface="Wingdings" panose="05000000000000000000" pitchFamily="2" charset="2"/>
              <a:buChar char="Ø"/>
            </a:pPr>
            <a:r>
              <a:rPr lang="en-IN" sz="3200" dirty="0"/>
              <a:t>Today, a complete range of both discrete and </a:t>
            </a:r>
            <a:r>
              <a:rPr lang="en-IN" sz="3200" dirty="0" err="1"/>
              <a:t>analog</a:t>
            </a:r>
            <a:r>
              <a:rPr lang="en-IN" sz="3200" dirty="0"/>
              <a:t> interfaces are available that will allow controllers to be applied to practically any type of control process</a:t>
            </a:r>
          </a:p>
        </p:txBody>
      </p:sp>
      <p:pic>
        <p:nvPicPr>
          <p:cNvPr id="4" name="Audio 3">
            <a:hlinkClick r:id="" action="ppaction://media"/>
            <a:extLst>
              <a:ext uri="{FF2B5EF4-FFF2-40B4-BE49-F238E27FC236}">
                <a16:creationId xmlns:a16="http://schemas.microsoft.com/office/drawing/2014/main" id="{50C370A9-1C1A-4825-86F8-E7C4545628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49366568"/>
      </p:ext>
    </p:extLst>
  </p:cSld>
  <p:clrMapOvr>
    <a:masterClrMapping/>
  </p:clrMapOvr>
  <mc:AlternateContent xmlns:mc="http://schemas.openxmlformats.org/markup-compatibility/2006" xmlns:p14="http://schemas.microsoft.com/office/powerpoint/2010/main">
    <mc:Choice Requires="p14">
      <p:transition spd="slow" p14:dur="2000" advTm="18081"/>
    </mc:Choice>
    <mc:Fallback xmlns="">
      <p:transition spd="slow" advTm="18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1D655-FB6B-4D31-AE92-78041D0476E2}"/>
              </a:ext>
            </a:extLst>
          </p:cNvPr>
          <p:cNvSpPr>
            <a:spLocks noGrp="1"/>
          </p:cNvSpPr>
          <p:nvPr>
            <p:ph type="title"/>
          </p:nvPr>
        </p:nvSpPr>
        <p:spPr/>
        <p:txBody>
          <a:bodyPr>
            <a:normAutofit/>
          </a:bodyPr>
          <a:lstStyle/>
          <a:p>
            <a:r>
              <a:rPr lang="en-IN" sz="3600" dirty="0">
                <a:solidFill>
                  <a:srgbClr val="C00000"/>
                </a:solidFill>
                <a:latin typeface="Arial" panose="020B0604020202020204" pitchFamily="34" charset="0"/>
                <a:cs typeface="Arial" panose="020B0604020202020204" pitchFamily="34" charset="0"/>
              </a:rPr>
              <a:t>I/O specifications</a:t>
            </a:r>
          </a:p>
        </p:txBody>
      </p:sp>
      <p:sp>
        <p:nvSpPr>
          <p:cNvPr id="3" name="Content Placeholder 2">
            <a:extLst>
              <a:ext uri="{FF2B5EF4-FFF2-40B4-BE49-F238E27FC236}">
                <a16:creationId xmlns:a16="http://schemas.microsoft.com/office/drawing/2014/main" id="{0D794EE4-B444-44A7-985A-CFFAD93D4231}"/>
              </a:ext>
            </a:extLst>
          </p:cNvPr>
          <p:cNvSpPr>
            <a:spLocks noGrp="1"/>
          </p:cNvSpPr>
          <p:nvPr>
            <p:ph idx="1"/>
          </p:nvPr>
        </p:nvSpPr>
        <p:spPr/>
        <p:txBody>
          <a:bodyPr/>
          <a:lstStyle/>
          <a:p>
            <a:pPr>
              <a:buFont typeface="Wingdings" panose="05000000000000000000" pitchFamily="2" charset="2"/>
              <a:buChar char="Ø"/>
            </a:pPr>
            <a:r>
              <a:rPr lang="en-IN" dirty="0"/>
              <a:t>Nominal Input Voltage</a:t>
            </a:r>
          </a:p>
          <a:p>
            <a:pPr>
              <a:buFont typeface="Wingdings" panose="05000000000000000000" pitchFamily="2" charset="2"/>
              <a:buChar char="Ø"/>
            </a:pPr>
            <a:r>
              <a:rPr lang="en-IN" dirty="0"/>
              <a:t>Nominal current per input</a:t>
            </a:r>
          </a:p>
          <a:p>
            <a:pPr>
              <a:buFont typeface="Wingdings" panose="05000000000000000000" pitchFamily="2" charset="2"/>
              <a:buChar char="Ø"/>
            </a:pPr>
            <a:r>
              <a:rPr lang="en-IN" dirty="0"/>
              <a:t>Nominal output voltage</a:t>
            </a:r>
          </a:p>
          <a:p>
            <a:pPr>
              <a:buFont typeface="Wingdings" panose="05000000000000000000" pitchFamily="2" charset="2"/>
              <a:buChar char="Ø"/>
            </a:pPr>
            <a:r>
              <a:rPr lang="en-IN" dirty="0"/>
              <a:t>Output voltage range</a:t>
            </a:r>
          </a:p>
          <a:p>
            <a:pPr>
              <a:buFont typeface="Wingdings" panose="05000000000000000000" pitchFamily="2" charset="2"/>
              <a:buChar char="Ø"/>
            </a:pPr>
            <a:r>
              <a:rPr lang="en-IN" dirty="0"/>
              <a:t>Maximum Surge current per output</a:t>
            </a:r>
          </a:p>
          <a:p>
            <a:pPr>
              <a:buFont typeface="Wingdings" panose="05000000000000000000" pitchFamily="2" charset="2"/>
              <a:buChar char="Ø"/>
            </a:pPr>
            <a:r>
              <a:rPr lang="en-IN" dirty="0"/>
              <a:t>Off-state leakage current per output</a:t>
            </a:r>
          </a:p>
          <a:p>
            <a:endParaRPr lang="en-IN" dirty="0"/>
          </a:p>
          <a:p>
            <a:endParaRPr lang="en-IN" dirty="0"/>
          </a:p>
        </p:txBody>
      </p:sp>
      <p:pic>
        <p:nvPicPr>
          <p:cNvPr id="4" name="Audio 3">
            <a:hlinkClick r:id="" action="ppaction://media"/>
            <a:extLst>
              <a:ext uri="{FF2B5EF4-FFF2-40B4-BE49-F238E27FC236}">
                <a16:creationId xmlns:a16="http://schemas.microsoft.com/office/drawing/2014/main" id="{16EC5F52-08EB-4E1E-8D75-13369D3DA9D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546310548"/>
      </p:ext>
    </p:extLst>
  </p:cSld>
  <p:clrMapOvr>
    <a:masterClrMapping/>
  </p:clrMapOvr>
  <mc:AlternateContent xmlns:mc="http://schemas.openxmlformats.org/markup-compatibility/2006" xmlns:p14="http://schemas.microsoft.com/office/powerpoint/2010/main">
    <mc:Choice Requires="p14">
      <p:transition spd="slow" p14:dur="2000" advTm="25795"/>
    </mc:Choice>
    <mc:Fallback xmlns="">
      <p:transition spd="slow" advTm="25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61442-82C5-435A-A6FD-165FAC32A3B4}"/>
              </a:ext>
            </a:extLst>
          </p:cNvPr>
          <p:cNvSpPr>
            <a:spLocks noGrp="1"/>
          </p:cNvSpPr>
          <p:nvPr>
            <p:ph type="title"/>
          </p:nvPr>
        </p:nvSpPr>
        <p:spPr/>
        <p:txBody>
          <a:bodyPr>
            <a:normAutofit/>
          </a:bodyPr>
          <a:lstStyle/>
          <a:p>
            <a:r>
              <a:rPr lang="en-IN" sz="3600" dirty="0">
                <a:solidFill>
                  <a:srgbClr val="C00000"/>
                </a:solidFill>
                <a:latin typeface="Dubai Medium" panose="020B0603030403030204" pitchFamily="34" charset="-78"/>
                <a:cs typeface="Dubai Medium" panose="020B0603030403030204" pitchFamily="34" charset="-78"/>
              </a:rPr>
              <a:t>Memory Types</a:t>
            </a:r>
          </a:p>
        </p:txBody>
      </p:sp>
      <p:sp>
        <p:nvSpPr>
          <p:cNvPr id="3" name="Content Placeholder 2">
            <a:extLst>
              <a:ext uri="{FF2B5EF4-FFF2-40B4-BE49-F238E27FC236}">
                <a16:creationId xmlns:a16="http://schemas.microsoft.com/office/drawing/2014/main" id="{58D37339-51EF-4FAE-A38B-DE8B4520CE54}"/>
              </a:ext>
            </a:extLst>
          </p:cNvPr>
          <p:cNvSpPr>
            <a:spLocks noGrp="1"/>
          </p:cNvSpPr>
          <p:nvPr>
            <p:ph idx="1"/>
          </p:nvPr>
        </p:nvSpPr>
        <p:spPr/>
        <p:txBody>
          <a:bodyPr/>
          <a:lstStyle/>
          <a:p>
            <a:pPr>
              <a:buFont typeface="Wingdings" panose="05000000000000000000" pitchFamily="2" charset="2"/>
              <a:buChar char="Ø"/>
            </a:pPr>
            <a:r>
              <a:rPr lang="en-IN" dirty="0"/>
              <a:t>Read only Memory(ROM)</a:t>
            </a:r>
          </a:p>
          <a:p>
            <a:pPr>
              <a:buFont typeface="Wingdings" panose="05000000000000000000" pitchFamily="2" charset="2"/>
              <a:buChar char="Ø"/>
            </a:pPr>
            <a:r>
              <a:rPr lang="en-IN" dirty="0"/>
              <a:t>Random Access Memory(RAM)</a:t>
            </a:r>
          </a:p>
          <a:p>
            <a:pPr>
              <a:buFont typeface="Wingdings" panose="05000000000000000000" pitchFamily="2" charset="2"/>
              <a:buChar char="Ø"/>
            </a:pPr>
            <a:r>
              <a:rPr lang="en-IN" dirty="0"/>
              <a:t>Programmable Read-Only Memory(PROM)</a:t>
            </a:r>
          </a:p>
          <a:p>
            <a:pPr>
              <a:buFont typeface="Wingdings" panose="05000000000000000000" pitchFamily="2" charset="2"/>
              <a:buChar char="Ø"/>
            </a:pPr>
            <a:r>
              <a:rPr lang="en-IN" dirty="0"/>
              <a:t>Erasable Programmable Read only Memory(EPROM)</a:t>
            </a:r>
          </a:p>
          <a:p>
            <a:pPr>
              <a:buFont typeface="Wingdings" panose="05000000000000000000" pitchFamily="2" charset="2"/>
              <a:buChar char="Ø"/>
            </a:pPr>
            <a:r>
              <a:rPr lang="en-IN" dirty="0"/>
              <a:t>Electrically Alterable Read only Memory(EAROM)</a:t>
            </a:r>
          </a:p>
          <a:p>
            <a:pPr>
              <a:buFont typeface="Wingdings" panose="05000000000000000000" pitchFamily="2" charset="2"/>
              <a:buChar char="Ø"/>
            </a:pPr>
            <a:r>
              <a:rPr lang="en-IN" dirty="0"/>
              <a:t>Electrically Erasable Programmable Read only Memory(EEPROM)</a:t>
            </a:r>
          </a:p>
          <a:p>
            <a:pPr>
              <a:buFont typeface="Wingdings" panose="05000000000000000000" pitchFamily="2" charset="2"/>
              <a:buChar char="Ø"/>
            </a:pPr>
            <a:r>
              <a:rPr lang="en-IN" dirty="0"/>
              <a:t>Magnetic Core Memory</a:t>
            </a:r>
          </a:p>
        </p:txBody>
      </p:sp>
      <p:pic>
        <p:nvPicPr>
          <p:cNvPr id="4" name="Audio 3">
            <a:hlinkClick r:id="" action="ppaction://media"/>
            <a:extLst>
              <a:ext uri="{FF2B5EF4-FFF2-40B4-BE49-F238E27FC236}">
                <a16:creationId xmlns:a16="http://schemas.microsoft.com/office/drawing/2014/main" id="{54872641-01A5-42FE-9995-0480C9C8FE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64611338"/>
      </p:ext>
    </p:extLst>
  </p:cSld>
  <p:clrMapOvr>
    <a:masterClrMapping/>
  </p:clrMapOvr>
  <mc:AlternateContent xmlns:mc="http://schemas.openxmlformats.org/markup-compatibility/2006" xmlns:p14="http://schemas.microsoft.com/office/powerpoint/2010/main">
    <mc:Choice Requires="p14">
      <p:transition spd="slow" p14:dur="2000" advTm="258972"/>
    </mc:Choice>
    <mc:Fallback xmlns="">
      <p:transition spd="slow" advTm="258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FC4FD-0E5A-4A4E-8ECB-35ADFFE07C28}"/>
              </a:ext>
            </a:extLst>
          </p:cNvPr>
          <p:cNvSpPr>
            <a:spLocks noGrp="1"/>
          </p:cNvSpPr>
          <p:nvPr>
            <p:ph type="title"/>
          </p:nvPr>
        </p:nvSpPr>
        <p:spPr/>
        <p:txBody>
          <a:bodyPr/>
          <a:lstStyle/>
          <a:p>
            <a:r>
              <a:rPr lang="en-US" sz="2800" b="1" i="0" cap="all" dirty="0">
                <a:solidFill>
                  <a:srgbClr val="C00000"/>
                </a:solidFill>
                <a:effectLst/>
                <a:latin typeface="Roboto Slab" pitchFamily="2" charset="0"/>
              </a:rPr>
              <a:t>THE EVOLUTION OF THE PLC</a:t>
            </a:r>
            <a:br>
              <a:rPr lang="en-US" b="1" i="0" cap="all" dirty="0">
                <a:solidFill>
                  <a:srgbClr val="111111"/>
                </a:solidFill>
                <a:effectLst/>
                <a:latin typeface="Roboto Slab" pitchFamily="2" charset="0"/>
              </a:rPr>
            </a:br>
            <a:endParaRPr lang="en-IN" dirty="0"/>
          </a:p>
        </p:txBody>
      </p:sp>
      <p:sp>
        <p:nvSpPr>
          <p:cNvPr id="3" name="Content Placeholder 2">
            <a:extLst>
              <a:ext uri="{FF2B5EF4-FFF2-40B4-BE49-F238E27FC236}">
                <a16:creationId xmlns:a16="http://schemas.microsoft.com/office/drawing/2014/main" id="{632F7DB7-E4F1-4B49-A0EE-0891835712FB}"/>
              </a:ext>
            </a:extLst>
          </p:cNvPr>
          <p:cNvSpPr>
            <a:spLocks noGrp="1"/>
          </p:cNvSpPr>
          <p:nvPr>
            <p:ph idx="1"/>
          </p:nvPr>
        </p:nvSpPr>
        <p:spPr>
          <a:xfrm>
            <a:off x="1097280" y="1978090"/>
            <a:ext cx="10058400" cy="3891004"/>
          </a:xfrm>
        </p:spPr>
        <p:txBody>
          <a:bodyPr>
            <a:normAutofit/>
          </a:bodyPr>
          <a:lstStyle/>
          <a:p>
            <a:pPr fontAlgn="base">
              <a:buFont typeface="Wingdings" panose="05000000000000000000" pitchFamily="2" charset="2"/>
              <a:buChar char="Ø"/>
            </a:pPr>
            <a:r>
              <a:rPr lang="en-US" sz="1700" b="0" i="0" dirty="0">
                <a:solidFill>
                  <a:srgbClr val="444444"/>
                </a:solidFill>
                <a:effectLst/>
                <a:latin typeface="Arial" panose="020B0604020202020204" pitchFamily="34" charset="0"/>
                <a:cs typeface="Arial" panose="020B0604020202020204" pitchFamily="34" charset="0"/>
              </a:rPr>
              <a:t>PLC development began in 1968 in response to a request from an US car manufacturer (GE). The first PLCs were installed in industry in 1969.</a:t>
            </a:r>
          </a:p>
          <a:p>
            <a:pPr fontAlgn="base">
              <a:buFont typeface="Wingdings" panose="05000000000000000000" pitchFamily="2" charset="2"/>
              <a:buChar char="Ø"/>
            </a:pPr>
            <a:r>
              <a:rPr lang="en-US" sz="1700" b="0" i="0" dirty="0">
                <a:solidFill>
                  <a:srgbClr val="444444"/>
                </a:solidFill>
                <a:effectLst/>
                <a:latin typeface="Arial" panose="020B0604020202020204" pitchFamily="34" charset="0"/>
                <a:cs typeface="Arial" panose="020B0604020202020204" pitchFamily="34" charset="0"/>
              </a:rPr>
              <a:t>Communications abilities began to appear in approximately 1973. They could also be used in the 70’s to send and receive varying voltages to allow them to enter the analog world.</a:t>
            </a:r>
          </a:p>
          <a:p>
            <a:pPr fontAlgn="base">
              <a:buFont typeface="Wingdings" panose="05000000000000000000" pitchFamily="2" charset="2"/>
              <a:buChar char="Ø"/>
            </a:pPr>
            <a:r>
              <a:rPr lang="en-US" sz="1700" b="0" i="0" dirty="0">
                <a:solidFill>
                  <a:srgbClr val="444444"/>
                </a:solidFill>
                <a:effectLst/>
                <a:latin typeface="Arial" panose="020B0604020202020204" pitchFamily="34" charset="0"/>
                <a:cs typeface="Arial" panose="020B0604020202020204" pitchFamily="34" charset="0"/>
              </a:rPr>
              <a:t>The 80’s saw an attempt to:</a:t>
            </a:r>
            <a:br>
              <a:rPr lang="en-US" sz="1700" b="0" i="0" dirty="0">
                <a:solidFill>
                  <a:srgbClr val="444444"/>
                </a:solidFill>
                <a:effectLst/>
                <a:latin typeface="Arial" panose="020B0604020202020204" pitchFamily="34" charset="0"/>
                <a:cs typeface="Arial" panose="020B0604020202020204" pitchFamily="34" charset="0"/>
              </a:rPr>
            </a:br>
            <a:r>
              <a:rPr lang="en-US" sz="1700" b="0" i="0" dirty="0">
                <a:solidFill>
                  <a:srgbClr val="444444"/>
                </a:solidFill>
                <a:effectLst/>
                <a:latin typeface="Arial" panose="020B0604020202020204" pitchFamily="34" charset="0"/>
                <a:cs typeface="Arial" panose="020B0604020202020204" pitchFamily="34" charset="0"/>
              </a:rPr>
              <a:t>standardize communications with manufacturing automation protocol (MAP), reduce the size of the PLC, and making them software programmable through symbolic programming on personal computers instead of dedicated programming terminals or handheld programmers.</a:t>
            </a:r>
          </a:p>
          <a:p>
            <a:pPr fontAlgn="base">
              <a:buFont typeface="Wingdings" panose="05000000000000000000" pitchFamily="2" charset="2"/>
              <a:buChar char="Ø"/>
            </a:pPr>
            <a:r>
              <a:rPr lang="en-US" sz="1700" b="0" i="0" dirty="0">
                <a:solidFill>
                  <a:srgbClr val="444444"/>
                </a:solidFill>
                <a:effectLst/>
                <a:latin typeface="Arial" panose="020B0604020202020204" pitchFamily="34" charset="0"/>
                <a:cs typeface="Arial" panose="020B0604020202020204" pitchFamily="34" charset="0"/>
              </a:rPr>
              <a:t>The 90’s have seen a gradual reduction in the introduction of new protocols, and the modernization of the physical layers of some of the more popular protocols that survived the 1980’s.</a:t>
            </a:r>
          </a:p>
          <a:p>
            <a:pPr fontAlgn="base">
              <a:buFont typeface="Wingdings" panose="05000000000000000000" pitchFamily="2" charset="2"/>
              <a:buChar char="Ø"/>
            </a:pPr>
            <a:r>
              <a:rPr lang="en-US" sz="1700" b="0" i="0" dirty="0">
                <a:solidFill>
                  <a:srgbClr val="444444"/>
                </a:solidFill>
                <a:effectLst/>
                <a:latin typeface="Arial" panose="020B0604020202020204" pitchFamily="34" charset="0"/>
                <a:cs typeface="Arial" panose="020B0604020202020204" pitchFamily="34" charset="0"/>
              </a:rPr>
              <a:t>The latest standard “IEC 1131-3” has tried to merge plc programming languages under one international standard. We now have PLCs that are programmable in function block diagrams, instruction lists, C and structured text all at the same time.</a:t>
            </a:r>
          </a:p>
          <a:p>
            <a:endParaRPr lang="en-IN" dirty="0"/>
          </a:p>
        </p:txBody>
      </p:sp>
      <p:pic>
        <p:nvPicPr>
          <p:cNvPr id="4" name="Audio 3">
            <a:hlinkClick r:id="" action="ppaction://media"/>
            <a:extLst>
              <a:ext uri="{FF2B5EF4-FFF2-40B4-BE49-F238E27FC236}">
                <a16:creationId xmlns:a16="http://schemas.microsoft.com/office/drawing/2014/main" id="{981EAB2F-2A5D-40F2-8F56-A5CE2B1EBD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270439362"/>
      </p:ext>
    </p:extLst>
  </p:cSld>
  <p:clrMapOvr>
    <a:masterClrMapping/>
  </p:clrMapOvr>
  <mc:AlternateContent xmlns:mc="http://schemas.openxmlformats.org/markup-compatibility/2006" xmlns:p14="http://schemas.microsoft.com/office/powerpoint/2010/main">
    <mc:Choice Requires="p14">
      <p:transition spd="slow" p14:dur="2000" advTm="76065"/>
    </mc:Choice>
    <mc:Fallback xmlns="">
      <p:transition spd="slow" advTm="76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B3324-3754-4B20-B1AA-6DA6BA08218B}"/>
              </a:ext>
            </a:extLst>
          </p:cNvPr>
          <p:cNvSpPr>
            <a:spLocks noGrp="1"/>
          </p:cNvSpPr>
          <p:nvPr>
            <p:ph type="title"/>
          </p:nvPr>
        </p:nvSpPr>
        <p:spPr/>
        <p:txBody>
          <a:bodyPr>
            <a:normAutofit/>
          </a:bodyPr>
          <a:lstStyle/>
          <a:p>
            <a:r>
              <a:rPr lang="en-IN" sz="3600" b="1" dirty="0">
                <a:solidFill>
                  <a:srgbClr val="C00000"/>
                </a:solidFill>
                <a:latin typeface="Dubai Medium" panose="020B0603030403030204" pitchFamily="34" charset="-78"/>
                <a:cs typeface="Dubai Medium" panose="020B0603030403030204" pitchFamily="34" charset="-78"/>
              </a:rPr>
              <a:t>Reference</a:t>
            </a:r>
          </a:p>
        </p:txBody>
      </p:sp>
      <p:sp>
        <p:nvSpPr>
          <p:cNvPr id="3" name="Content Placeholder 2">
            <a:extLst>
              <a:ext uri="{FF2B5EF4-FFF2-40B4-BE49-F238E27FC236}">
                <a16:creationId xmlns:a16="http://schemas.microsoft.com/office/drawing/2014/main" id="{32FA1575-30E4-4280-80D3-D55556BA6EBC}"/>
              </a:ext>
            </a:extLst>
          </p:cNvPr>
          <p:cNvSpPr>
            <a:spLocks noGrp="1"/>
          </p:cNvSpPr>
          <p:nvPr>
            <p:ph idx="1"/>
          </p:nvPr>
        </p:nvSpPr>
        <p:spPr/>
        <p:txBody>
          <a:bodyPr>
            <a:normAutofit/>
          </a:bodyPr>
          <a:lstStyle/>
          <a:p>
            <a:pPr>
              <a:lnSpc>
                <a:spcPct val="150000"/>
              </a:lnSpc>
            </a:pPr>
            <a:r>
              <a:rPr lang="en-IN" sz="3200" b="0" i="0" dirty="0" err="1">
                <a:solidFill>
                  <a:srgbClr val="222222"/>
                </a:solidFill>
                <a:effectLst/>
                <a:latin typeface="Arial" panose="020B0604020202020204" pitchFamily="34" charset="0"/>
              </a:rPr>
              <a:t>Petruzella</a:t>
            </a:r>
            <a:r>
              <a:rPr lang="en-IN" sz="3200" b="0" i="0" dirty="0">
                <a:solidFill>
                  <a:srgbClr val="222222"/>
                </a:solidFill>
                <a:effectLst/>
                <a:latin typeface="Arial" panose="020B0604020202020204" pitchFamily="34" charset="0"/>
              </a:rPr>
              <a:t>, </a:t>
            </a:r>
            <a:r>
              <a:rPr lang="en-IN" sz="3200" b="0" i="0" dirty="0" err="1">
                <a:solidFill>
                  <a:srgbClr val="222222"/>
                </a:solidFill>
                <a:effectLst/>
                <a:latin typeface="Arial" panose="020B0604020202020204" pitchFamily="34" charset="0"/>
              </a:rPr>
              <a:t>F.D.,</a:t>
            </a:r>
            <a:r>
              <a:rPr lang="en-IN" sz="3200" b="0" i="1" dirty="0" err="1">
                <a:solidFill>
                  <a:srgbClr val="222222"/>
                </a:solidFill>
                <a:effectLst/>
                <a:latin typeface="Arial" panose="020B0604020202020204" pitchFamily="34" charset="0"/>
              </a:rPr>
              <a:t>Programmable</a:t>
            </a:r>
            <a:r>
              <a:rPr lang="en-IN" sz="3200" b="0" i="1" dirty="0">
                <a:solidFill>
                  <a:srgbClr val="222222"/>
                </a:solidFill>
                <a:effectLst/>
                <a:latin typeface="Arial" panose="020B0604020202020204" pitchFamily="34" charset="0"/>
              </a:rPr>
              <a:t> logic controllers</a:t>
            </a:r>
            <a:r>
              <a:rPr lang="en-IN" sz="3200" b="0" i="0" dirty="0">
                <a:solidFill>
                  <a:srgbClr val="222222"/>
                </a:solidFill>
                <a:effectLst/>
                <a:latin typeface="Arial" panose="020B0604020202020204" pitchFamily="34" charset="0"/>
              </a:rPr>
              <a:t>. Tata McGraw-Hill Education., 4</a:t>
            </a:r>
            <a:r>
              <a:rPr lang="en-IN" sz="3200" b="0" i="0" baseline="30000" dirty="0">
                <a:solidFill>
                  <a:srgbClr val="222222"/>
                </a:solidFill>
                <a:effectLst/>
                <a:latin typeface="Arial" panose="020B0604020202020204" pitchFamily="34" charset="0"/>
              </a:rPr>
              <a:t>th</a:t>
            </a:r>
            <a:r>
              <a:rPr lang="en-IN" sz="3200" b="0" i="0" dirty="0">
                <a:solidFill>
                  <a:srgbClr val="222222"/>
                </a:solidFill>
                <a:effectLst/>
                <a:latin typeface="Arial" panose="020B0604020202020204" pitchFamily="34" charset="0"/>
              </a:rPr>
              <a:t> Edition,2016.</a:t>
            </a:r>
            <a:endParaRPr lang="en-IN" sz="3200" dirty="0"/>
          </a:p>
        </p:txBody>
      </p:sp>
      <p:pic>
        <p:nvPicPr>
          <p:cNvPr id="4" name="Audio 3">
            <a:hlinkClick r:id="" action="ppaction://media"/>
            <a:extLst>
              <a:ext uri="{FF2B5EF4-FFF2-40B4-BE49-F238E27FC236}">
                <a16:creationId xmlns:a16="http://schemas.microsoft.com/office/drawing/2014/main" id="{262DAE64-D10C-4B5E-95DE-5883A31696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48375301"/>
      </p:ext>
    </p:extLst>
  </p:cSld>
  <p:clrMapOvr>
    <a:masterClrMapping/>
  </p:clrMapOvr>
  <mc:AlternateContent xmlns:mc="http://schemas.openxmlformats.org/markup-compatibility/2006" xmlns:p14="http://schemas.microsoft.com/office/powerpoint/2010/main">
    <mc:Choice Requires="p14">
      <p:transition spd="slow" p14:dur="2000" advTm="20578"/>
    </mc:Choice>
    <mc:Fallback xmlns="">
      <p:transition spd="slow" advTm="20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B35F3-2A41-4D08-A212-CC6C3C7452A6}"/>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E650411A-7D58-4E06-AB7C-E45239E5124D}"/>
              </a:ext>
            </a:extLst>
          </p:cNvPr>
          <p:cNvSpPr>
            <a:spLocks noGrp="1"/>
          </p:cNvSpPr>
          <p:nvPr>
            <p:ph idx="1"/>
          </p:nvPr>
        </p:nvSpPr>
        <p:spPr/>
        <p:txBody>
          <a:bodyPr/>
          <a:lstStyle/>
          <a:p>
            <a:pPr algn="ctr"/>
            <a:r>
              <a:rPr lang="en-IN" dirty="0"/>
              <a:t>                                </a:t>
            </a:r>
          </a:p>
          <a:p>
            <a:pPr marL="0" indent="0" algn="ctr">
              <a:buNone/>
            </a:pPr>
            <a:r>
              <a:rPr lang="en-IN" sz="8800" dirty="0">
                <a:solidFill>
                  <a:srgbClr val="C00000"/>
                </a:solidFill>
              </a:rPr>
              <a:t>Thank u…</a:t>
            </a:r>
          </a:p>
        </p:txBody>
      </p:sp>
      <p:pic>
        <p:nvPicPr>
          <p:cNvPr id="4" name="Audio 3">
            <a:hlinkClick r:id="" action="ppaction://media"/>
            <a:extLst>
              <a:ext uri="{FF2B5EF4-FFF2-40B4-BE49-F238E27FC236}">
                <a16:creationId xmlns:a16="http://schemas.microsoft.com/office/drawing/2014/main" id="{7479153F-D4D9-45A5-A5C4-43C30932C8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57926721"/>
      </p:ext>
    </p:extLst>
  </p:cSld>
  <p:clrMapOvr>
    <a:masterClrMapping/>
  </p:clrMapOvr>
  <mc:AlternateContent xmlns:mc="http://schemas.openxmlformats.org/markup-compatibility/2006" xmlns:p14="http://schemas.microsoft.com/office/powerpoint/2010/main">
    <mc:Choice Requires="p14">
      <p:transition spd="slow" p14:dur="2000" advTm="22366"/>
    </mc:Choice>
    <mc:Fallback xmlns="">
      <p:transition spd="slow" advTm="22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106C8-46B5-4CB3-8CD7-6B2D3E85EA46}"/>
              </a:ext>
            </a:extLst>
          </p:cNvPr>
          <p:cNvSpPr>
            <a:spLocks noGrp="1"/>
          </p:cNvSpPr>
          <p:nvPr>
            <p:ph type="title"/>
          </p:nvPr>
        </p:nvSpPr>
        <p:spPr/>
        <p:txBody>
          <a:bodyPr>
            <a:normAutofit/>
          </a:bodyPr>
          <a:lstStyle/>
          <a:p>
            <a:r>
              <a:rPr lang="en-IN" sz="3600" b="1" dirty="0">
                <a:solidFill>
                  <a:srgbClr val="C00000"/>
                </a:solidFill>
                <a:effectLst/>
                <a:latin typeface="Arial" panose="020B0604020202020204" pitchFamily="34" charset="0"/>
                <a:ea typeface="Times New Roman" panose="02020603050405020304" pitchFamily="18" charset="0"/>
              </a:rPr>
              <a:t>Programmable logic controllers </a:t>
            </a:r>
            <a:endParaRPr lang="en-IN" sz="3600" b="1" dirty="0">
              <a:solidFill>
                <a:srgbClr val="C00000"/>
              </a:solidFill>
            </a:endParaRPr>
          </a:p>
        </p:txBody>
      </p:sp>
      <p:sp>
        <p:nvSpPr>
          <p:cNvPr id="3" name="Content Placeholder 2">
            <a:extLst>
              <a:ext uri="{FF2B5EF4-FFF2-40B4-BE49-F238E27FC236}">
                <a16:creationId xmlns:a16="http://schemas.microsoft.com/office/drawing/2014/main" id="{7EC0E9F4-93E8-4E5F-AE4D-17E6BF5110B9}"/>
              </a:ext>
            </a:extLst>
          </p:cNvPr>
          <p:cNvSpPr>
            <a:spLocks noGrp="1"/>
          </p:cNvSpPr>
          <p:nvPr>
            <p:ph idx="1"/>
          </p:nvPr>
        </p:nvSpPr>
        <p:spPr/>
        <p:txBody>
          <a:bodyPr>
            <a:normAutofit/>
          </a:bodyPr>
          <a:lstStyle/>
          <a:p>
            <a:pPr algn="just"/>
            <a:r>
              <a:rPr lang="en-IN" sz="4000" dirty="0"/>
              <a:t>A PLC is a solid state device designed to perform logic functions previously accomplished by electromechanical relay</a:t>
            </a:r>
          </a:p>
        </p:txBody>
      </p:sp>
      <p:pic>
        <p:nvPicPr>
          <p:cNvPr id="5" name="Audio 4">
            <a:hlinkClick r:id="" action="ppaction://media"/>
            <a:extLst>
              <a:ext uri="{FF2B5EF4-FFF2-40B4-BE49-F238E27FC236}">
                <a16:creationId xmlns:a16="http://schemas.microsoft.com/office/drawing/2014/main" id="{C4F80288-D355-430E-824C-D8C7F07A46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97309401"/>
      </p:ext>
    </p:extLst>
  </p:cSld>
  <p:clrMapOvr>
    <a:masterClrMapping/>
  </p:clrMapOvr>
  <mc:AlternateContent xmlns:mc="http://schemas.openxmlformats.org/markup-compatibility/2006" xmlns:p14="http://schemas.microsoft.com/office/powerpoint/2010/main">
    <mc:Choice Requires="p14">
      <p:transition spd="slow" p14:dur="2000" advTm="52318"/>
    </mc:Choice>
    <mc:Fallback xmlns="">
      <p:transition spd="slow" advTm="52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E27AC-BFB5-445D-A2CE-07B9D9F57847}"/>
              </a:ext>
            </a:extLst>
          </p:cNvPr>
          <p:cNvSpPr>
            <a:spLocks noGrp="1"/>
          </p:cNvSpPr>
          <p:nvPr>
            <p:ph type="title"/>
          </p:nvPr>
        </p:nvSpPr>
        <p:spPr/>
        <p:txBody>
          <a:bodyPr>
            <a:normAutofit/>
          </a:bodyPr>
          <a:lstStyle/>
          <a:p>
            <a:r>
              <a:rPr lang="en-IN" sz="3600" dirty="0">
                <a:solidFill>
                  <a:srgbClr val="C00000"/>
                </a:solidFill>
                <a:effectLst/>
                <a:latin typeface="Arial" panose="020B0604020202020204" pitchFamily="34" charset="0"/>
                <a:ea typeface="Times New Roman" panose="02020603050405020304" pitchFamily="18" charset="0"/>
              </a:rPr>
              <a:t>Hard Relay Logic </a:t>
            </a:r>
            <a:endParaRPr lang="en-IN" sz="3600" dirty="0">
              <a:solidFill>
                <a:srgbClr val="C00000"/>
              </a:solidFill>
            </a:endParaRPr>
          </a:p>
        </p:txBody>
      </p:sp>
      <p:sp>
        <p:nvSpPr>
          <p:cNvPr id="3" name="Content Placeholder 2">
            <a:extLst>
              <a:ext uri="{FF2B5EF4-FFF2-40B4-BE49-F238E27FC236}">
                <a16:creationId xmlns:a16="http://schemas.microsoft.com/office/drawing/2014/main" id="{2D20070E-B6B7-4E96-AF20-4171FCBB4156}"/>
              </a:ext>
            </a:extLst>
          </p:cNvPr>
          <p:cNvSpPr>
            <a:spLocks noGrp="1"/>
          </p:cNvSpPr>
          <p:nvPr>
            <p:ph idx="1"/>
          </p:nvPr>
        </p:nvSpPr>
        <p:spPr/>
        <p:txBody>
          <a:bodyPr/>
          <a:lstStyle/>
          <a:p>
            <a:pPr algn="just"/>
            <a:r>
              <a:rPr lang="en-IN" dirty="0"/>
              <a:t> </a:t>
            </a:r>
            <a:r>
              <a:rPr lang="en-IN" sz="3200" dirty="0"/>
              <a:t>A Relay is an electromagnetic device for remote or automatic control that is actuated by variation in conditions of an electric circuit and that operates in turn other devices (such as switches) in the same or the different circuit</a:t>
            </a:r>
          </a:p>
          <a:p>
            <a:pPr algn="just"/>
            <a:r>
              <a:rPr lang="en-IN" sz="3200" dirty="0"/>
              <a:t>                                                                   </a:t>
            </a:r>
            <a:r>
              <a:rPr lang="en-IN" sz="2400" dirty="0"/>
              <a:t>--Merriam webster</a:t>
            </a:r>
          </a:p>
        </p:txBody>
      </p:sp>
      <p:pic>
        <p:nvPicPr>
          <p:cNvPr id="5" name="Audio 4">
            <a:hlinkClick r:id="" action="ppaction://media"/>
            <a:extLst>
              <a:ext uri="{FF2B5EF4-FFF2-40B4-BE49-F238E27FC236}">
                <a16:creationId xmlns:a16="http://schemas.microsoft.com/office/drawing/2014/main" id="{A044A6A3-E56F-49FD-BFA7-9095E941F3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783765794"/>
      </p:ext>
    </p:extLst>
  </p:cSld>
  <p:clrMapOvr>
    <a:masterClrMapping/>
  </p:clrMapOvr>
  <mc:AlternateContent xmlns:mc="http://schemas.openxmlformats.org/markup-compatibility/2006" xmlns:p14="http://schemas.microsoft.com/office/powerpoint/2010/main">
    <mc:Choice Requires="p14">
      <p:transition spd="slow" p14:dur="2000" advTm="25524"/>
    </mc:Choice>
    <mc:Fallback xmlns="">
      <p:transition spd="slow" advTm="25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D4E3B-397B-4F5E-A0C2-7617E0C30E5A}"/>
              </a:ext>
            </a:extLst>
          </p:cNvPr>
          <p:cNvSpPr>
            <a:spLocks noGrp="1"/>
          </p:cNvSpPr>
          <p:nvPr>
            <p:ph type="title"/>
          </p:nvPr>
        </p:nvSpPr>
        <p:spPr>
          <a:xfrm>
            <a:off x="976604" y="394977"/>
            <a:ext cx="10058400" cy="1450757"/>
          </a:xfrm>
        </p:spPr>
        <p:txBody>
          <a:bodyPr/>
          <a:lstStyle/>
          <a:p>
            <a:r>
              <a:rPr lang="en-IN" b="1" dirty="0">
                <a:solidFill>
                  <a:srgbClr val="C00000"/>
                </a:solidFill>
              </a:rPr>
              <a:t>PLC Vs Relay</a:t>
            </a:r>
          </a:p>
        </p:txBody>
      </p:sp>
      <p:sp>
        <p:nvSpPr>
          <p:cNvPr id="3" name="Content Placeholder 2">
            <a:extLst>
              <a:ext uri="{FF2B5EF4-FFF2-40B4-BE49-F238E27FC236}">
                <a16:creationId xmlns:a16="http://schemas.microsoft.com/office/drawing/2014/main" id="{56DD6155-1D19-49D5-A90F-A07DC9DD583D}"/>
              </a:ext>
            </a:extLst>
          </p:cNvPr>
          <p:cNvSpPr>
            <a:spLocks noGrp="1"/>
          </p:cNvSpPr>
          <p:nvPr>
            <p:ph idx="1"/>
          </p:nvPr>
        </p:nvSpPr>
        <p:spPr/>
        <p:txBody>
          <a:bodyPr/>
          <a:lstStyle/>
          <a:p>
            <a:pPr algn="just">
              <a:buFont typeface="Wingdings" panose="05000000000000000000" pitchFamily="2" charset="2"/>
              <a:buChar char="Ø"/>
            </a:pPr>
            <a:r>
              <a:rPr lang="en-IN" sz="3200" dirty="0"/>
              <a:t>Relays has to be hardwired to perform a specific function</a:t>
            </a:r>
          </a:p>
          <a:p>
            <a:pPr algn="just">
              <a:buFont typeface="Wingdings" panose="05000000000000000000" pitchFamily="2" charset="2"/>
              <a:buChar char="Ø"/>
            </a:pPr>
            <a:r>
              <a:rPr lang="en-IN" sz="3200" dirty="0"/>
              <a:t>When the system requirements change, the wiring has to be changed or modified</a:t>
            </a:r>
          </a:p>
          <a:p>
            <a:pPr algn="just">
              <a:buFont typeface="Wingdings" panose="05000000000000000000" pitchFamily="2" charset="2"/>
              <a:buChar char="Ø"/>
            </a:pPr>
            <a:r>
              <a:rPr lang="en-IN" sz="3200" dirty="0"/>
              <a:t>In extreme cases, such as in the auto industry , complete control panels had to replaced since it was not economically feasible to rewire the old panels with each model changeover</a:t>
            </a:r>
          </a:p>
          <a:p>
            <a:endParaRPr lang="en-IN" dirty="0"/>
          </a:p>
        </p:txBody>
      </p:sp>
      <p:pic>
        <p:nvPicPr>
          <p:cNvPr id="5" name="Audio 4">
            <a:hlinkClick r:id="" action="ppaction://media"/>
            <a:extLst>
              <a:ext uri="{FF2B5EF4-FFF2-40B4-BE49-F238E27FC236}">
                <a16:creationId xmlns:a16="http://schemas.microsoft.com/office/drawing/2014/main" id="{6AEE9BD6-4799-4516-A7B7-6459EF3D8A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93808044"/>
      </p:ext>
    </p:extLst>
  </p:cSld>
  <p:clrMapOvr>
    <a:masterClrMapping/>
  </p:clrMapOvr>
  <mc:AlternateContent xmlns:mc="http://schemas.openxmlformats.org/markup-compatibility/2006" xmlns:p14="http://schemas.microsoft.com/office/powerpoint/2010/main">
    <mc:Choice Requires="p14">
      <p:transition spd="slow" p14:dur="2000" advTm="25045"/>
    </mc:Choice>
    <mc:Fallback xmlns="">
      <p:transition spd="slow" advTm="25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2D957-AB96-475F-BB09-7FB8FE9254D7}"/>
              </a:ext>
            </a:extLst>
          </p:cNvPr>
          <p:cNvSpPr>
            <a:spLocks noGrp="1"/>
          </p:cNvSpPr>
          <p:nvPr>
            <p:ph type="title"/>
          </p:nvPr>
        </p:nvSpPr>
        <p:spPr/>
        <p:txBody>
          <a:bodyPr/>
          <a:lstStyle/>
          <a:p>
            <a:r>
              <a:rPr lang="en-IN" b="1" dirty="0">
                <a:solidFill>
                  <a:srgbClr val="C00000"/>
                </a:solidFill>
              </a:rPr>
              <a:t>Advantages of PLC</a:t>
            </a:r>
          </a:p>
        </p:txBody>
      </p:sp>
      <p:sp>
        <p:nvSpPr>
          <p:cNvPr id="3" name="Content Placeholder 2">
            <a:extLst>
              <a:ext uri="{FF2B5EF4-FFF2-40B4-BE49-F238E27FC236}">
                <a16:creationId xmlns:a16="http://schemas.microsoft.com/office/drawing/2014/main" id="{DAFAFEBC-6FED-48B5-A61D-4BD3CA4966FA}"/>
              </a:ext>
            </a:extLst>
          </p:cNvPr>
          <p:cNvSpPr>
            <a:spLocks noGrp="1"/>
          </p:cNvSpPr>
          <p:nvPr>
            <p:ph idx="1"/>
          </p:nvPr>
        </p:nvSpPr>
        <p:spPr/>
        <p:txBody>
          <a:bodyPr>
            <a:normAutofit/>
          </a:bodyPr>
          <a:lstStyle/>
          <a:p>
            <a:pPr algn="just">
              <a:buFont typeface="Wingdings" panose="05000000000000000000" pitchFamily="2" charset="2"/>
              <a:buChar char="Ø"/>
            </a:pPr>
            <a:r>
              <a:rPr lang="en-IN" sz="3200" dirty="0"/>
              <a:t>It eliminates much of the hand wiring associated with conventional relay control circuits </a:t>
            </a:r>
          </a:p>
          <a:p>
            <a:pPr algn="just">
              <a:buFont typeface="Wingdings" panose="05000000000000000000" pitchFamily="2" charset="2"/>
              <a:buChar char="Ø"/>
            </a:pPr>
            <a:r>
              <a:rPr lang="en-IN" sz="3200" dirty="0"/>
              <a:t>It is small and inexpensive compared to equivalent relay-based process control systems</a:t>
            </a:r>
          </a:p>
        </p:txBody>
      </p:sp>
      <p:pic>
        <p:nvPicPr>
          <p:cNvPr id="4" name="Audio 3">
            <a:hlinkClick r:id="" action="ppaction://media"/>
            <a:extLst>
              <a:ext uri="{FF2B5EF4-FFF2-40B4-BE49-F238E27FC236}">
                <a16:creationId xmlns:a16="http://schemas.microsoft.com/office/drawing/2014/main" id="{F7545373-609A-4F47-8224-7A74AB87CD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249736607"/>
      </p:ext>
    </p:extLst>
  </p:cSld>
  <p:clrMapOvr>
    <a:masterClrMapping/>
  </p:clrMapOvr>
  <mc:AlternateContent xmlns:mc="http://schemas.openxmlformats.org/markup-compatibility/2006" xmlns:p14="http://schemas.microsoft.com/office/powerpoint/2010/main">
    <mc:Choice Requires="p14">
      <p:transition spd="slow" p14:dur="2000" advTm="24597"/>
    </mc:Choice>
    <mc:Fallback xmlns="">
      <p:transition spd="slow" advTm="24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89900-8CDA-4778-A1C6-53EC4BCE7C18}"/>
              </a:ext>
            </a:extLst>
          </p:cNvPr>
          <p:cNvSpPr>
            <a:spLocks noGrp="1"/>
          </p:cNvSpPr>
          <p:nvPr>
            <p:ph type="title"/>
          </p:nvPr>
        </p:nvSpPr>
        <p:spPr/>
        <p:txBody>
          <a:bodyPr/>
          <a:lstStyle/>
          <a:p>
            <a:r>
              <a:rPr lang="en-IN" b="1" dirty="0">
                <a:solidFill>
                  <a:srgbClr val="C00000"/>
                </a:solidFill>
              </a:rPr>
              <a:t>Advantages of PLC</a:t>
            </a:r>
            <a:endParaRPr lang="en-IN" dirty="0"/>
          </a:p>
        </p:txBody>
      </p:sp>
      <p:sp>
        <p:nvSpPr>
          <p:cNvPr id="3" name="Content Placeholder 2">
            <a:extLst>
              <a:ext uri="{FF2B5EF4-FFF2-40B4-BE49-F238E27FC236}">
                <a16:creationId xmlns:a16="http://schemas.microsoft.com/office/drawing/2014/main" id="{E284C90C-70CB-4BFA-9AB6-EFE8581B4230}"/>
              </a:ext>
            </a:extLst>
          </p:cNvPr>
          <p:cNvSpPr>
            <a:spLocks noGrp="1"/>
          </p:cNvSpPr>
          <p:nvPr>
            <p:ph idx="1"/>
          </p:nvPr>
        </p:nvSpPr>
        <p:spPr/>
        <p:txBody>
          <a:bodyPr>
            <a:normAutofit/>
          </a:bodyPr>
          <a:lstStyle/>
          <a:p>
            <a:r>
              <a:rPr lang="en-IN" sz="2400" dirty="0"/>
              <a:t>In addition to cost savings, PLCs provide many other benefits including:</a:t>
            </a:r>
          </a:p>
          <a:p>
            <a:pPr>
              <a:buFont typeface="Wingdings" panose="05000000000000000000" pitchFamily="2" charset="2"/>
              <a:buChar char="Ø"/>
            </a:pPr>
            <a:r>
              <a:rPr lang="en-IN" sz="2400" dirty="0"/>
              <a:t>Increased Reliability</a:t>
            </a:r>
          </a:p>
          <a:p>
            <a:pPr>
              <a:buFont typeface="Wingdings" panose="05000000000000000000" pitchFamily="2" charset="2"/>
              <a:buChar char="Ø"/>
            </a:pPr>
            <a:r>
              <a:rPr lang="en-IN" sz="2400" dirty="0"/>
              <a:t>More Flexibility</a:t>
            </a:r>
          </a:p>
          <a:p>
            <a:pPr>
              <a:buFont typeface="Wingdings" panose="05000000000000000000" pitchFamily="2" charset="2"/>
              <a:buChar char="Ø"/>
            </a:pPr>
            <a:r>
              <a:rPr lang="en-IN" sz="2400" dirty="0"/>
              <a:t>Communications Capability </a:t>
            </a:r>
          </a:p>
          <a:p>
            <a:pPr>
              <a:buFont typeface="Wingdings" panose="05000000000000000000" pitchFamily="2" charset="2"/>
              <a:buChar char="Ø"/>
            </a:pPr>
            <a:r>
              <a:rPr lang="en-IN" sz="2400" dirty="0"/>
              <a:t>Faster Response Time</a:t>
            </a:r>
          </a:p>
          <a:p>
            <a:pPr>
              <a:buFont typeface="Wingdings" panose="05000000000000000000" pitchFamily="2" charset="2"/>
              <a:buChar char="Ø"/>
            </a:pPr>
            <a:r>
              <a:rPr lang="en-IN" sz="2400" dirty="0"/>
              <a:t>Easier to Troubleshoot</a:t>
            </a:r>
          </a:p>
        </p:txBody>
      </p:sp>
      <p:pic>
        <p:nvPicPr>
          <p:cNvPr id="4" name="Audio 3">
            <a:hlinkClick r:id="" action="ppaction://media"/>
            <a:extLst>
              <a:ext uri="{FF2B5EF4-FFF2-40B4-BE49-F238E27FC236}">
                <a16:creationId xmlns:a16="http://schemas.microsoft.com/office/drawing/2014/main" id="{0135C884-8308-4554-B77F-6C39BE42971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093062776"/>
      </p:ext>
    </p:extLst>
  </p:cSld>
  <p:clrMapOvr>
    <a:masterClrMapping/>
  </p:clrMapOvr>
  <mc:AlternateContent xmlns:mc="http://schemas.openxmlformats.org/markup-compatibility/2006" xmlns:p14="http://schemas.microsoft.com/office/powerpoint/2010/main">
    <mc:Choice Requires="p14">
      <p:transition spd="slow" p14:dur="2000" advTm="160624"/>
    </mc:Choice>
    <mc:Fallback xmlns="">
      <p:transition spd="slow" advTm="160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8314C-59D3-4FB6-AF6A-44B37CE5515A}"/>
              </a:ext>
            </a:extLst>
          </p:cNvPr>
          <p:cNvSpPr>
            <a:spLocks noGrp="1"/>
          </p:cNvSpPr>
          <p:nvPr>
            <p:ph type="title"/>
          </p:nvPr>
        </p:nvSpPr>
        <p:spPr/>
        <p:txBody>
          <a:bodyPr/>
          <a:lstStyle/>
          <a:p>
            <a:r>
              <a:rPr lang="en-IN" b="1" dirty="0">
                <a:solidFill>
                  <a:srgbClr val="C00000"/>
                </a:solidFill>
              </a:rPr>
              <a:t>Parts of PLC</a:t>
            </a:r>
          </a:p>
        </p:txBody>
      </p:sp>
      <p:pic>
        <p:nvPicPr>
          <p:cNvPr id="5" name="Content Placeholder 4">
            <a:extLst>
              <a:ext uri="{FF2B5EF4-FFF2-40B4-BE49-F238E27FC236}">
                <a16:creationId xmlns:a16="http://schemas.microsoft.com/office/drawing/2014/main" id="{93719D1C-2A65-4B49-A253-9644EB960497}"/>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742999" y="2183364"/>
            <a:ext cx="5992077" cy="2626570"/>
          </a:xfrm>
        </p:spPr>
      </p:pic>
      <p:sp>
        <p:nvSpPr>
          <p:cNvPr id="6" name="TextBox 5">
            <a:extLst>
              <a:ext uri="{FF2B5EF4-FFF2-40B4-BE49-F238E27FC236}">
                <a16:creationId xmlns:a16="http://schemas.microsoft.com/office/drawing/2014/main" id="{043498A3-5AEB-466A-A51D-F0DC0B300CF3}"/>
              </a:ext>
            </a:extLst>
          </p:cNvPr>
          <p:cNvSpPr txBox="1"/>
          <p:nvPr/>
        </p:nvSpPr>
        <p:spPr>
          <a:xfrm>
            <a:off x="8052318" y="2519266"/>
            <a:ext cx="3028717" cy="1938992"/>
          </a:xfrm>
          <a:prstGeom prst="rect">
            <a:avLst/>
          </a:prstGeom>
          <a:noFill/>
        </p:spPr>
        <p:txBody>
          <a:bodyPr wrap="square" rtlCol="0">
            <a:spAutoFit/>
          </a:bodyPr>
          <a:lstStyle/>
          <a:p>
            <a:pPr marL="342900" indent="-342900">
              <a:buFont typeface="Wingdings" panose="05000000000000000000" pitchFamily="2" charset="2"/>
              <a:buChar char="Ø"/>
            </a:pPr>
            <a:r>
              <a:rPr lang="en-IN" sz="2400" dirty="0"/>
              <a:t>CPU</a:t>
            </a:r>
          </a:p>
          <a:p>
            <a:pPr marL="342900" indent="-342900">
              <a:buFont typeface="Wingdings" panose="05000000000000000000" pitchFamily="2" charset="2"/>
              <a:buChar char="Ø"/>
            </a:pPr>
            <a:r>
              <a:rPr lang="en-IN" sz="2400" dirty="0"/>
              <a:t>Input/Output modules</a:t>
            </a:r>
          </a:p>
          <a:p>
            <a:pPr marL="342900" indent="-342900">
              <a:buFont typeface="Wingdings" panose="05000000000000000000" pitchFamily="2" charset="2"/>
              <a:buChar char="Ø"/>
            </a:pPr>
            <a:r>
              <a:rPr lang="en-IN" sz="2400" dirty="0"/>
              <a:t>Programming Device</a:t>
            </a:r>
          </a:p>
        </p:txBody>
      </p:sp>
      <p:pic>
        <p:nvPicPr>
          <p:cNvPr id="3" name="Audio 2">
            <a:hlinkClick r:id="" action="ppaction://media"/>
            <a:extLst>
              <a:ext uri="{FF2B5EF4-FFF2-40B4-BE49-F238E27FC236}">
                <a16:creationId xmlns:a16="http://schemas.microsoft.com/office/drawing/2014/main" id="{8A9DFF36-6ADF-406F-868B-33C8C4198C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533758949"/>
      </p:ext>
    </p:extLst>
  </p:cSld>
  <p:clrMapOvr>
    <a:masterClrMapping/>
  </p:clrMapOvr>
  <mc:AlternateContent xmlns:mc="http://schemas.openxmlformats.org/markup-compatibility/2006" xmlns:p14="http://schemas.microsoft.com/office/powerpoint/2010/main">
    <mc:Choice Requires="p14">
      <p:transition spd="slow" p14:dur="2000" advTm="154177"/>
    </mc:Choice>
    <mc:Fallback xmlns="">
      <p:transition spd="slow" advTm="154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03F4C-77D1-45FF-A832-3112C2D3CCF3}"/>
              </a:ext>
            </a:extLst>
          </p:cNvPr>
          <p:cNvSpPr>
            <a:spLocks noGrp="1"/>
          </p:cNvSpPr>
          <p:nvPr>
            <p:ph type="title"/>
          </p:nvPr>
        </p:nvSpPr>
        <p:spPr/>
        <p:txBody>
          <a:bodyPr/>
          <a:lstStyle/>
          <a:p>
            <a:r>
              <a:rPr lang="en-IN" b="1" dirty="0">
                <a:solidFill>
                  <a:srgbClr val="C00000"/>
                </a:solidFill>
              </a:rPr>
              <a:t>Principle of Operation</a:t>
            </a:r>
          </a:p>
        </p:txBody>
      </p:sp>
      <p:pic>
        <p:nvPicPr>
          <p:cNvPr id="5" name="Content Placeholder 4">
            <a:extLst>
              <a:ext uri="{FF2B5EF4-FFF2-40B4-BE49-F238E27FC236}">
                <a16:creationId xmlns:a16="http://schemas.microsoft.com/office/drawing/2014/main" id="{5CBC9574-1BEC-4B3B-B8B4-E09FECF59975}"/>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582956" y="2006082"/>
            <a:ext cx="4562668" cy="3387012"/>
          </a:xfrm>
        </p:spPr>
      </p:pic>
      <p:pic>
        <p:nvPicPr>
          <p:cNvPr id="3" name="Audio 2">
            <a:hlinkClick r:id="" action="ppaction://media"/>
            <a:extLst>
              <a:ext uri="{FF2B5EF4-FFF2-40B4-BE49-F238E27FC236}">
                <a16:creationId xmlns:a16="http://schemas.microsoft.com/office/drawing/2014/main" id="{9CEE7798-CC3A-4FFA-8E7F-A6231D66E5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297608473"/>
      </p:ext>
    </p:extLst>
  </p:cSld>
  <p:clrMapOvr>
    <a:masterClrMapping/>
  </p:clrMapOvr>
  <mc:AlternateContent xmlns:mc="http://schemas.openxmlformats.org/markup-compatibility/2006" xmlns:p14="http://schemas.microsoft.com/office/powerpoint/2010/main">
    <mc:Choice Requires="p14">
      <p:transition spd="slow" p14:dur="2000" advTm="54546"/>
    </mc:Choice>
    <mc:Fallback xmlns="">
      <p:transition spd="slow" advTm="54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Retrospect</Template>
  <TotalTime>1199</TotalTime>
  <Words>733</Words>
  <Application>Microsoft Office PowerPoint</Application>
  <PresentationFormat>Widescreen</PresentationFormat>
  <Paragraphs>76</Paragraphs>
  <Slides>28</Slides>
  <Notes>0</Notes>
  <HiddenSlides>0</HiddenSlides>
  <MMClips>28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Calibri Light</vt:lpstr>
      <vt:lpstr>Dubai Medium</vt:lpstr>
      <vt:lpstr>Roboto Slab</vt:lpstr>
      <vt:lpstr>Wingdings</vt:lpstr>
      <vt:lpstr>Retrospect</vt:lpstr>
      <vt:lpstr>DEPARTMENT OF ELECTRONICS AND INSTRUMENTATION ENGINEERING VII SEMESTER EIE EIC4102 INDUSTRIAL AUTOMATION PROGRAMMABLE LOGIC CONTROLLERS</vt:lpstr>
      <vt:lpstr>Industrial Automation</vt:lpstr>
      <vt:lpstr>Programmable logic controllers </vt:lpstr>
      <vt:lpstr>Hard Relay Logic </vt:lpstr>
      <vt:lpstr>PLC Vs Relay</vt:lpstr>
      <vt:lpstr>Advantages of PLC</vt:lpstr>
      <vt:lpstr>Advantages of PLC</vt:lpstr>
      <vt:lpstr>Parts of PLC</vt:lpstr>
      <vt:lpstr>Principle of Operation</vt:lpstr>
      <vt:lpstr>Process control relay ladder diagram</vt:lpstr>
      <vt:lpstr>Typical input module wiring connections</vt:lpstr>
      <vt:lpstr>Typical output module wiring connection</vt:lpstr>
      <vt:lpstr>Process control PLC ladder logic diagram</vt:lpstr>
      <vt:lpstr>Process control PLC ladder logic diagram</vt:lpstr>
      <vt:lpstr>Relay logic diagram for modified process</vt:lpstr>
      <vt:lpstr>PowerPoint Presentation</vt:lpstr>
      <vt:lpstr>PLC size and Application</vt:lpstr>
      <vt:lpstr>PLC Hardware Components : The I/O Section</vt:lpstr>
      <vt:lpstr>I/O Module Address </vt:lpstr>
      <vt:lpstr>Block diagram of ac interface input module</vt:lpstr>
      <vt:lpstr>Simplified schematic for an ac input module</vt:lpstr>
      <vt:lpstr>Block diagram of ac output module</vt:lpstr>
      <vt:lpstr>Analog I/O Modules</vt:lpstr>
      <vt:lpstr>I/O specifications</vt:lpstr>
      <vt:lpstr>Memory Types</vt:lpstr>
      <vt:lpstr>THE EVOLUTION OF THE PLC </vt:lpstr>
      <vt:lpstr>Reference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DEPARTMENT OF ELECTRONICS AND INSTRUMENTATION ENGINEERING VII SEMESTER EIE  INDUSTRIAL AUTOMATION</dc:title>
  <dc:creator>Anitha</dc:creator>
  <cp:lastModifiedBy>Anitha</cp:lastModifiedBy>
  <cp:revision>30</cp:revision>
  <dcterms:created xsi:type="dcterms:W3CDTF">2020-07-13T16:04:28Z</dcterms:created>
  <dcterms:modified xsi:type="dcterms:W3CDTF">2020-11-03T05:51:02Z</dcterms:modified>
</cp:coreProperties>
</file>