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68"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331919-3482-4F64-83AE-3E2C545B49BD}" type="datetimeFigureOut">
              <a:rPr lang="en-US" smtClean="0"/>
              <a:pPr/>
              <a:t>2/25/2019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Department of EEE/BSA CRESCENT IS&amp; T        </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0D1EF5F-6402-43E6-AE6A-609A3FE42E37}" type="slidenum">
              <a:rPr lang="en-US" smtClean="0"/>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7584E2-755C-434E-9871-5AC4BB92168F}" type="datetimeFigureOut">
              <a:rPr lang="en-US" smtClean="0"/>
              <a:pPr/>
              <a:t>2/25/2019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Department of EEE/BSA CRESCENT IS&amp; T        </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00A01A-79E7-44A1-B3B7-FECDC27003FD}" type="slidenum">
              <a:rPr lang="en-US" smtClean="0"/>
              <a:pPr/>
              <a:t>‹#›</a:t>
            </a:fld>
            <a:endParaRPr lang="en-US"/>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00A01A-79E7-44A1-B3B7-FECDC27003FD}"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Department of EEE/BSA CRESCENT IS&amp; T        </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51EDD01-7376-4BE7-ACF1-BCAEED44C2CD}"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74436D-1702-4EC7-B614-80E08FA79B5A}"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8B172E-C5F0-4880-8CB7-6D05179F67F3}"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08D3A0-E24F-4005-B3CD-36A4D2C60C2D}"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AF0182-807F-4BF2-AE7B-43433FE5D898}"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76772B-28E8-4D1C-A52F-BBCF2E5F9A4D}"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17C47A1-3269-40DF-91AA-F43CF2D6E29C}"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A9AE41-9CD0-4537-A646-A80965C39BB5}"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B3E572-3036-4960-9F73-5169D000A215}"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697170-9FA7-4B57-9C61-BFFE1EDB8FC1}" type="datetime1">
              <a:rPr lang="en-US" smtClean="0"/>
              <a:pPr/>
              <a:t>2/25/2019</a:t>
            </a:fld>
            <a:endParaRPr lang="en-US"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7C2AB1-ECFD-4345-90D8-841BF2A212AA}" type="datetime1">
              <a:rPr lang="en-US" smtClean="0"/>
              <a:pPr/>
              <a:t>2/25/2019</a:t>
            </a:fld>
            <a:endParaRPr lang="en-US" dirty="0"/>
          </a:p>
        </p:txBody>
      </p:sp>
      <p:sp>
        <p:nvSpPr>
          <p:cNvPr id="6" name="Footer Placeholder 5"/>
          <p:cNvSpPr>
            <a:spLocks noGrp="1"/>
          </p:cNvSpPr>
          <p:nvPr>
            <p:ph type="ftr" sz="quarter" idx="11"/>
          </p:nvPr>
        </p:nvSpPr>
        <p:spPr/>
        <p:txBody>
          <a:bodyPr/>
          <a:lstStyle/>
          <a:p>
            <a:r>
              <a:rPr lang="en-US" smtClean="0"/>
              <a:t>Department of EEE/BSA CRESCENT IS&amp; T        </a:t>
            </a:r>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A8A34D-14C4-42D6-AAED-0FF9C2D3BD8E}" type="datetime1">
              <a:rPr lang="en-US" smtClean="0"/>
              <a:pPr/>
              <a:t>2/25/2019</a:t>
            </a:fld>
            <a:endParaRPr lang="en-US" dirty="0"/>
          </a:p>
        </p:txBody>
      </p:sp>
      <p:sp>
        <p:nvSpPr>
          <p:cNvPr id="8" name="Footer Placeholder 7"/>
          <p:cNvSpPr>
            <a:spLocks noGrp="1"/>
          </p:cNvSpPr>
          <p:nvPr>
            <p:ph type="ftr" sz="quarter" idx="11"/>
          </p:nvPr>
        </p:nvSpPr>
        <p:spPr/>
        <p:txBody>
          <a:bodyPr/>
          <a:lstStyle/>
          <a:p>
            <a:r>
              <a:rPr lang="en-US" smtClean="0"/>
              <a:t>Department of EEE/BSA CRESCENT IS&amp; 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61E1CCE-F343-46E3-A6F3-8E65A3D84DC4}" type="datetime1">
              <a:rPr lang="en-US" smtClean="0"/>
              <a:pPr/>
              <a:t>2/25/2019</a:t>
            </a:fld>
            <a:endParaRPr lang="en-US" dirty="0"/>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1F2F95-58C1-4869-B20D-C4EDB5597D05}" type="datetime1">
              <a:rPr lang="en-US" smtClean="0"/>
              <a:pPr/>
              <a:t>2/25/2019</a:t>
            </a:fld>
            <a:endParaRPr lang="en-US" dirty="0"/>
          </a:p>
        </p:txBody>
      </p:sp>
      <p:sp>
        <p:nvSpPr>
          <p:cNvPr id="3" name="Footer Placeholder 2"/>
          <p:cNvSpPr>
            <a:spLocks noGrp="1"/>
          </p:cNvSpPr>
          <p:nvPr>
            <p:ph type="ftr" sz="quarter" idx="11"/>
          </p:nvPr>
        </p:nvSpPr>
        <p:spPr/>
        <p:txBody>
          <a:bodyPr/>
          <a:lstStyle/>
          <a:p>
            <a:r>
              <a:rPr lang="en-US" smtClean="0"/>
              <a:t>Department of EEE/BSA CRESCENT IS&amp; T        </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2AF571-5E5B-4772-B9FC-8F0D6E19D283}" type="datetime1">
              <a:rPr lang="en-US" smtClean="0"/>
              <a:pPr/>
              <a:t>2/25/2019</a:t>
            </a:fld>
            <a:endParaRPr lang="en-US" dirty="0"/>
          </a:p>
        </p:txBody>
      </p:sp>
      <p:sp>
        <p:nvSpPr>
          <p:cNvPr id="6" name="Footer Placeholder 5"/>
          <p:cNvSpPr>
            <a:spLocks noGrp="1"/>
          </p:cNvSpPr>
          <p:nvPr>
            <p:ph type="ftr" sz="quarter" idx="11"/>
          </p:nvPr>
        </p:nvSpPr>
        <p:spPr/>
        <p:txBody>
          <a:bodyPr/>
          <a:lstStyle/>
          <a:p>
            <a:r>
              <a:rPr lang="en-US" smtClean="0"/>
              <a:t>Department of EEE/BSA CRESCENT IS&amp; T        </a:t>
            </a:r>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7449FA-D1CF-4053-8BB3-089050D72635}" type="datetime1">
              <a:rPr lang="en-US" smtClean="0"/>
              <a:pPr/>
              <a:t>2/25/2019</a:t>
            </a:fld>
            <a:endParaRPr lang="en-US" dirty="0"/>
          </a:p>
        </p:txBody>
      </p:sp>
      <p:sp>
        <p:nvSpPr>
          <p:cNvPr id="6" name="Footer Placeholder 5"/>
          <p:cNvSpPr>
            <a:spLocks noGrp="1"/>
          </p:cNvSpPr>
          <p:nvPr>
            <p:ph type="ftr" sz="quarter" idx="11"/>
          </p:nvPr>
        </p:nvSpPr>
        <p:spPr/>
        <p:txBody>
          <a:bodyPr/>
          <a:lstStyle/>
          <a:p>
            <a:r>
              <a:rPr lang="en-US" smtClean="0"/>
              <a:t>Department of EEE/BSA CRESCENT IS&amp; 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D1E56C-EFF5-4FD9-801C-658D1475C71D}" type="datetime1">
              <a:rPr lang="en-US" smtClean="0"/>
              <a:pPr/>
              <a:t>2/25/2019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smtClean="0"/>
              <a:t>Department of EEE/BSA CRESCENT IS&amp; T        </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5578" y="1967388"/>
            <a:ext cx="8714507" cy="1873092"/>
          </a:xfrm>
        </p:spPr>
        <p:txBody>
          <a:bodyPr/>
          <a:lstStyle/>
          <a:p>
            <a:pPr algn="ct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
            </a:r>
            <a:br>
              <a:rPr lang="en-US" b="1" dirty="0" smtClean="0"/>
            </a:br>
            <a:r>
              <a:rPr lang="en-US" b="1" dirty="0" smtClean="0"/>
              <a:t>REACTIVE POWER</a:t>
            </a:r>
            <a:br>
              <a:rPr lang="en-US" b="1" dirty="0" smtClean="0"/>
            </a:br>
            <a:r>
              <a:rPr lang="en-US" b="1" dirty="0" smtClean="0"/>
              <a:t>c</a:t>
            </a:r>
            <a:r>
              <a:rPr lang="en-US" dirty="0" smtClean="0"/>
              <a:t>ompensation in power system</a:t>
            </a:r>
            <a:endParaRPr lang="en-US" b="1" dirty="0"/>
          </a:p>
        </p:txBody>
      </p:sp>
      <p:sp>
        <p:nvSpPr>
          <p:cNvPr id="3" name="Subtitle 2"/>
          <p:cNvSpPr>
            <a:spLocks noGrp="1"/>
          </p:cNvSpPr>
          <p:nvPr>
            <p:ph type="subTitle" idx="1"/>
          </p:nvPr>
        </p:nvSpPr>
        <p:spPr>
          <a:xfrm>
            <a:off x="5804747" y="3927504"/>
            <a:ext cx="6387253" cy="2095439"/>
          </a:xfrm>
        </p:spPr>
        <p:txBody>
          <a:bodyPr>
            <a:normAutofit fontScale="55000" lnSpcReduction="20000"/>
          </a:bodyPr>
          <a:lstStyle/>
          <a:p>
            <a:pPr algn="ctr"/>
            <a:endParaRPr lang="en-US" sz="4000" b="1" dirty="0" smtClean="0"/>
          </a:p>
          <a:p>
            <a:pPr algn="l">
              <a:lnSpc>
                <a:spcPct val="120000"/>
              </a:lnSpc>
            </a:pPr>
            <a:r>
              <a:rPr lang="en-US" sz="3200" b="1" dirty="0" smtClean="0">
                <a:solidFill>
                  <a:schemeClr val="accent3">
                    <a:lumMod val="50000"/>
                  </a:schemeClr>
                </a:solidFill>
                <a:latin typeface="Arial" pitchFamily="34" charset="0"/>
                <a:cs typeface="Arial" pitchFamily="34" charset="0"/>
              </a:rPr>
              <a:t>Prepared by:</a:t>
            </a:r>
          </a:p>
          <a:p>
            <a:pPr algn="l">
              <a:lnSpc>
                <a:spcPct val="120000"/>
              </a:lnSpc>
            </a:pPr>
            <a:r>
              <a:rPr lang="en-US" sz="3200" b="1" dirty="0" err="1" smtClean="0">
                <a:solidFill>
                  <a:schemeClr val="accent3">
                    <a:lumMod val="50000"/>
                  </a:schemeClr>
                </a:solidFill>
                <a:latin typeface="Arial" pitchFamily="34" charset="0"/>
                <a:cs typeface="Arial" pitchFamily="34" charset="0"/>
              </a:rPr>
              <a:t>Dr.Y.Mohamed</a:t>
            </a:r>
            <a:r>
              <a:rPr lang="en-US" sz="3200" b="1" dirty="0" smtClean="0">
                <a:solidFill>
                  <a:schemeClr val="accent3">
                    <a:lumMod val="50000"/>
                  </a:schemeClr>
                </a:solidFill>
                <a:latin typeface="Arial" pitchFamily="34" charset="0"/>
                <a:cs typeface="Arial" pitchFamily="34" charset="0"/>
              </a:rPr>
              <a:t> </a:t>
            </a:r>
            <a:r>
              <a:rPr lang="en-US" sz="3200" b="1" dirty="0" err="1" smtClean="0">
                <a:solidFill>
                  <a:schemeClr val="accent3">
                    <a:lumMod val="50000"/>
                  </a:schemeClr>
                </a:solidFill>
                <a:latin typeface="Arial" pitchFamily="34" charset="0"/>
                <a:cs typeface="Arial" pitchFamily="34" charset="0"/>
              </a:rPr>
              <a:t>Shuaib</a:t>
            </a:r>
            <a:endParaRPr lang="en-US" sz="3200" b="1" dirty="0" smtClean="0">
              <a:solidFill>
                <a:schemeClr val="accent3">
                  <a:lumMod val="50000"/>
                </a:schemeClr>
              </a:solidFill>
              <a:latin typeface="Arial" pitchFamily="34" charset="0"/>
              <a:cs typeface="Arial" pitchFamily="34" charset="0"/>
            </a:endParaRPr>
          </a:p>
          <a:p>
            <a:pPr algn="l">
              <a:lnSpc>
                <a:spcPct val="120000"/>
              </a:lnSpc>
            </a:pPr>
            <a:r>
              <a:rPr lang="en-US" sz="3200" b="1" dirty="0" smtClean="0">
                <a:solidFill>
                  <a:schemeClr val="accent3">
                    <a:lumMod val="50000"/>
                  </a:schemeClr>
                </a:solidFill>
                <a:latin typeface="Arial" pitchFamily="34" charset="0"/>
                <a:cs typeface="Arial" pitchFamily="34" charset="0"/>
              </a:rPr>
              <a:t>Associate Professor &amp; HEAD/EEE</a:t>
            </a:r>
          </a:p>
          <a:p>
            <a:pPr algn="l">
              <a:lnSpc>
                <a:spcPct val="120000"/>
              </a:lnSpc>
            </a:pPr>
            <a:r>
              <a:rPr lang="en-GB" sz="3200" b="1" dirty="0" smtClean="0">
                <a:solidFill>
                  <a:schemeClr val="accent3">
                    <a:lumMod val="50000"/>
                  </a:schemeClr>
                </a:solidFill>
                <a:latin typeface="Arial" pitchFamily="34" charset="0"/>
                <a:ea typeface="Calibri" pitchFamily="34" charset="0"/>
                <a:cs typeface="Arial" pitchFamily="34" charset="0"/>
              </a:rPr>
              <a:t>BSA CRESCENT IS &amp;T, </a:t>
            </a:r>
            <a:r>
              <a:rPr lang="en-GB" sz="3200" b="1" dirty="0" err="1" smtClean="0">
                <a:solidFill>
                  <a:schemeClr val="accent3">
                    <a:lumMod val="50000"/>
                  </a:schemeClr>
                </a:solidFill>
                <a:latin typeface="Arial" pitchFamily="34" charset="0"/>
                <a:ea typeface="Calibri" pitchFamily="34" charset="0"/>
                <a:cs typeface="Arial" pitchFamily="34" charset="0"/>
              </a:rPr>
              <a:t>Vandalur,Chennai</a:t>
            </a:r>
            <a:r>
              <a:rPr lang="en-GB" sz="3200" b="1" dirty="0" smtClean="0">
                <a:solidFill>
                  <a:schemeClr val="accent3">
                    <a:lumMod val="50000"/>
                  </a:schemeClr>
                </a:solidFill>
                <a:latin typeface="Arial" pitchFamily="34" charset="0"/>
                <a:ea typeface="Calibri" pitchFamily="34" charset="0"/>
                <a:cs typeface="Arial" pitchFamily="34" charset="0"/>
              </a:rPr>
              <a:t> - 48                                              </a:t>
            </a:r>
            <a:endParaRPr lang="en-GB" sz="3200" b="1" dirty="0" smtClean="0">
              <a:solidFill>
                <a:schemeClr val="accent3">
                  <a:lumMod val="50000"/>
                </a:schemeClr>
              </a:solidFill>
              <a:latin typeface="Arial" pitchFamily="34" charset="0"/>
              <a:cs typeface="Arial" pitchFamily="34" charset="0"/>
            </a:endParaRPr>
          </a:p>
          <a:p>
            <a:pPr algn="ctr"/>
            <a:endParaRPr lang="en-US" sz="4000" b="1" dirty="0"/>
          </a:p>
        </p:txBody>
      </p:sp>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1741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09" name="Picture 1"/>
          <p:cNvPicPr>
            <a:picLocks noChangeAspect="1" noChangeArrowheads="1"/>
          </p:cNvPicPr>
          <p:nvPr/>
        </p:nvPicPr>
        <p:blipFill>
          <a:blip r:embed="rId3"/>
          <a:srcRect/>
          <a:stretch>
            <a:fillRect/>
          </a:stretch>
        </p:blipFill>
        <p:spPr bwMode="auto">
          <a:xfrm>
            <a:off x="7515497" y="0"/>
            <a:ext cx="4676503" cy="1219957"/>
          </a:xfrm>
          <a:prstGeom prst="rect">
            <a:avLst/>
          </a:prstGeom>
          <a:noFill/>
        </p:spPr>
      </p:pic>
      <p:sp>
        <p:nvSpPr>
          <p:cNvPr id="17411" name="Rectangle 3"/>
          <p:cNvSpPr>
            <a:spLocks noChangeArrowheads="1"/>
          </p:cNvSpPr>
          <p:nvPr/>
        </p:nvSpPr>
        <p:spPr bwMode="auto">
          <a:xfrm>
            <a:off x="0" y="125730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971800" algn="ctr"/>
                <a:tab pos="5943600"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Slide Number Placeholder 8"/>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 xmlns:p14="http://schemas.microsoft.com/office/powerpoint/2010/main" val="21141971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30015"/>
            <a:ext cx="8596668" cy="5011348"/>
          </a:xfrm>
        </p:spPr>
        <p:txBody>
          <a:bodyPr/>
          <a:lstStyle/>
          <a:p>
            <a:r>
              <a:rPr lang="en-US" dirty="0" smtClean="0"/>
              <a:t>The load can be measured by its current I, but in power systems it is the reactive volt amperes of the load that is held chiefly responsible for the voltage drop.</a:t>
            </a:r>
          </a:p>
          <a:p>
            <a:r>
              <a:rPr lang="en-US" dirty="0" smtClean="0"/>
              <a:t>∆V=E-V=</a:t>
            </a:r>
            <a:r>
              <a:rPr lang="en-US" dirty="0" err="1" smtClean="0"/>
              <a:t>ZsI</a:t>
            </a:r>
            <a:endParaRPr lang="en-US" dirty="0" smtClean="0"/>
          </a:p>
          <a:p>
            <a:pPr>
              <a:buNone/>
            </a:pPr>
            <a:r>
              <a:rPr lang="en-US" dirty="0" smtClean="0"/>
              <a:t>  where I is the load current.</a:t>
            </a:r>
          </a:p>
          <a:p>
            <a:pPr>
              <a:buNone/>
            </a:pPr>
            <a:r>
              <a:rPr lang="en-US" dirty="0" smtClean="0"/>
              <a:t>    I=P-</a:t>
            </a:r>
            <a:r>
              <a:rPr lang="en-US" dirty="0" err="1" smtClean="0"/>
              <a:t>jQ</a:t>
            </a:r>
            <a:r>
              <a:rPr lang="en-US" dirty="0" smtClean="0"/>
              <a:t>/V;    V=V+j0</a:t>
            </a:r>
          </a:p>
          <a:p>
            <a:pPr>
              <a:buNone/>
            </a:pPr>
            <a:r>
              <a:rPr lang="en-US" dirty="0" smtClean="0"/>
              <a:t>   ∆V=(</a:t>
            </a:r>
            <a:r>
              <a:rPr lang="en-US" dirty="0" err="1" smtClean="0"/>
              <a:t>Rs+jXs</a:t>
            </a:r>
            <a:r>
              <a:rPr lang="en-US" dirty="0" smtClean="0"/>
              <a:t>)(P-</a:t>
            </a:r>
            <a:r>
              <a:rPr lang="en-US" dirty="0" err="1" smtClean="0"/>
              <a:t>jQ</a:t>
            </a:r>
            <a:r>
              <a:rPr lang="en-US" dirty="0" smtClean="0"/>
              <a:t>/V) =(</a:t>
            </a:r>
            <a:r>
              <a:rPr lang="en-US" dirty="0" err="1" smtClean="0"/>
              <a:t>Rsp+Xs</a:t>
            </a:r>
            <a:r>
              <a:rPr lang="en-US" dirty="0" err="1" smtClean="0">
                <a:cs typeface="MV Boli"/>
              </a:rPr>
              <a:t>Q</a:t>
            </a:r>
            <a:r>
              <a:rPr lang="en-US" dirty="0" smtClean="0">
                <a:cs typeface="MV Boli"/>
              </a:rPr>
              <a:t>/V)+j (</a:t>
            </a:r>
            <a:r>
              <a:rPr lang="en-US" dirty="0" err="1" smtClean="0">
                <a:cs typeface="MV Boli"/>
              </a:rPr>
              <a:t>XsP-RsQ</a:t>
            </a:r>
            <a:r>
              <a:rPr lang="en-US" dirty="0" smtClean="0">
                <a:cs typeface="MV Boli"/>
              </a:rPr>
              <a:t>/V)</a:t>
            </a:r>
          </a:p>
          <a:p>
            <a:pPr>
              <a:buNone/>
            </a:pPr>
            <a:r>
              <a:rPr lang="en-US" dirty="0" smtClean="0">
                <a:cs typeface="MV Boli"/>
              </a:rPr>
              <a:t>         =∆</a:t>
            </a:r>
            <a:r>
              <a:rPr lang="en-US" dirty="0" err="1" smtClean="0">
                <a:cs typeface="MV Boli"/>
              </a:rPr>
              <a:t>Vr</a:t>
            </a:r>
            <a:r>
              <a:rPr lang="en-US" dirty="0" smtClean="0">
                <a:cs typeface="MV Boli"/>
              </a:rPr>
              <a:t>+ ∆</a:t>
            </a:r>
            <a:r>
              <a:rPr lang="en-US" dirty="0" err="1" smtClean="0">
                <a:cs typeface="MV Boli"/>
              </a:rPr>
              <a:t>Vx</a:t>
            </a:r>
            <a:r>
              <a:rPr lang="en-US" dirty="0" smtClean="0">
                <a:cs typeface="MV Boli"/>
              </a:rPr>
              <a:t>.</a:t>
            </a:r>
          </a:p>
          <a:p>
            <a:r>
              <a:rPr lang="en-US" dirty="0" smtClean="0">
                <a:cs typeface="MV Boli"/>
              </a:rPr>
              <a:t>∆V depends on both real and reactive power.</a:t>
            </a:r>
          </a:p>
          <a:p>
            <a:r>
              <a:rPr lang="en-US" dirty="0" smtClean="0">
                <a:cs typeface="MV Boli"/>
              </a:rPr>
              <a:t>By adding a component in parallel in the load it is possible to maintain</a:t>
            </a:r>
          </a:p>
          <a:p>
            <a:pPr>
              <a:buNone/>
            </a:pPr>
            <a:r>
              <a:rPr lang="en-US" dirty="0" smtClean="0">
                <a:latin typeface="FangSong"/>
                <a:ea typeface="FangSong"/>
                <a:cs typeface="MV Boli"/>
              </a:rPr>
              <a:t>  </a:t>
            </a:r>
            <a:r>
              <a:rPr lang="en-US" dirty="0" smtClean="0">
                <a:ea typeface="FangSong"/>
                <a:cs typeface="MV Boli"/>
              </a:rPr>
              <a:t>| </a:t>
            </a:r>
            <a:r>
              <a:rPr lang="en-US" dirty="0" smtClean="0">
                <a:solidFill>
                  <a:schemeClr val="accent5">
                    <a:lumMod val="75000"/>
                  </a:schemeClr>
                </a:solidFill>
                <a:latin typeface="FangSong"/>
                <a:ea typeface="FangSong"/>
                <a:cs typeface="MV Boli"/>
              </a:rPr>
              <a:t>V</a:t>
            </a:r>
            <a:r>
              <a:rPr lang="en-US" dirty="0" smtClean="0">
                <a:latin typeface="FangSong"/>
                <a:ea typeface="FangSong"/>
                <a:cs typeface="MV Boli"/>
              </a:rPr>
              <a:t> |= |E |.</a:t>
            </a:r>
            <a:endParaRPr lang="en-US" dirty="0" smtClean="0"/>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1928" y="741693"/>
            <a:ext cx="8596668" cy="3880773"/>
          </a:xfrm>
        </p:spPr>
        <p:txBody>
          <a:bodyPr/>
          <a:lstStyle/>
          <a:p>
            <a:pPr>
              <a:buNone/>
            </a:pPr>
            <a:endParaRPr lang="en-US" dirty="0" smtClean="0">
              <a:latin typeface="FangSong"/>
              <a:ea typeface="FangSong"/>
            </a:endParaRPr>
          </a:p>
          <a:p>
            <a:r>
              <a:rPr lang="en-US" dirty="0" smtClean="0">
                <a:latin typeface="FangSong"/>
                <a:ea typeface="FangSong"/>
              </a:rPr>
              <a:t>|E|</a:t>
            </a:r>
            <a:r>
              <a:rPr lang="en-US" dirty="0" smtClean="0">
                <a:latin typeface="Sylfaen"/>
                <a:ea typeface="FangSong"/>
              </a:rPr>
              <a:t>²</a:t>
            </a:r>
            <a:r>
              <a:rPr lang="en-US" dirty="0" smtClean="0">
                <a:ea typeface="FangSong"/>
              </a:rPr>
              <a:t>=</a:t>
            </a:r>
            <a:r>
              <a:rPr lang="en-US" dirty="0" smtClean="0">
                <a:ea typeface="FangSong"/>
                <a:cs typeface="MV Boli"/>
              </a:rPr>
              <a:t>[V+RsP+XsQs\V]</a:t>
            </a:r>
            <a:r>
              <a:rPr lang="en-US" dirty="0" smtClean="0">
                <a:latin typeface="Sylfaen"/>
                <a:ea typeface="FangSong"/>
              </a:rPr>
              <a:t> ²+ </a:t>
            </a:r>
            <a:r>
              <a:rPr lang="en-US" dirty="0" smtClean="0">
                <a:ea typeface="FangSong"/>
                <a:cs typeface="MV Boli"/>
              </a:rPr>
              <a:t>[XsP-RsQs/V]</a:t>
            </a:r>
            <a:r>
              <a:rPr lang="en-US" dirty="0" smtClean="0">
                <a:latin typeface="Sylfaen"/>
                <a:ea typeface="FangSong"/>
              </a:rPr>
              <a:t> ²</a:t>
            </a:r>
          </a:p>
          <a:p>
            <a:r>
              <a:rPr lang="en-US" dirty="0" smtClean="0">
                <a:ea typeface="FangSong"/>
                <a:cs typeface="MV Boli"/>
              </a:rPr>
              <a:t>The value for </a:t>
            </a:r>
            <a:r>
              <a:rPr lang="en-US" dirty="0" err="1" smtClean="0">
                <a:ea typeface="FangSong"/>
                <a:cs typeface="MV Boli"/>
              </a:rPr>
              <a:t>Qr</a:t>
            </a:r>
            <a:r>
              <a:rPr lang="en-US" dirty="0" smtClean="0">
                <a:ea typeface="FangSong"/>
                <a:cs typeface="MV Boli"/>
              </a:rPr>
              <a:t> require to achieve this constant voltage condition is found by solving the above equation.</a:t>
            </a:r>
          </a:p>
          <a:p>
            <a:r>
              <a:rPr lang="en-US" dirty="0" smtClean="0">
                <a:ea typeface="FangSong"/>
                <a:cs typeface="MV Boli"/>
              </a:rPr>
              <a:t>Qs with V= </a:t>
            </a:r>
            <a:r>
              <a:rPr lang="en-US" dirty="0" smtClean="0">
                <a:latin typeface="FangSong"/>
                <a:ea typeface="FangSong"/>
              </a:rPr>
              <a:t>|E|; </a:t>
            </a:r>
            <a:r>
              <a:rPr lang="en-US" dirty="0" smtClean="0">
                <a:ea typeface="FangSong"/>
              </a:rPr>
              <a:t>then </a:t>
            </a:r>
            <a:r>
              <a:rPr lang="en-US" dirty="0" err="1" smtClean="0">
                <a:ea typeface="FangSong"/>
              </a:rPr>
              <a:t>Qr</a:t>
            </a:r>
            <a:r>
              <a:rPr lang="en-US" dirty="0" smtClean="0">
                <a:ea typeface="FangSong"/>
              </a:rPr>
              <a:t>=Qs-Q.</a:t>
            </a:r>
          </a:p>
          <a:p>
            <a:r>
              <a:rPr lang="en-US" dirty="0" smtClean="0">
                <a:ea typeface="FangSong"/>
              </a:rPr>
              <a:t>Purely reactive compensator can eliminate voltage cause by changes in both real and reactive power of the load,</a:t>
            </a:r>
          </a:p>
          <a:p>
            <a:pPr>
              <a:buNone/>
            </a:pPr>
            <a:r>
              <a:rPr lang="en-US" dirty="0" smtClean="0">
                <a:ea typeface="FangSong"/>
              </a:rPr>
              <a:t> [P=</a:t>
            </a:r>
            <a:r>
              <a:rPr lang="en-US" dirty="0" err="1" smtClean="0">
                <a:ea typeface="FangSong"/>
              </a:rPr>
              <a:t>EsEr</a:t>
            </a:r>
            <a:r>
              <a:rPr lang="en-US" dirty="0" smtClean="0">
                <a:ea typeface="FangSong"/>
              </a:rPr>
              <a:t>/Xs *sin </a:t>
            </a:r>
            <a:r>
              <a:rPr lang="el-GR" dirty="0" smtClean="0">
                <a:latin typeface="DFKai-SB"/>
                <a:ea typeface="DFKai-SB"/>
              </a:rPr>
              <a:t>δ</a:t>
            </a:r>
            <a:r>
              <a:rPr lang="en-US" dirty="0" smtClean="0">
                <a:latin typeface="DFKai-SB"/>
                <a:ea typeface="DFKai-SB"/>
              </a:rPr>
              <a:t>]</a:t>
            </a:r>
            <a:endParaRPr lang="en-US" dirty="0" smtClean="0">
              <a:ea typeface="DFKai-SB"/>
            </a:endParaRPr>
          </a:p>
          <a:p>
            <a:pPr>
              <a:buNone/>
            </a:pPr>
            <a:r>
              <a:rPr lang="en-US" dirty="0" smtClean="0">
                <a:ea typeface="DFKai-SB"/>
              </a:rPr>
              <a:t> </a:t>
            </a:r>
            <a:r>
              <a:rPr lang="en-US" dirty="0" err="1" smtClean="0">
                <a:ea typeface="DFKai-SB"/>
              </a:rPr>
              <a:t>Qr</a:t>
            </a:r>
            <a:r>
              <a:rPr lang="en-US" dirty="0" smtClean="0">
                <a:ea typeface="DFKai-SB"/>
              </a:rPr>
              <a:t>=[</a:t>
            </a:r>
            <a:r>
              <a:rPr lang="en-US" dirty="0" err="1" smtClean="0">
                <a:ea typeface="DFKai-SB"/>
              </a:rPr>
              <a:t>Er</a:t>
            </a:r>
            <a:r>
              <a:rPr lang="en-US" dirty="0" smtClean="0">
                <a:ea typeface="DFKai-SB"/>
              </a:rPr>
              <a:t>* Es </a:t>
            </a:r>
            <a:r>
              <a:rPr lang="en-US" dirty="0" err="1" smtClean="0">
                <a:ea typeface="DFKai-SB"/>
              </a:rPr>
              <a:t>cos</a:t>
            </a:r>
            <a:r>
              <a:rPr lang="en-US" dirty="0" smtClean="0">
                <a:ea typeface="DFKai-SB"/>
              </a:rPr>
              <a:t> </a:t>
            </a:r>
            <a:r>
              <a:rPr lang="el-GR" dirty="0" smtClean="0">
                <a:latin typeface="DFKai-SB"/>
                <a:ea typeface="DFKai-SB"/>
              </a:rPr>
              <a:t>δ</a:t>
            </a:r>
            <a:r>
              <a:rPr lang="en-US" dirty="0" smtClean="0">
                <a:latin typeface="DFKai-SB"/>
                <a:ea typeface="DFKai-SB"/>
              </a:rPr>
              <a:t>-</a:t>
            </a:r>
            <a:r>
              <a:rPr lang="en-US" dirty="0" err="1" smtClean="0">
                <a:latin typeface="DFKai-SB"/>
                <a:ea typeface="DFKai-SB"/>
              </a:rPr>
              <a:t>Er</a:t>
            </a:r>
            <a:r>
              <a:rPr lang="en-US" dirty="0" smtClean="0">
                <a:latin typeface="DFKai-SB"/>
                <a:ea typeface="DFKai-SB"/>
              </a:rPr>
              <a:t>/Xs]</a:t>
            </a:r>
            <a:endParaRPr lang="en-US" dirty="0" smtClean="0">
              <a:ea typeface="FangSong"/>
            </a:endParaRPr>
          </a:p>
          <a:p>
            <a:endParaRPr lang="en-US" dirty="0"/>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COMPENSATING VOLTAGE CONTROL</a:t>
            </a:r>
            <a:endParaRPr lang="en-US" dirty="0"/>
          </a:p>
        </p:txBody>
      </p:sp>
      <p:pic>
        <p:nvPicPr>
          <p:cNvPr id="4" name="Content Placeholder 3" descr="rs1.png"/>
          <p:cNvPicPr>
            <a:picLocks noGrp="1" noChangeAspect="1"/>
          </p:cNvPicPr>
          <p:nvPr>
            <p:ph idx="1"/>
          </p:nvPr>
        </p:nvPicPr>
        <p:blipFill>
          <a:blip r:embed="rId2"/>
          <a:stretch>
            <a:fillRect/>
          </a:stretch>
        </p:blipFill>
        <p:spPr>
          <a:xfrm>
            <a:off x="147145" y="1566042"/>
            <a:ext cx="9062831" cy="4475984"/>
          </a:xfrm>
        </p:spPr>
      </p:pic>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3762" y="615569"/>
            <a:ext cx="8596668" cy="3880773"/>
          </a:xfrm>
        </p:spPr>
        <p:txBody>
          <a:bodyPr/>
          <a:lstStyle/>
          <a:p>
            <a:r>
              <a:rPr lang="en-US" dirty="0" smtClean="0"/>
              <a:t> when the load draws current from the supply , the terminal voltage v falls below the open circuit value E. </a:t>
            </a:r>
          </a:p>
          <a:p>
            <a:r>
              <a:rPr lang="en-US" dirty="0" smtClean="0"/>
              <a:t>The relationship between V and the load current I is called system load line.</a:t>
            </a:r>
          </a:p>
          <a:p>
            <a:endParaRPr lang="en-US" dirty="0"/>
          </a:p>
        </p:txBody>
      </p:sp>
      <p:pic>
        <p:nvPicPr>
          <p:cNvPr id="4" name="Picture 3" descr="rs.png"/>
          <p:cNvPicPr>
            <a:picLocks noChangeAspect="1"/>
          </p:cNvPicPr>
          <p:nvPr/>
        </p:nvPicPr>
        <p:blipFill>
          <a:blip r:embed="rId2"/>
          <a:stretch>
            <a:fillRect/>
          </a:stretch>
        </p:blipFill>
        <p:spPr>
          <a:xfrm>
            <a:off x="1177158" y="2200994"/>
            <a:ext cx="6738054" cy="3088521"/>
          </a:xfrm>
          <a:prstGeom prst="rect">
            <a:avLst/>
          </a:prstGeom>
        </p:spPr>
      </p:pic>
      <p:sp>
        <p:nvSpPr>
          <p:cNvPr id="5" name="Footer Placeholder 4"/>
          <p:cNvSpPr>
            <a:spLocks noGrp="1"/>
          </p:cNvSpPr>
          <p:nvPr>
            <p:ph type="ftr" sz="quarter" idx="11"/>
          </p:nvPr>
        </p:nvSpPr>
        <p:spPr/>
        <p:txBody>
          <a:bodyPr/>
          <a:lstStyle/>
          <a:p>
            <a:r>
              <a:rPr lang="en-US" smtClean="0"/>
              <a:t>Department of EEE/BSA CRESCENT IS&amp; 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PHASOR DIAGRAM (uncompensated)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1520697" y="2160588"/>
            <a:ext cx="6910644" cy="3881437"/>
          </a:xfrm>
        </p:spPr>
      </p:pic>
      <mc:AlternateContent xmlns:mc="http://schemas.openxmlformats.org/markup-compatibility/2006">
        <mc:Choice xmlns="" xmlns:a14="http://schemas.microsoft.com/office/drawing/2010/main" Requires="a14">
          <p:sp>
            <p:nvSpPr>
              <p:cNvPr id="5" name="TextBox 4"/>
              <p:cNvSpPr txBox="1"/>
              <p:nvPr/>
            </p:nvSpPr>
            <p:spPr>
              <a:xfrm>
                <a:off x="5943600" y="3013655"/>
                <a:ext cx="358368"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m:t>
                      </m:r>
                    </m:oMath>
                  </m:oMathPara>
                </a14:m>
                <a:endParaRPr lang="en-US" dirty="0"/>
              </a:p>
            </p:txBody>
          </p:sp>
        </mc:Choice>
        <mc:Fallback>
          <p:sp>
            <p:nvSpPr>
              <p:cNvPr id="5" name="TextBox 4"/>
              <p:cNvSpPr txBox="1">
                <a:spLocks noRot="1" noChangeAspect="1" noMove="1" noResize="1" noEditPoints="1" noAdjustHandles="1" noChangeArrowheads="1" noChangeShapeType="1" noTextEdit="1"/>
              </p:cNvSpPr>
              <p:nvPr/>
            </p:nvSpPr>
            <p:spPr>
              <a:xfrm>
                <a:off x="5943600" y="3013655"/>
                <a:ext cx="358368" cy="276999"/>
              </a:xfrm>
              <a:prstGeom prst="rect">
                <a:avLst/>
              </a:prstGeom>
              <a:blipFill rotWithShape="0">
                <a:blip r:embed="rId3"/>
                <a:stretch>
                  <a:fillRect l="-11864" r="-11864" b="-8696"/>
                </a:stretch>
              </a:blipFill>
            </p:spPr>
            <p:txBody>
              <a:bodyPr/>
              <a:lstStyle/>
              <a:p>
                <a:r>
                  <a:rPr lang="en-US">
                    <a:noFill/>
                  </a:rPr>
                  <a:t> </a:t>
                </a:r>
              </a:p>
            </p:txBody>
          </p:sp>
        </mc:Fallback>
      </mc:AlternateContent>
      <mc:AlternateContent xmlns:mc="http://schemas.openxmlformats.org/markup-compatibility/2006">
        <mc:Choice xmlns="" xmlns:a14="http://schemas.microsoft.com/office/drawing/2010/main" Requires="a14">
          <p:sp>
            <p:nvSpPr>
              <p:cNvPr id="6" name="TextBox 5"/>
              <p:cNvSpPr txBox="1"/>
              <p:nvPr/>
            </p:nvSpPr>
            <p:spPr>
              <a:xfrm>
                <a:off x="6193618" y="4156599"/>
                <a:ext cx="465127"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𝑉𝑟</m:t>
                      </m:r>
                    </m:oMath>
                  </m:oMathPara>
                </a14:m>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6193618" y="4156599"/>
                <a:ext cx="465127" cy="276999"/>
              </a:xfrm>
              <a:prstGeom prst="rect">
                <a:avLst/>
              </a:prstGeom>
              <a:blipFill rotWithShape="0">
                <a:blip r:embed="rId4"/>
                <a:stretch>
                  <a:fillRect l="-9211" r="-10526" b="-8889"/>
                </a:stretch>
              </a:blipFill>
            </p:spPr>
            <p:txBody>
              <a:bodyPr/>
              <a:lstStyle/>
              <a:p>
                <a:r>
                  <a:rPr lang="en-US">
                    <a:noFill/>
                  </a:rPr>
                  <a:t> </a:t>
                </a:r>
              </a:p>
            </p:txBody>
          </p:sp>
        </mc:Fallback>
      </mc:AlternateContent>
      <mc:AlternateContent xmlns:mc="http://schemas.openxmlformats.org/markup-compatibility/2006">
        <mc:Choice xmlns="" xmlns:a14="http://schemas.microsoft.com/office/drawing/2010/main" Requires="a14">
          <p:sp>
            <p:nvSpPr>
              <p:cNvPr id="7" name="TextBox 6"/>
              <p:cNvSpPr txBox="1"/>
              <p:nvPr/>
            </p:nvSpPr>
            <p:spPr>
              <a:xfrm>
                <a:off x="6935273" y="3528811"/>
                <a:ext cx="481478"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𝑉𝑥</m:t>
                      </m:r>
                    </m:oMath>
                  </m:oMathPara>
                </a14:m>
                <a:endParaRPr lang="en-US" dirty="0"/>
              </a:p>
            </p:txBody>
          </p:sp>
        </mc:Choice>
        <mc:Fallback>
          <p:sp>
            <p:nvSpPr>
              <p:cNvPr id="7" name="TextBox 6"/>
              <p:cNvSpPr txBox="1">
                <a:spLocks noRot="1" noChangeAspect="1" noMove="1" noResize="1" noEditPoints="1" noAdjustHandles="1" noChangeArrowheads="1" noChangeShapeType="1" noTextEdit="1"/>
              </p:cNvSpPr>
              <p:nvPr/>
            </p:nvSpPr>
            <p:spPr>
              <a:xfrm>
                <a:off x="6935273" y="3528811"/>
                <a:ext cx="481478" cy="276999"/>
              </a:xfrm>
              <a:prstGeom prst="rect">
                <a:avLst/>
              </a:prstGeom>
              <a:blipFill rotWithShape="0">
                <a:blip r:embed="rId5"/>
                <a:stretch>
                  <a:fillRect l="-10127" r="-8861" b="-8889"/>
                </a:stretch>
              </a:blipFill>
            </p:spPr>
            <p:txBody>
              <a:bodyPr/>
              <a:lstStyle/>
              <a:p>
                <a:r>
                  <a:rPr lang="en-US">
                    <a:noFill/>
                  </a:rPr>
                  <a:t> </a:t>
                </a:r>
              </a:p>
            </p:txBody>
          </p:sp>
        </mc:Fallback>
      </mc:AlternateContent>
      <mc:AlternateContent xmlns:mc="http://schemas.openxmlformats.org/markup-compatibility/2006">
        <mc:Choice xmlns="" xmlns:a14="http://schemas.microsoft.com/office/drawing/2010/main" Requires="a14">
          <p:sp>
            <p:nvSpPr>
              <p:cNvPr id="8" name="TextBox 7"/>
              <p:cNvSpPr txBox="1"/>
              <p:nvPr/>
            </p:nvSpPr>
            <p:spPr>
              <a:xfrm>
                <a:off x="3773510" y="1930401"/>
                <a:ext cx="2528458" cy="307777"/>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sz="200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m:t>
                      </m:r>
                      <m:r>
                        <a:rPr lang="en-US" sz="2000" b="0" i="1" smtClean="0">
                          <a:latin typeface="Cambria Math" panose="02040503050406030204" pitchFamily="18" charset="0"/>
                          <a:ea typeface="Cambria Math" panose="02040503050406030204" pitchFamily="18" charset="0"/>
                        </a:rPr>
                        <m:t>𝑍𝑠𝐼</m:t>
                      </m:r>
                    </m:oMath>
                  </m:oMathPara>
                </a14:m>
                <a:endParaRPr lang="en-US" sz="2000" dirty="0"/>
              </a:p>
            </p:txBody>
          </p:sp>
        </mc:Choice>
        <mc:Fallback>
          <p:sp>
            <p:nvSpPr>
              <p:cNvPr id="8" name="TextBox 7"/>
              <p:cNvSpPr txBox="1">
                <a:spLocks noRot="1" noChangeAspect="1" noMove="1" noResize="1" noEditPoints="1" noAdjustHandles="1" noChangeArrowheads="1" noChangeShapeType="1" noTextEdit="1"/>
              </p:cNvSpPr>
              <p:nvPr/>
            </p:nvSpPr>
            <p:spPr>
              <a:xfrm>
                <a:off x="3773510" y="1930401"/>
                <a:ext cx="2528458" cy="307777"/>
              </a:xfrm>
              <a:prstGeom prst="rect">
                <a:avLst/>
              </a:prstGeom>
              <a:blipFill rotWithShape="0">
                <a:blip r:embed="rId6"/>
                <a:stretch>
                  <a:fillRect b="-8000"/>
                </a:stretch>
              </a:blipFill>
            </p:spPr>
            <p:txBody>
              <a:bodyPr/>
              <a:lstStyle/>
              <a:p>
                <a:r>
                  <a:rPr lang="en-US">
                    <a:noFill/>
                  </a:rPr>
                  <a:t> </a:t>
                </a:r>
              </a:p>
            </p:txBody>
          </p:sp>
        </mc:Fallback>
      </mc:AlternateContent>
      <p:sp>
        <p:nvSpPr>
          <p:cNvPr id="9" name="Footer Placeholder 8"/>
          <p:cNvSpPr>
            <a:spLocks noGrp="1"/>
          </p:cNvSpPr>
          <p:nvPr>
            <p:ph type="ftr" sz="quarter" idx="11"/>
          </p:nvPr>
        </p:nvSpPr>
        <p:spPr/>
        <p:txBody>
          <a:bodyPr/>
          <a:lstStyle/>
          <a:p>
            <a:r>
              <a:rPr lang="en-US" smtClean="0"/>
              <a:t>Department of EEE/BSA CRESCENT IS&amp; T        </a:t>
            </a:r>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err="1" smtClean="0"/>
              <a:t>E.Acha,V.G.Agelidis,O.Anaya</a:t>
            </a:r>
            <a:r>
              <a:rPr lang="en-US" dirty="0" smtClean="0"/>
              <a:t> Lava, “ Power </a:t>
            </a:r>
            <a:r>
              <a:rPr lang="en-US" dirty="0" err="1" smtClean="0"/>
              <a:t>Eletronic</a:t>
            </a:r>
            <a:r>
              <a:rPr lang="en-US" dirty="0" smtClean="0"/>
              <a:t> Control in </a:t>
            </a:r>
            <a:r>
              <a:rPr lang="en-US" dirty="0" err="1" smtClean="0"/>
              <a:t>Electronical</a:t>
            </a:r>
            <a:r>
              <a:rPr lang="en-US" dirty="0" smtClean="0"/>
              <a:t> systems “, </a:t>
            </a:r>
            <a:r>
              <a:rPr lang="en-US" dirty="0" err="1" smtClean="0"/>
              <a:t>T.J.E.Miller</a:t>
            </a:r>
            <a:r>
              <a:rPr lang="en-US" dirty="0" smtClean="0"/>
              <a:t>, Elsevier </a:t>
            </a:r>
            <a:r>
              <a:rPr lang="en-US" dirty="0" err="1" smtClean="0"/>
              <a:t>Newnes</a:t>
            </a:r>
            <a:r>
              <a:rPr lang="en-US" dirty="0" smtClean="0"/>
              <a:t> Power Engineering Series</a:t>
            </a:r>
            <a:endParaRPr lang="en-US" dirty="0"/>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16</a:t>
            </a:fld>
            <a:endParaRPr lang="en-US" dirty="0"/>
          </a:p>
        </p:txBody>
      </p:sp>
      <p:sp>
        <p:nvSpPr>
          <p:cNvPr id="6" name="Rectangle 5"/>
          <p:cNvSpPr/>
          <p:nvPr/>
        </p:nvSpPr>
        <p:spPr>
          <a:xfrm>
            <a:off x="3589801" y="2967335"/>
            <a:ext cx="3987310" cy="923330"/>
          </a:xfrm>
          <a:prstGeom prst="rect">
            <a:avLst/>
          </a:prstGeom>
          <a:noFill/>
        </p:spPr>
        <p:txBody>
          <a:bodyPr wrap="none" lIns="91440" tIns="45720" rIns="91440" bIns="45720">
            <a:prstTxWarp prst="textWave1">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1820"/>
            <a:ext cx="8596668" cy="1056067"/>
          </a:xfrm>
        </p:spPr>
        <p:txBody>
          <a:bodyPr>
            <a:normAutofit/>
          </a:bodyPr>
          <a:lstStyle/>
          <a:p>
            <a:pPr algn="ctr"/>
            <a:r>
              <a:rPr lang="en-US" dirty="0" smtClean="0"/>
              <a:t>Compensation in power system</a:t>
            </a:r>
            <a:endParaRPr lang="en-US" dirty="0"/>
          </a:p>
        </p:txBody>
      </p:sp>
      <p:sp>
        <p:nvSpPr>
          <p:cNvPr id="3" name="Content Placeholder 2"/>
          <p:cNvSpPr>
            <a:spLocks noGrp="1"/>
          </p:cNvSpPr>
          <p:nvPr>
            <p:ph idx="1"/>
          </p:nvPr>
        </p:nvSpPr>
        <p:spPr>
          <a:xfrm>
            <a:off x="677334" y="1481071"/>
            <a:ext cx="8596668" cy="4560292"/>
          </a:xfrm>
        </p:spPr>
        <p:txBody>
          <a:bodyPr/>
          <a:lstStyle/>
          <a:p>
            <a:r>
              <a:rPr lang="en-US" sz="2400" dirty="0" smtClean="0"/>
              <a:t/>
            </a:r>
            <a:br>
              <a:rPr lang="en-US" sz="2400" dirty="0" smtClean="0"/>
            </a:br>
            <a:r>
              <a:rPr lang="en-US" sz="2000" dirty="0" smtClean="0"/>
              <a:t>The maintenance of </a:t>
            </a:r>
            <a:r>
              <a:rPr lang="en-US" sz="2000" dirty="0" smtClean="0">
                <a:solidFill>
                  <a:schemeClr val="accent5">
                    <a:lumMod val="60000"/>
                    <a:lumOff val="40000"/>
                  </a:schemeClr>
                </a:solidFill>
              </a:rPr>
              <a:t>constant frequency requires</a:t>
            </a:r>
            <a:r>
              <a:rPr lang="en-US" sz="2000" dirty="0" smtClean="0"/>
              <a:t> an exact balance between the overall power supplied by generators and the overall power absorbed by the load irrespective of voltage.</a:t>
            </a:r>
          </a:p>
          <a:p>
            <a:r>
              <a:rPr lang="en-US" sz="2000" dirty="0" smtClean="0"/>
              <a:t>Voltage level are very sensitive to the flow of reactive power, therefore the control of reactive power is important. This is the stage of </a:t>
            </a:r>
            <a:r>
              <a:rPr lang="en-US" sz="2000" dirty="0" smtClean="0">
                <a:solidFill>
                  <a:schemeClr val="accent5">
                    <a:lumMod val="75000"/>
                  </a:schemeClr>
                </a:solidFill>
              </a:rPr>
              <a:t>reactive compensation.</a:t>
            </a:r>
          </a:p>
          <a:p>
            <a:r>
              <a:rPr lang="en-US" sz="2000" dirty="0" smtClean="0">
                <a:solidFill>
                  <a:schemeClr val="tx1">
                    <a:lumMod val="85000"/>
                    <a:lumOff val="15000"/>
                  </a:schemeClr>
                </a:solidFill>
              </a:rPr>
              <a:t>When there is a focus in compensation of individual loads, then it is known as </a:t>
            </a:r>
            <a:r>
              <a:rPr lang="en-US" sz="2000" dirty="0" smtClean="0">
                <a:solidFill>
                  <a:schemeClr val="accent5">
                    <a:lumMod val="50000"/>
                  </a:schemeClr>
                </a:solidFill>
              </a:rPr>
              <a:t>Load compensation.</a:t>
            </a:r>
            <a:endParaRPr lang="en-US" sz="2000" dirty="0" smtClean="0">
              <a:solidFill>
                <a:schemeClr val="tx1">
                  <a:lumMod val="85000"/>
                  <a:lumOff val="15000"/>
                </a:schemeClr>
              </a:solidFill>
            </a:endParaRPr>
          </a:p>
          <a:p>
            <a:endParaRPr lang="en-US" sz="2000" dirty="0" smtClean="0">
              <a:solidFill>
                <a:schemeClr val="tx1"/>
              </a:solidFill>
            </a:endParaRPr>
          </a:p>
          <a:p>
            <a:pPr marL="0" indent="0">
              <a:buNone/>
            </a:pPr>
            <a:endParaRPr lang="en-US" sz="2000" dirty="0" smtClean="0">
              <a:solidFill>
                <a:schemeClr val="tx1">
                  <a:lumMod val="85000"/>
                  <a:lumOff val="15000"/>
                </a:schemeClr>
              </a:solidFill>
            </a:endParaRPr>
          </a:p>
          <a:p>
            <a:endParaRPr lang="en-US" sz="2000" dirty="0">
              <a:solidFill>
                <a:schemeClr val="tx1">
                  <a:lumMod val="85000"/>
                  <a:lumOff val="15000"/>
                </a:schemeClr>
              </a:solidFill>
            </a:endParaRPr>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 xmlns:p14="http://schemas.microsoft.com/office/powerpoint/2010/main" val="25791159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LOAD COMPENSATION</a:t>
            </a:r>
            <a:endParaRPr lang="en-US" dirty="0"/>
          </a:p>
        </p:txBody>
      </p:sp>
      <p:sp>
        <p:nvSpPr>
          <p:cNvPr id="3" name="Content Placeholder 2"/>
          <p:cNvSpPr>
            <a:spLocks noGrp="1"/>
          </p:cNvSpPr>
          <p:nvPr>
            <p:ph idx="1"/>
          </p:nvPr>
        </p:nvSpPr>
        <p:spPr>
          <a:xfrm>
            <a:off x="677334" y="1648497"/>
            <a:ext cx="8596668" cy="4392866"/>
          </a:xfrm>
        </p:spPr>
        <p:txBody>
          <a:bodyPr>
            <a:normAutofit/>
          </a:bodyPr>
          <a:lstStyle/>
          <a:p>
            <a:r>
              <a:rPr lang="en-US" sz="2000" dirty="0" smtClean="0">
                <a:solidFill>
                  <a:schemeClr val="accent5">
                    <a:lumMod val="50000"/>
                  </a:schemeClr>
                </a:solidFill>
              </a:rPr>
              <a:t>Load compensation </a:t>
            </a:r>
            <a:r>
              <a:rPr lang="en-US" sz="2000" dirty="0" smtClean="0">
                <a:solidFill>
                  <a:schemeClr val="tx1">
                    <a:lumMod val="85000"/>
                    <a:lumOff val="15000"/>
                  </a:schemeClr>
                </a:solidFill>
              </a:rPr>
              <a:t>is used to improve the quality of the supply at a particular load or group of load.</a:t>
            </a:r>
          </a:p>
          <a:p>
            <a:r>
              <a:rPr lang="en-US" sz="2000" dirty="0" smtClean="0">
                <a:solidFill>
                  <a:schemeClr val="tx1">
                    <a:lumMod val="85000"/>
                    <a:lumOff val="15000"/>
                  </a:schemeClr>
                </a:solidFill>
              </a:rPr>
              <a:t>Compensating equipment such as power factor correction equipment is usually installed near to the consumer premises.</a:t>
            </a:r>
          </a:p>
          <a:p>
            <a:r>
              <a:rPr lang="en-US" sz="2000" dirty="0" smtClean="0">
                <a:solidFill>
                  <a:schemeClr val="tx1">
                    <a:lumMod val="85000"/>
                    <a:lumOff val="15000"/>
                  </a:schemeClr>
                </a:solidFill>
              </a:rPr>
              <a:t>In load compensation the main objectives are,</a:t>
            </a:r>
          </a:p>
          <a:p>
            <a:r>
              <a:rPr lang="en-US" sz="2000" dirty="0" smtClean="0">
                <a:solidFill>
                  <a:schemeClr val="accent5">
                    <a:lumMod val="75000"/>
                  </a:schemeClr>
                </a:solidFill>
              </a:rPr>
              <a:t>Power factor correction </a:t>
            </a:r>
          </a:p>
          <a:p>
            <a:r>
              <a:rPr lang="en-US" sz="2000" dirty="0" smtClean="0">
                <a:solidFill>
                  <a:schemeClr val="accent5">
                    <a:lumMod val="75000"/>
                  </a:schemeClr>
                </a:solidFill>
              </a:rPr>
              <a:t>Improvement of voltage regulation</a:t>
            </a:r>
          </a:p>
          <a:p>
            <a:r>
              <a:rPr lang="en-US" sz="2000" dirty="0" smtClean="0">
                <a:solidFill>
                  <a:schemeClr val="accent5">
                    <a:lumMod val="75000"/>
                  </a:schemeClr>
                </a:solidFill>
              </a:rPr>
              <a:t>Load balancing</a:t>
            </a:r>
          </a:p>
          <a:p>
            <a:pPr marL="0" indent="0">
              <a:buNone/>
            </a:pPr>
            <a:r>
              <a:rPr lang="en-US" sz="2000" dirty="0" smtClean="0">
                <a:solidFill>
                  <a:schemeClr val="tx1">
                    <a:lumMod val="85000"/>
                    <a:lumOff val="15000"/>
                  </a:schemeClr>
                </a:solidFill>
              </a:rPr>
              <a:t> </a:t>
            </a:r>
            <a:endParaRPr lang="en-US" sz="2000" dirty="0">
              <a:solidFill>
                <a:schemeClr val="accent5">
                  <a:lumMod val="50000"/>
                </a:schemeClr>
              </a:solidFill>
            </a:endParaRPr>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 xmlns:p14="http://schemas.microsoft.com/office/powerpoint/2010/main" val="3670545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POWER FACTOR CORRECTION</a:t>
            </a:r>
            <a:endParaRPr lang="en-US" dirty="0"/>
          </a:p>
        </p:txBody>
      </p:sp>
      <p:sp>
        <p:nvSpPr>
          <p:cNvPr id="3" name="Content Placeholder 2"/>
          <p:cNvSpPr>
            <a:spLocks noGrp="1"/>
          </p:cNvSpPr>
          <p:nvPr>
            <p:ph idx="1"/>
          </p:nvPr>
        </p:nvSpPr>
        <p:spPr/>
        <p:txBody>
          <a:bodyPr>
            <a:normAutofit/>
          </a:bodyPr>
          <a:lstStyle/>
          <a:p>
            <a:r>
              <a:rPr lang="en-US" sz="2000" dirty="0" smtClean="0"/>
              <a:t>Power factor correction and load balancing are desirable even when the supply voltage is stiff.</a:t>
            </a:r>
          </a:p>
          <a:p>
            <a:r>
              <a:rPr lang="en-US" sz="2000" dirty="0" smtClean="0"/>
              <a:t>Ideally ,the </a:t>
            </a:r>
            <a:r>
              <a:rPr lang="en-US" sz="2000" dirty="0" smtClean="0">
                <a:solidFill>
                  <a:schemeClr val="accent5">
                    <a:lumMod val="75000"/>
                  </a:schemeClr>
                </a:solidFill>
              </a:rPr>
              <a:t>reactive power </a:t>
            </a:r>
            <a:r>
              <a:rPr lang="en-US" sz="2000" dirty="0" smtClean="0">
                <a:solidFill>
                  <a:schemeClr val="tx1">
                    <a:lumMod val="85000"/>
                    <a:lumOff val="15000"/>
                  </a:schemeClr>
                </a:solidFill>
              </a:rPr>
              <a:t>requirement of a </a:t>
            </a:r>
            <a:r>
              <a:rPr lang="en-US" sz="2000" dirty="0" smtClean="0">
                <a:solidFill>
                  <a:schemeClr val="accent5">
                    <a:lumMod val="75000"/>
                  </a:schemeClr>
                </a:solidFill>
              </a:rPr>
              <a:t>load </a:t>
            </a:r>
            <a:r>
              <a:rPr lang="en-US" sz="2000" dirty="0" smtClean="0">
                <a:solidFill>
                  <a:schemeClr val="tx1">
                    <a:lumMod val="85000"/>
                    <a:lumOff val="15000"/>
                  </a:schemeClr>
                </a:solidFill>
              </a:rPr>
              <a:t>should be provided </a:t>
            </a:r>
            <a:r>
              <a:rPr lang="en-US" sz="2000" dirty="0" smtClean="0">
                <a:solidFill>
                  <a:schemeClr val="accent5">
                    <a:lumMod val="75000"/>
                  </a:schemeClr>
                </a:solidFill>
              </a:rPr>
              <a:t>locally </a:t>
            </a:r>
            <a:r>
              <a:rPr lang="en-US" sz="2000" dirty="0" smtClean="0">
                <a:solidFill>
                  <a:schemeClr val="bg2">
                    <a:lumMod val="25000"/>
                  </a:schemeClr>
                </a:solidFill>
              </a:rPr>
              <a:t>rather than drawing reactive component of current from a remote power station.</a:t>
            </a:r>
          </a:p>
          <a:p>
            <a:r>
              <a:rPr lang="en-US" sz="2000" dirty="0" smtClean="0">
                <a:solidFill>
                  <a:schemeClr val="bg2">
                    <a:lumMod val="25000"/>
                  </a:schemeClr>
                </a:solidFill>
              </a:rPr>
              <a:t>Most </a:t>
            </a:r>
            <a:r>
              <a:rPr lang="en-US" sz="2000" dirty="0" smtClean="0">
                <a:solidFill>
                  <a:schemeClr val="accent5">
                    <a:lumMod val="75000"/>
                  </a:schemeClr>
                </a:solidFill>
              </a:rPr>
              <a:t>industrial loads </a:t>
            </a:r>
            <a:r>
              <a:rPr lang="en-US" sz="2000" dirty="0" smtClean="0">
                <a:solidFill>
                  <a:schemeClr val="tx1">
                    <a:lumMod val="85000"/>
                    <a:lumOff val="15000"/>
                  </a:schemeClr>
                </a:solidFill>
              </a:rPr>
              <a:t>have lagging power factor i.e. they absorb reactive power. Hence the load current increases  i.e. tend to be larger than is required to supply the real power alone.</a:t>
            </a:r>
          </a:p>
          <a:p>
            <a:endParaRPr lang="en-US" sz="2000" dirty="0" smtClean="0">
              <a:solidFill>
                <a:schemeClr val="tx1">
                  <a:lumMod val="85000"/>
                  <a:lumOff val="15000"/>
                </a:schemeClr>
              </a:solidFill>
            </a:endParaRPr>
          </a:p>
          <a:p>
            <a:endParaRPr lang="en-US" sz="2000" dirty="0"/>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 xmlns:p14="http://schemas.microsoft.com/office/powerpoint/2010/main" val="3312929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146219"/>
            <a:ext cx="8596668" cy="4895143"/>
          </a:xfrm>
        </p:spPr>
        <p:txBody>
          <a:bodyPr>
            <a:normAutofit/>
          </a:bodyPr>
          <a:lstStyle/>
          <a:p>
            <a:r>
              <a:rPr lang="en-US" sz="2000" dirty="0" smtClean="0"/>
              <a:t>Only the real power is ultimately useful in energy conservation and excess load current.</a:t>
            </a:r>
          </a:p>
          <a:p>
            <a:r>
              <a:rPr lang="en-US" sz="2000" dirty="0" smtClean="0"/>
              <a:t>When load power factors are low , generators and distribution network current cannot be used at </a:t>
            </a:r>
            <a:r>
              <a:rPr lang="en-US" sz="2000" dirty="0" smtClean="0">
                <a:solidFill>
                  <a:schemeClr val="accent5">
                    <a:lumMod val="75000"/>
                  </a:schemeClr>
                </a:solidFill>
              </a:rPr>
              <a:t>full efficiency</a:t>
            </a:r>
            <a:r>
              <a:rPr lang="en-US" sz="2000" dirty="0" smtClean="0">
                <a:solidFill>
                  <a:schemeClr val="tx1">
                    <a:lumMod val="85000"/>
                    <a:lumOff val="15000"/>
                  </a:schemeClr>
                </a:solidFill>
              </a:rPr>
              <a:t>.</a:t>
            </a:r>
          </a:p>
          <a:p>
            <a:r>
              <a:rPr lang="en-US" sz="2000" dirty="0" smtClean="0">
                <a:solidFill>
                  <a:schemeClr val="tx1">
                    <a:lumMod val="85000"/>
                    <a:lumOff val="15000"/>
                  </a:schemeClr>
                </a:solidFill>
              </a:rPr>
              <a:t>So the control of voltage becomes difficult throughout the network.</a:t>
            </a:r>
          </a:p>
          <a:p>
            <a:r>
              <a:rPr lang="en-US" sz="2000" dirty="0" smtClean="0">
                <a:solidFill>
                  <a:schemeClr val="tx1">
                    <a:lumMod val="85000"/>
                    <a:lumOff val="15000"/>
                  </a:schemeClr>
                </a:solidFill>
              </a:rPr>
              <a:t>Supply tariffs to the industrial towers usually prefer low power factor loads , encouraging the use of power factor correction equipment.</a:t>
            </a:r>
            <a:endParaRPr lang="en-US" sz="2000" dirty="0">
              <a:solidFill>
                <a:schemeClr val="tx1">
                  <a:lumMod val="85000"/>
                  <a:lumOff val="15000"/>
                </a:schemeClr>
              </a:solidFill>
            </a:endParaRPr>
          </a:p>
        </p:txBody>
      </p:sp>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091882" y="4045539"/>
            <a:ext cx="5007403" cy="2812461"/>
          </a:xfrm>
          <a:prstGeom prst="rect">
            <a:avLst/>
          </a:prstGeom>
        </p:spPr>
      </p:pic>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 xmlns:p14="http://schemas.microsoft.com/office/powerpoint/2010/main" val="24664440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VOLTAGE REGULATION</a:t>
            </a:r>
            <a:endParaRPr lang="en-US" dirty="0"/>
          </a:p>
        </p:txBody>
      </p:sp>
      <p:sp>
        <p:nvSpPr>
          <p:cNvPr id="3" name="Content Placeholder 2"/>
          <p:cNvSpPr>
            <a:spLocks noGrp="1"/>
          </p:cNvSpPr>
          <p:nvPr>
            <p:ph idx="1"/>
          </p:nvPr>
        </p:nvSpPr>
        <p:spPr/>
        <p:txBody>
          <a:bodyPr>
            <a:normAutofit/>
          </a:bodyPr>
          <a:lstStyle/>
          <a:p>
            <a:r>
              <a:rPr lang="en-US" sz="2000" dirty="0" smtClean="0"/>
              <a:t>In this the supply utilities are usually bound by statute to maintain the voltage within the obtained limits (at the rate of +5% or -5%).</a:t>
            </a:r>
          </a:p>
          <a:p>
            <a:r>
              <a:rPr lang="en-US" sz="2000" dirty="0" smtClean="0"/>
              <a:t>Rapidly varying loads could cause voltage dips hazardous to the operation of protective equipment .</a:t>
            </a:r>
          </a:p>
          <a:p>
            <a:r>
              <a:rPr lang="en-US" sz="2000" dirty="0" smtClean="0"/>
              <a:t>The most obvious way to improve voltage regulation  would be the </a:t>
            </a:r>
            <a:r>
              <a:rPr lang="en-US" sz="2000" dirty="0" smtClean="0">
                <a:solidFill>
                  <a:schemeClr val="accent5">
                    <a:lumMod val="75000"/>
                  </a:schemeClr>
                </a:solidFill>
              </a:rPr>
              <a:t>“strengthen”</a:t>
            </a:r>
            <a:r>
              <a:rPr lang="en-US" sz="2000" dirty="0" smtClean="0">
                <a:solidFill>
                  <a:schemeClr val="tx1">
                    <a:lumMod val="85000"/>
                    <a:lumOff val="15000"/>
                  </a:schemeClr>
                </a:solidFill>
              </a:rPr>
              <a:t>, the power system by increasing the size and no. of generating units.</a:t>
            </a:r>
          </a:p>
          <a:p>
            <a:r>
              <a:rPr lang="en-US" sz="2000" dirty="0" smtClean="0">
                <a:solidFill>
                  <a:schemeClr val="tx1">
                    <a:lumMod val="85000"/>
                    <a:lumOff val="15000"/>
                  </a:schemeClr>
                </a:solidFill>
              </a:rPr>
              <a:t>This approach is </a:t>
            </a:r>
            <a:r>
              <a:rPr lang="en-US" sz="2000" dirty="0" smtClean="0">
                <a:solidFill>
                  <a:schemeClr val="accent5">
                    <a:lumMod val="75000"/>
                  </a:schemeClr>
                </a:solidFill>
              </a:rPr>
              <a:t>costly</a:t>
            </a:r>
            <a:r>
              <a:rPr lang="en-US" sz="2000" dirty="0" smtClean="0">
                <a:solidFill>
                  <a:schemeClr val="tx1">
                    <a:lumMod val="85000"/>
                    <a:lumOff val="15000"/>
                  </a:schemeClr>
                </a:solidFill>
              </a:rPr>
              <a:t> .</a:t>
            </a:r>
          </a:p>
          <a:p>
            <a:r>
              <a:rPr lang="en-US" sz="2000" dirty="0" smtClean="0">
                <a:solidFill>
                  <a:schemeClr val="tx1">
                    <a:lumMod val="85000"/>
                    <a:lumOff val="15000"/>
                  </a:schemeClr>
                </a:solidFill>
              </a:rPr>
              <a:t>According </a:t>
            </a:r>
            <a:r>
              <a:rPr lang="en-US" sz="2000" dirty="0" smtClean="0"/>
              <a:t> to the maximum demand for the real power and to manage the reactive power by the means of “</a:t>
            </a:r>
            <a:r>
              <a:rPr lang="en-US" sz="2000" dirty="0" smtClean="0">
                <a:solidFill>
                  <a:schemeClr val="accent5">
                    <a:lumMod val="75000"/>
                  </a:schemeClr>
                </a:solidFill>
              </a:rPr>
              <a:t>compensators”</a:t>
            </a:r>
            <a:r>
              <a:rPr lang="en-US" sz="2000" dirty="0" smtClean="0">
                <a:solidFill>
                  <a:schemeClr val="tx1">
                    <a:lumMod val="85000"/>
                    <a:lumOff val="15000"/>
                  </a:schemeClr>
                </a:solidFill>
              </a:rPr>
              <a:t>.</a:t>
            </a:r>
            <a:endParaRPr lang="en-US" sz="2000" dirty="0" smtClean="0"/>
          </a:p>
          <a:p>
            <a:endParaRPr lang="en-US" sz="2000" dirty="0" smtClean="0"/>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 xmlns:p14="http://schemas.microsoft.com/office/powerpoint/2010/main" val="451353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LOAD BALANCING</a:t>
            </a:r>
            <a:endParaRPr lang="en-US" dirty="0"/>
          </a:p>
        </p:txBody>
      </p:sp>
      <p:sp>
        <p:nvSpPr>
          <p:cNvPr id="3" name="Content Placeholder 2"/>
          <p:cNvSpPr>
            <a:spLocks noGrp="1"/>
          </p:cNvSpPr>
          <p:nvPr>
            <p:ph idx="1"/>
          </p:nvPr>
        </p:nvSpPr>
        <p:spPr/>
        <p:txBody>
          <a:bodyPr>
            <a:normAutofit/>
          </a:bodyPr>
          <a:lstStyle/>
          <a:p>
            <a:r>
              <a:rPr lang="en-US" sz="2000" dirty="0" smtClean="0"/>
              <a:t>Most AC power systems are three phase and are designed for balanced operation.</a:t>
            </a:r>
          </a:p>
          <a:p>
            <a:r>
              <a:rPr lang="en-US" sz="2000" dirty="0" smtClean="0"/>
              <a:t>Unbalanced operation gives rise to components of current in wrong phase sequence (negative and zero phase sequence).</a:t>
            </a:r>
          </a:p>
          <a:p>
            <a:r>
              <a:rPr lang="en-US" sz="2000" dirty="0" smtClean="0"/>
              <a:t>Harmonics problems often arise together with the compensation problem and some types of compensators even generate harmonics which must be suppressed internally and filtered.</a:t>
            </a:r>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 xmlns:p14="http://schemas.microsoft.com/office/powerpoint/2010/main" val="1539273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IDEAL COMPENSATORS</a:t>
            </a:r>
            <a:endParaRPr lang="en-US" dirty="0"/>
          </a:p>
        </p:txBody>
      </p:sp>
      <p:sp>
        <p:nvSpPr>
          <p:cNvPr id="3" name="Content Placeholder 2"/>
          <p:cNvSpPr>
            <a:spLocks noGrp="1"/>
          </p:cNvSpPr>
          <p:nvPr>
            <p:ph idx="1"/>
          </p:nvPr>
        </p:nvSpPr>
        <p:spPr/>
        <p:txBody>
          <a:bodyPr>
            <a:normAutofit/>
          </a:bodyPr>
          <a:lstStyle/>
          <a:p>
            <a:r>
              <a:rPr lang="en-US" sz="2000" dirty="0" smtClean="0"/>
              <a:t>Ideal compensators would ,</a:t>
            </a:r>
          </a:p>
          <a:p>
            <a:pPr marL="0" indent="0">
              <a:buNone/>
            </a:pPr>
            <a:endParaRPr lang="en-US" sz="2000" dirty="0" smtClean="0"/>
          </a:p>
          <a:p>
            <a:pPr>
              <a:buFont typeface="+mj-lt"/>
              <a:buAutoNum type="arabicPeriod"/>
            </a:pPr>
            <a:r>
              <a:rPr lang="en-US" sz="2000" dirty="0" smtClean="0"/>
              <a:t>Supply the exact reactive power requirement of the load </a:t>
            </a:r>
          </a:p>
          <a:p>
            <a:pPr>
              <a:buFont typeface="+mj-lt"/>
              <a:buAutoNum type="arabicPeriod"/>
            </a:pPr>
            <a:r>
              <a:rPr lang="en-US" sz="2000" dirty="0" smtClean="0"/>
              <a:t>Present a constant voltage characteristics at its terminal</a:t>
            </a:r>
          </a:p>
          <a:p>
            <a:pPr>
              <a:buFont typeface="+mj-lt"/>
              <a:buAutoNum type="arabicPeriod"/>
            </a:pPr>
            <a:r>
              <a:rPr lang="en-US" sz="2000" dirty="0" smtClean="0"/>
              <a:t>Be capable of operating independently in three phases.</a:t>
            </a:r>
          </a:p>
          <a:p>
            <a:pPr>
              <a:buFont typeface="+mj-lt"/>
              <a:buAutoNum type="arabicPeriod"/>
            </a:pPr>
            <a:endParaRPr lang="en-US" sz="2000" dirty="0" smtClean="0"/>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 xmlns:p14="http://schemas.microsoft.com/office/powerpoint/2010/main" val="1976044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61592"/>
          </a:xfrm>
        </p:spPr>
        <p:txBody>
          <a:bodyPr/>
          <a:lstStyle/>
          <a:p>
            <a:pPr algn="ctr"/>
            <a:r>
              <a:rPr lang="en-US" dirty="0" smtClean="0"/>
              <a:t>FAULT LEVEL</a:t>
            </a:r>
            <a:endParaRPr lang="en-US" dirty="0"/>
          </a:p>
        </p:txBody>
      </p:sp>
      <p:sp>
        <p:nvSpPr>
          <p:cNvPr id="3" name="Content Placeholder 2"/>
          <p:cNvSpPr>
            <a:spLocks noGrp="1"/>
          </p:cNvSpPr>
          <p:nvPr>
            <p:ph idx="1"/>
          </p:nvPr>
        </p:nvSpPr>
        <p:spPr>
          <a:xfrm>
            <a:off x="677334" y="1671192"/>
            <a:ext cx="8596668" cy="4484909"/>
          </a:xfrm>
        </p:spPr>
        <p:txBody>
          <a:bodyPr>
            <a:noAutofit/>
          </a:bodyPr>
          <a:lstStyle/>
          <a:p>
            <a:r>
              <a:rPr lang="en-US" dirty="0" smtClean="0"/>
              <a:t>Fault level (or) </a:t>
            </a:r>
            <a:r>
              <a:rPr lang="en-US" dirty="0" smtClean="0">
                <a:solidFill>
                  <a:schemeClr val="accent5">
                    <a:lumMod val="75000"/>
                  </a:schemeClr>
                </a:solidFill>
              </a:rPr>
              <a:t>short circuit level </a:t>
            </a:r>
            <a:r>
              <a:rPr lang="en-US" dirty="0" smtClean="0">
                <a:solidFill>
                  <a:schemeClr val="tx1">
                    <a:lumMod val="85000"/>
                    <a:lumOff val="15000"/>
                  </a:schemeClr>
                </a:solidFill>
              </a:rPr>
              <a:t>is a term used to describe the “strength” of the power supply.it has the ability to provide both current and voltage.</a:t>
            </a:r>
          </a:p>
          <a:p>
            <a:r>
              <a:rPr lang="en-US" dirty="0" smtClean="0">
                <a:solidFill>
                  <a:schemeClr val="tx1">
                    <a:lumMod val="85000"/>
                    <a:lumOff val="15000"/>
                  </a:schemeClr>
                </a:solidFill>
              </a:rPr>
              <a:t>It is defined as :</a:t>
            </a:r>
          </a:p>
          <a:p>
            <a:r>
              <a:rPr lang="en-US" dirty="0" smtClean="0">
                <a:solidFill>
                  <a:schemeClr val="tx1">
                    <a:lumMod val="85000"/>
                    <a:lumOff val="15000"/>
                  </a:schemeClr>
                </a:solidFill>
              </a:rPr>
              <a:t>  Fault level = O.C.voltage × short circuit current (v/ph) .</a:t>
            </a:r>
          </a:p>
          <a:p>
            <a:r>
              <a:rPr lang="en-US" dirty="0" smtClean="0">
                <a:solidFill>
                  <a:schemeClr val="tx1">
                    <a:lumMod val="85000"/>
                    <a:lumOff val="15000"/>
                  </a:schemeClr>
                </a:solidFill>
              </a:rPr>
              <a:t>The fault level result is used t select the size of the circuit breaker in the power system.</a:t>
            </a:r>
          </a:p>
          <a:p>
            <a:r>
              <a:rPr lang="en-US" dirty="0" smtClean="0">
                <a:solidFill>
                  <a:schemeClr val="accent5">
                    <a:lumMod val="75000"/>
                  </a:schemeClr>
                </a:solidFill>
              </a:rPr>
              <a:t>Circuit breaker</a:t>
            </a:r>
            <a:r>
              <a:rPr lang="en-US" dirty="0" smtClean="0">
                <a:solidFill>
                  <a:schemeClr val="tx1">
                    <a:lumMod val="85000"/>
                    <a:lumOff val="15000"/>
                  </a:schemeClr>
                </a:solidFill>
              </a:rPr>
              <a:t> must interrupt the fault current.</a:t>
            </a:r>
          </a:p>
          <a:p>
            <a:r>
              <a:rPr lang="en-US" dirty="0" smtClean="0">
                <a:solidFill>
                  <a:schemeClr val="tx1">
                    <a:lumMod val="85000"/>
                    <a:lumOff val="15000"/>
                  </a:schemeClr>
                </a:solidFill>
              </a:rPr>
              <a:t>When the contact of the circuit breaker are separating there is an arc which must be extinguished , i.e. it depends on both current and voltage.</a:t>
            </a:r>
          </a:p>
          <a:p>
            <a:r>
              <a:rPr lang="en-US" dirty="0" smtClean="0">
                <a:solidFill>
                  <a:schemeClr val="tx1">
                    <a:lumMod val="85000"/>
                    <a:lumOff val="15000"/>
                  </a:schemeClr>
                </a:solidFill>
              </a:rPr>
              <a:t>The rating of a circuit breaker should always exceed the fault level at the point where the circuit breaker is connected, otherwise it may not be capable of interrupting the fault current. This would be </a:t>
            </a:r>
            <a:r>
              <a:rPr lang="en-US" dirty="0" smtClean="0">
                <a:solidFill>
                  <a:schemeClr val="accent5">
                    <a:lumMod val="75000"/>
                  </a:schemeClr>
                </a:solidFill>
              </a:rPr>
              <a:t>dangerous. </a:t>
            </a:r>
            <a:r>
              <a:rPr lang="en-US" dirty="0" smtClean="0">
                <a:solidFill>
                  <a:schemeClr val="tx1">
                    <a:lumMod val="85000"/>
                    <a:lumOff val="15000"/>
                  </a:schemeClr>
                </a:solidFill>
              </a:rPr>
              <a:t>Short circuit level,</a:t>
            </a:r>
          </a:p>
          <a:p>
            <a:pPr marL="0" indent="0">
              <a:buNone/>
            </a:pPr>
            <a:r>
              <a:rPr lang="en-US" dirty="0">
                <a:solidFill>
                  <a:schemeClr val="tx1">
                    <a:lumMod val="85000"/>
                    <a:lumOff val="15000"/>
                  </a:schemeClr>
                </a:solidFill>
              </a:rPr>
              <a:t> </a:t>
            </a:r>
            <a:r>
              <a:rPr lang="en-US" dirty="0" smtClean="0">
                <a:solidFill>
                  <a:schemeClr val="tx1">
                    <a:lumMod val="85000"/>
                    <a:lumOff val="15000"/>
                  </a:schemeClr>
                </a:solidFill>
              </a:rPr>
              <a:t>  S=E</a:t>
            </a:r>
            <a:r>
              <a:rPr lang="en-US" dirty="0" smtClean="0">
                <a:solidFill>
                  <a:schemeClr val="tx1">
                    <a:lumMod val="85000"/>
                    <a:lumOff val="15000"/>
                  </a:schemeClr>
                </a:solidFill>
                <a:latin typeface="OCR A Extended" panose="02010509020102010303" pitchFamily="50" charset="0"/>
              </a:rPr>
              <a:t>*E/XS.</a:t>
            </a:r>
            <a:endParaRPr lang="en-US" dirty="0" smtClean="0">
              <a:solidFill>
                <a:schemeClr val="tx1">
                  <a:lumMod val="85000"/>
                  <a:lumOff val="15000"/>
                </a:schemeClr>
              </a:solidFill>
            </a:endParaRPr>
          </a:p>
          <a:p>
            <a:endParaRPr lang="en-US" dirty="0" smtClean="0">
              <a:solidFill>
                <a:schemeClr val="tx1">
                  <a:lumMod val="85000"/>
                  <a:lumOff val="15000"/>
                </a:schemeClr>
              </a:solidFill>
            </a:endParaRPr>
          </a:p>
        </p:txBody>
      </p:sp>
      <p:sp>
        <p:nvSpPr>
          <p:cNvPr id="4" name="Footer Placeholder 3"/>
          <p:cNvSpPr>
            <a:spLocks noGrp="1"/>
          </p:cNvSpPr>
          <p:nvPr>
            <p:ph type="ftr" sz="quarter" idx="11"/>
          </p:nvPr>
        </p:nvSpPr>
        <p:spPr/>
        <p:txBody>
          <a:bodyPr/>
          <a:lstStyle/>
          <a:p>
            <a:r>
              <a:rPr lang="en-US" smtClean="0"/>
              <a:t>Department of EEE/BSA CRESCENT IS&amp; 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 xmlns:p14="http://schemas.microsoft.com/office/powerpoint/2010/main" val="2540583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163</TotalTime>
  <Words>953</Words>
  <Application>Microsoft Office PowerPoint</Application>
  <PresentationFormat>Custom</PresentationFormat>
  <Paragraphs>113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         REACTIVE POWER compensation in power system</vt:lpstr>
      <vt:lpstr>Compensation in power system</vt:lpstr>
      <vt:lpstr>LOAD COMPENSATION</vt:lpstr>
      <vt:lpstr>POWER FACTOR CORRECTION</vt:lpstr>
      <vt:lpstr>Slide 5</vt:lpstr>
      <vt:lpstr>VOLTAGE REGULATION</vt:lpstr>
      <vt:lpstr>LOAD BALANCING</vt:lpstr>
      <vt:lpstr>IDEAL COMPENSATORS</vt:lpstr>
      <vt:lpstr>FAULT LEVEL</vt:lpstr>
      <vt:lpstr>Slide 10</vt:lpstr>
      <vt:lpstr>Slide 11</vt:lpstr>
      <vt:lpstr>COMPENSATING VOLTAGE CONTROL</vt:lpstr>
      <vt:lpstr>Slide 13</vt:lpstr>
      <vt:lpstr>PHASOR DIAGRAM (uncompensated)</vt:lpstr>
      <vt:lpstr>REFERENCES:</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REACTIVE POWER</dc:title>
  <dc:creator>god</dc:creator>
  <cp:lastModifiedBy>User</cp:lastModifiedBy>
  <cp:revision>28</cp:revision>
  <dcterms:created xsi:type="dcterms:W3CDTF">2019-01-11T14:39:28Z</dcterms:created>
  <dcterms:modified xsi:type="dcterms:W3CDTF">2019-02-25T04:04:28Z</dcterms:modified>
</cp:coreProperties>
</file>