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8" r:id="rId2"/>
    <p:sldId id="257" r:id="rId3"/>
    <p:sldId id="259" r:id="rId4"/>
    <p:sldId id="261" r:id="rId5"/>
    <p:sldId id="262" r:id="rId6"/>
    <p:sldId id="263" r:id="rId7"/>
    <p:sldId id="264" r:id="rId8"/>
    <p:sldId id="265" r:id="rId9"/>
    <p:sldId id="266"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2" r:id="rId24"/>
    <p:sldId id="281" r:id="rId25"/>
    <p:sldId id="283" r:id="rId26"/>
    <p:sldId id="284" r:id="rId27"/>
    <p:sldId id="26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8D8FA4-6CA3-41B5-B537-A23C957EF165}" type="datetimeFigureOut">
              <a:rPr lang="en-US" smtClean="0"/>
              <a:t>2/25/2019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9E142B-3094-4784-9B12-2753E3C9540B}"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534D0D-A3CD-4041-9E60-EDB8EF1AC46A}" type="datetime1">
              <a:rPr lang="en-US" smtClean="0"/>
              <a:t>2/25/2019</a:t>
            </a:fld>
            <a:endParaRPr lang="en-US"/>
          </a:p>
        </p:txBody>
      </p:sp>
      <p:sp>
        <p:nvSpPr>
          <p:cNvPr id="5" name="Footer Placeholder 4"/>
          <p:cNvSpPr>
            <a:spLocks noGrp="1"/>
          </p:cNvSpPr>
          <p:nvPr>
            <p:ph type="ftr" sz="quarter" idx="11"/>
          </p:nvPr>
        </p:nvSpPr>
        <p:spPr/>
        <p:txBody>
          <a:bodyPr/>
          <a:lstStyle/>
          <a:p>
            <a:r>
              <a:rPr lang="en-US" smtClean="0"/>
              <a:t>Department of EEE/BSA CRESCENT IS &amp; 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D1EFDF-5FC3-478B-B25A-FECB5F43A39D}" type="datetime1">
              <a:rPr lang="en-US" smtClean="0"/>
              <a:t>2/25/2019</a:t>
            </a:fld>
            <a:endParaRPr lang="en-US"/>
          </a:p>
        </p:txBody>
      </p:sp>
      <p:sp>
        <p:nvSpPr>
          <p:cNvPr id="5" name="Footer Placeholder 4"/>
          <p:cNvSpPr>
            <a:spLocks noGrp="1"/>
          </p:cNvSpPr>
          <p:nvPr>
            <p:ph type="ftr" sz="quarter" idx="11"/>
          </p:nvPr>
        </p:nvSpPr>
        <p:spPr/>
        <p:txBody>
          <a:bodyPr/>
          <a:lstStyle/>
          <a:p>
            <a:r>
              <a:rPr lang="en-US" smtClean="0"/>
              <a:t>Department of EEE/BSA CRESCENT IS &amp; 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59C560-58BB-4C8A-854D-78B54FB13EDF}" type="datetime1">
              <a:rPr lang="en-US" smtClean="0"/>
              <a:t>2/25/2019</a:t>
            </a:fld>
            <a:endParaRPr lang="en-US"/>
          </a:p>
        </p:txBody>
      </p:sp>
      <p:sp>
        <p:nvSpPr>
          <p:cNvPr id="5" name="Footer Placeholder 4"/>
          <p:cNvSpPr>
            <a:spLocks noGrp="1"/>
          </p:cNvSpPr>
          <p:nvPr>
            <p:ph type="ftr" sz="quarter" idx="11"/>
          </p:nvPr>
        </p:nvSpPr>
        <p:spPr/>
        <p:txBody>
          <a:bodyPr/>
          <a:lstStyle/>
          <a:p>
            <a:r>
              <a:rPr lang="en-US" smtClean="0"/>
              <a:t>Department of EEE/BSA CRESCENT IS &amp; 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8C6328-DB49-423A-99E6-3F56CB1CC5E4}" type="datetime1">
              <a:rPr lang="en-US" smtClean="0"/>
              <a:t>2/25/2019</a:t>
            </a:fld>
            <a:endParaRPr lang="en-US"/>
          </a:p>
        </p:txBody>
      </p:sp>
      <p:sp>
        <p:nvSpPr>
          <p:cNvPr id="5" name="Footer Placeholder 4"/>
          <p:cNvSpPr>
            <a:spLocks noGrp="1"/>
          </p:cNvSpPr>
          <p:nvPr>
            <p:ph type="ftr" sz="quarter" idx="11"/>
          </p:nvPr>
        </p:nvSpPr>
        <p:spPr/>
        <p:txBody>
          <a:bodyPr/>
          <a:lstStyle/>
          <a:p>
            <a:r>
              <a:rPr lang="en-US" smtClean="0"/>
              <a:t>Department of EEE/BSA CRESCENT IS &amp; 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436378-254B-452F-A636-0A8FEFB67133}" type="datetime1">
              <a:rPr lang="en-US" smtClean="0"/>
              <a:t>2/25/2019</a:t>
            </a:fld>
            <a:endParaRPr lang="en-US"/>
          </a:p>
        </p:txBody>
      </p:sp>
      <p:sp>
        <p:nvSpPr>
          <p:cNvPr id="5" name="Footer Placeholder 4"/>
          <p:cNvSpPr>
            <a:spLocks noGrp="1"/>
          </p:cNvSpPr>
          <p:nvPr>
            <p:ph type="ftr" sz="quarter" idx="11"/>
          </p:nvPr>
        </p:nvSpPr>
        <p:spPr/>
        <p:txBody>
          <a:bodyPr/>
          <a:lstStyle/>
          <a:p>
            <a:r>
              <a:rPr lang="en-US" smtClean="0"/>
              <a:t>Department of EEE/BSA CRESCENT IS &amp; T</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C9F906-AE06-4683-8225-292F390B2908}" type="datetime1">
              <a:rPr lang="en-US" smtClean="0"/>
              <a:t>2/25/2019</a:t>
            </a:fld>
            <a:endParaRPr lang="en-US"/>
          </a:p>
        </p:txBody>
      </p:sp>
      <p:sp>
        <p:nvSpPr>
          <p:cNvPr id="6" name="Footer Placeholder 5"/>
          <p:cNvSpPr>
            <a:spLocks noGrp="1"/>
          </p:cNvSpPr>
          <p:nvPr>
            <p:ph type="ftr" sz="quarter" idx="11"/>
          </p:nvPr>
        </p:nvSpPr>
        <p:spPr/>
        <p:txBody>
          <a:bodyPr/>
          <a:lstStyle/>
          <a:p>
            <a:r>
              <a:rPr lang="en-US" smtClean="0"/>
              <a:t>Department of EEE/BSA CRESCENT IS &amp; T</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A25AE2-3877-44A8-97C6-8D57B5E6D039}" type="datetime1">
              <a:rPr lang="en-US" smtClean="0"/>
              <a:t>2/25/2019</a:t>
            </a:fld>
            <a:endParaRPr lang="en-US"/>
          </a:p>
        </p:txBody>
      </p:sp>
      <p:sp>
        <p:nvSpPr>
          <p:cNvPr id="8" name="Footer Placeholder 7"/>
          <p:cNvSpPr>
            <a:spLocks noGrp="1"/>
          </p:cNvSpPr>
          <p:nvPr>
            <p:ph type="ftr" sz="quarter" idx="11"/>
          </p:nvPr>
        </p:nvSpPr>
        <p:spPr/>
        <p:txBody>
          <a:bodyPr/>
          <a:lstStyle/>
          <a:p>
            <a:r>
              <a:rPr lang="en-US" smtClean="0"/>
              <a:t>Department of EEE/BSA CRESCENT IS &amp; T</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FC4252-ED10-43BB-B718-0146629202BF}" type="datetime1">
              <a:rPr lang="en-US" smtClean="0"/>
              <a:t>2/25/2019</a:t>
            </a:fld>
            <a:endParaRPr lang="en-US"/>
          </a:p>
        </p:txBody>
      </p:sp>
      <p:sp>
        <p:nvSpPr>
          <p:cNvPr id="4" name="Footer Placeholder 3"/>
          <p:cNvSpPr>
            <a:spLocks noGrp="1"/>
          </p:cNvSpPr>
          <p:nvPr>
            <p:ph type="ftr" sz="quarter" idx="11"/>
          </p:nvPr>
        </p:nvSpPr>
        <p:spPr/>
        <p:txBody>
          <a:bodyPr/>
          <a:lstStyle/>
          <a:p>
            <a:r>
              <a:rPr lang="en-US" smtClean="0"/>
              <a:t>Department of EEE/BSA CRESCENT IS &amp; T</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9F694C-72D0-4139-9A5C-E7EEC884D599}" type="datetime1">
              <a:rPr lang="en-US" smtClean="0"/>
              <a:t>2/25/2019</a:t>
            </a:fld>
            <a:endParaRPr lang="en-US"/>
          </a:p>
        </p:txBody>
      </p:sp>
      <p:sp>
        <p:nvSpPr>
          <p:cNvPr id="3" name="Footer Placeholder 2"/>
          <p:cNvSpPr>
            <a:spLocks noGrp="1"/>
          </p:cNvSpPr>
          <p:nvPr>
            <p:ph type="ftr" sz="quarter" idx="11"/>
          </p:nvPr>
        </p:nvSpPr>
        <p:spPr/>
        <p:txBody>
          <a:bodyPr/>
          <a:lstStyle/>
          <a:p>
            <a:r>
              <a:rPr lang="en-US" smtClean="0"/>
              <a:t>Department of EEE/BSA CRESCENT IS &amp; T</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98DF37-A129-42A9-9FE6-E323F74A2393}" type="datetime1">
              <a:rPr lang="en-US" smtClean="0"/>
              <a:t>2/25/2019</a:t>
            </a:fld>
            <a:endParaRPr lang="en-US"/>
          </a:p>
        </p:txBody>
      </p:sp>
      <p:sp>
        <p:nvSpPr>
          <p:cNvPr id="6" name="Footer Placeholder 5"/>
          <p:cNvSpPr>
            <a:spLocks noGrp="1"/>
          </p:cNvSpPr>
          <p:nvPr>
            <p:ph type="ftr" sz="quarter" idx="11"/>
          </p:nvPr>
        </p:nvSpPr>
        <p:spPr/>
        <p:txBody>
          <a:bodyPr/>
          <a:lstStyle/>
          <a:p>
            <a:r>
              <a:rPr lang="en-US" smtClean="0"/>
              <a:t>Department of EEE/BSA CRESCENT IS &amp; T</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98B05F-0A5F-4416-AFA1-9042E311E5F6}" type="datetime1">
              <a:rPr lang="en-US" smtClean="0"/>
              <a:t>2/25/2019</a:t>
            </a:fld>
            <a:endParaRPr lang="en-US"/>
          </a:p>
        </p:txBody>
      </p:sp>
      <p:sp>
        <p:nvSpPr>
          <p:cNvPr id="6" name="Footer Placeholder 5"/>
          <p:cNvSpPr>
            <a:spLocks noGrp="1"/>
          </p:cNvSpPr>
          <p:nvPr>
            <p:ph type="ftr" sz="quarter" idx="11"/>
          </p:nvPr>
        </p:nvSpPr>
        <p:spPr/>
        <p:txBody>
          <a:bodyPr/>
          <a:lstStyle/>
          <a:p>
            <a:r>
              <a:rPr lang="en-US" smtClean="0"/>
              <a:t>Department of EEE/BSA CRESCENT IS &amp; T</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AD329D-0F9B-4832-9F30-C4D591563D4B}" type="datetime1">
              <a:rPr lang="en-US" smtClean="0"/>
              <a:t>2/25/2019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Department of EEE/BSA CRESCENT IS &amp; 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71600"/>
            <a:ext cx="9144000" cy="1470025"/>
          </a:xfrm>
        </p:spPr>
        <p:txBody>
          <a:bodyPr>
            <a:normAutofit fontScale="90000"/>
          </a:bodyPr>
          <a:lstStyle/>
          <a:p>
            <a:r>
              <a:rPr lang="en-US" sz="4900" dirty="0" smtClean="0"/>
              <a:t>Measurements </a:t>
            </a:r>
            <a:r>
              <a:rPr lang="en-US" sz="4900" dirty="0" smtClean="0"/>
              <a:t>and Instrumentation</a:t>
            </a:r>
            <a:r>
              <a:rPr lang="en-US" dirty="0" smtClean="0"/>
              <a:t/>
            </a:r>
            <a:br>
              <a:rPr lang="en-US" dirty="0" smtClean="0"/>
            </a:br>
            <a:endParaRPr lang="en-US" sz="2800" dirty="0"/>
          </a:p>
        </p:txBody>
      </p:sp>
      <p:sp>
        <p:nvSpPr>
          <p:cNvPr id="3" name="Subtitle 2"/>
          <p:cNvSpPr>
            <a:spLocks noGrp="1"/>
          </p:cNvSpPr>
          <p:nvPr>
            <p:ph type="subTitle" idx="1"/>
          </p:nvPr>
        </p:nvSpPr>
        <p:spPr>
          <a:xfrm>
            <a:off x="381000" y="3886200"/>
            <a:ext cx="8077200" cy="1752600"/>
          </a:xfrm>
        </p:spPr>
        <p:txBody>
          <a:bodyPr>
            <a:normAutofit fontScale="85000" lnSpcReduction="20000"/>
          </a:bodyPr>
          <a:lstStyle/>
          <a:p>
            <a:r>
              <a:rPr lang="en-US" dirty="0" smtClean="0"/>
              <a:t>A. </a:t>
            </a:r>
            <a:r>
              <a:rPr lang="en-US" dirty="0" err="1" smtClean="0"/>
              <a:t>Paramasivam</a:t>
            </a:r>
            <a:endParaRPr lang="en-US" dirty="0" smtClean="0"/>
          </a:p>
          <a:p>
            <a:r>
              <a:rPr lang="en-US" dirty="0" smtClean="0"/>
              <a:t>Assistant Professor/EEE</a:t>
            </a:r>
          </a:p>
          <a:p>
            <a:r>
              <a:rPr lang="en-US" dirty="0" smtClean="0"/>
              <a:t>B. S. </a:t>
            </a:r>
            <a:r>
              <a:rPr lang="en-US" dirty="0" err="1" smtClean="0"/>
              <a:t>Abdur</a:t>
            </a:r>
            <a:r>
              <a:rPr lang="en-US" dirty="0" smtClean="0"/>
              <a:t> </a:t>
            </a:r>
            <a:r>
              <a:rPr lang="en-US" dirty="0" err="1" smtClean="0"/>
              <a:t>Rahman</a:t>
            </a:r>
            <a:r>
              <a:rPr lang="en-US" dirty="0" smtClean="0"/>
              <a:t> </a:t>
            </a:r>
          </a:p>
          <a:p>
            <a:r>
              <a:rPr lang="en-US" dirty="0" smtClean="0"/>
              <a:t>Crescent Institute of Science &amp; Technology</a:t>
            </a:r>
            <a:endParaRPr lang="en-US" dirty="0"/>
          </a:p>
        </p:txBody>
      </p:sp>
      <p:pic>
        <p:nvPicPr>
          <p:cNvPr id="4" name="Picture 1"/>
          <p:cNvPicPr>
            <a:picLocks noChangeAspect="1" noChangeArrowheads="1"/>
          </p:cNvPicPr>
          <p:nvPr/>
        </p:nvPicPr>
        <p:blipFill>
          <a:blip r:embed="rId2"/>
          <a:srcRect/>
          <a:stretch>
            <a:fillRect/>
          </a:stretch>
        </p:blipFill>
        <p:spPr bwMode="auto">
          <a:xfrm>
            <a:off x="4467497" y="0"/>
            <a:ext cx="4676503" cy="1219957"/>
          </a:xfrm>
          <a:prstGeom prst="rect">
            <a:avLst/>
          </a:prstGeom>
          <a:noFill/>
        </p:spPr>
      </p:pic>
      <p:sp>
        <p:nvSpPr>
          <p:cNvPr id="5" name="Footer Placeholder 4"/>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Dynamic Characteristics</a:t>
            </a:r>
            <a:endParaRPr lang="en-US" dirty="0"/>
          </a:p>
        </p:txBody>
      </p:sp>
      <p:sp>
        <p:nvSpPr>
          <p:cNvPr id="3" name="Content Placeholder 2"/>
          <p:cNvSpPr>
            <a:spLocks noGrp="1"/>
          </p:cNvSpPr>
          <p:nvPr>
            <p:ph idx="1"/>
          </p:nvPr>
        </p:nvSpPr>
        <p:spPr>
          <a:xfrm>
            <a:off x="0" y="1066800"/>
            <a:ext cx="9144000" cy="5791200"/>
          </a:xfrm>
        </p:spPr>
        <p:txBody>
          <a:bodyPr>
            <a:normAutofit fontScale="92500" lnSpcReduction="20000"/>
          </a:bodyPr>
          <a:lstStyle/>
          <a:p>
            <a:pPr algn="just"/>
            <a:r>
              <a:rPr lang="en-US" dirty="0" smtClean="0"/>
              <a:t>Speed of response</a:t>
            </a:r>
          </a:p>
          <a:p>
            <a:pPr lvl="1" algn="just"/>
            <a:r>
              <a:rPr lang="en-US" dirty="0" smtClean="0"/>
              <a:t>The rapidity with which a measurement system responds to changes in the measured quantity.</a:t>
            </a:r>
          </a:p>
          <a:p>
            <a:pPr algn="just"/>
            <a:r>
              <a:rPr lang="en-US" dirty="0" smtClean="0"/>
              <a:t>Measuring lag</a:t>
            </a:r>
          </a:p>
          <a:p>
            <a:pPr lvl="1" algn="just"/>
            <a:r>
              <a:rPr lang="en-US" dirty="0" smtClean="0"/>
              <a:t>Delay in the response of a measurement system to changes in the measured quantity.</a:t>
            </a:r>
          </a:p>
          <a:p>
            <a:pPr algn="just"/>
            <a:r>
              <a:rPr lang="en-US" dirty="0" smtClean="0"/>
              <a:t>Dynamic error</a:t>
            </a:r>
          </a:p>
          <a:p>
            <a:pPr lvl="1" algn="just"/>
            <a:r>
              <a:rPr lang="en-US" dirty="0" smtClean="0"/>
              <a:t>Otherwise called as measurement error. </a:t>
            </a:r>
          </a:p>
          <a:p>
            <a:pPr lvl="1" algn="just"/>
            <a:r>
              <a:rPr lang="en-US" dirty="0" smtClean="0"/>
              <a:t>Difference between the true value of the quantity changing with time and the value indicated by the measurement system (provided no static error is assumed)</a:t>
            </a:r>
          </a:p>
          <a:p>
            <a:pPr algn="just"/>
            <a:r>
              <a:rPr lang="en-US" dirty="0" smtClean="0"/>
              <a:t>Fidelity:</a:t>
            </a:r>
          </a:p>
          <a:p>
            <a:pPr lvl="1" algn="just"/>
            <a:r>
              <a:rPr lang="en-US" dirty="0" smtClean="0"/>
              <a:t>degree to which a measurement system indicates changes in the </a:t>
            </a:r>
            <a:r>
              <a:rPr lang="en-US" dirty="0" err="1" smtClean="0"/>
              <a:t>measurand</a:t>
            </a:r>
            <a:r>
              <a:rPr lang="en-US" dirty="0" smtClean="0"/>
              <a:t> quantity without dynamic error. </a:t>
            </a:r>
          </a:p>
          <a:p>
            <a:pPr algn="just"/>
            <a:endParaRPr lang="en-US" dirty="0"/>
          </a:p>
        </p:txBody>
      </p:sp>
      <p:sp>
        <p:nvSpPr>
          <p:cNvPr id="4" name="Footer Placeholder 3"/>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Measurement Error</a:t>
            </a:r>
            <a:endParaRPr lang="en-US" dirty="0"/>
          </a:p>
        </p:txBody>
      </p:sp>
      <p:sp>
        <p:nvSpPr>
          <p:cNvPr id="3" name="Content Placeholder 2"/>
          <p:cNvSpPr>
            <a:spLocks noGrp="1"/>
          </p:cNvSpPr>
          <p:nvPr>
            <p:ph idx="1"/>
          </p:nvPr>
        </p:nvSpPr>
        <p:spPr>
          <a:xfrm>
            <a:off x="0" y="1066800"/>
            <a:ext cx="9144000" cy="5791200"/>
          </a:xfrm>
        </p:spPr>
        <p:txBody>
          <a:bodyPr>
            <a:normAutofit/>
          </a:bodyPr>
          <a:lstStyle/>
          <a:p>
            <a:pPr algn="just"/>
            <a:r>
              <a:rPr lang="en-US" dirty="0" smtClean="0"/>
              <a:t>The measurement error is defined as the difference between the true value or actual value and the measured value. </a:t>
            </a:r>
          </a:p>
          <a:p>
            <a:pPr algn="just"/>
            <a:r>
              <a:rPr lang="en-US" dirty="0" smtClean="0"/>
              <a:t>The true value is the average of the infinite number of measurements, and the measured value is the precise value.</a:t>
            </a:r>
          </a:p>
          <a:p>
            <a:r>
              <a:rPr lang="en-US" dirty="0" smtClean="0"/>
              <a:t>In general, the errors in measurement are classified into three types. They are</a:t>
            </a:r>
          </a:p>
          <a:p>
            <a:pPr lvl="1"/>
            <a:r>
              <a:rPr lang="en-US" dirty="0" smtClean="0"/>
              <a:t>Gross Error</a:t>
            </a:r>
          </a:p>
          <a:p>
            <a:pPr lvl="1"/>
            <a:r>
              <a:rPr lang="en-US" dirty="0" smtClean="0"/>
              <a:t>Systematic Error</a:t>
            </a:r>
          </a:p>
          <a:p>
            <a:pPr lvl="1"/>
            <a:r>
              <a:rPr lang="en-US" dirty="0" smtClean="0"/>
              <a:t>Random Error</a:t>
            </a:r>
            <a:endParaRPr lang="en-US" dirty="0"/>
          </a:p>
        </p:txBody>
      </p:sp>
      <p:sp>
        <p:nvSpPr>
          <p:cNvPr id="4" name="Footer Placeholder 3"/>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Types of Errors in Measurement</a:t>
            </a:r>
            <a:endParaRPr lang="en-US" dirty="0"/>
          </a:p>
        </p:txBody>
      </p:sp>
      <p:pic>
        <p:nvPicPr>
          <p:cNvPr id="1026" name="Picture 2"/>
          <p:cNvPicPr>
            <a:picLocks noChangeAspect="1" noChangeArrowheads="1"/>
          </p:cNvPicPr>
          <p:nvPr/>
        </p:nvPicPr>
        <p:blipFill>
          <a:blip r:embed="rId2"/>
          <a:srcRect/>
          <a:stretch>
            <a:fillRect/>
          </a:stretch>
        </p:blipFill>
        <p:spPr bwMode="auto">
          <a:xfrm>
            <a:off x="1143000" y="1075267"/>
            <a:ext cx="6857999" cy="5638800"/>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Gross Errors</a:t>
            </a:r>
            <a:endParaRPr lang="en-US" dirty="0"/>
          </a:p>
        </p:txBody>
      </p:sp>
      <p:sp>
        <p:nvSpPr>
          <p:cNvPr id="3" name="Content Placeholder 2"/>
          <p:cNvSpPr>
            <a:spLocks noGrp="1"/>
          </p:cNvSpPr>
          <p:nvPr>
            <p:ph idx="1"/>
          </p:nvPr>
        </p:nvSpPr>
        <p:spPr>
          <a:xfrm>
            <a:off x="0" y="914400"/>
            <a:ext cx="9144000" cy="5943600"/>
          </a:xfrm>
        </p:spPr>
        <p:txBody>
          <a:bodyPr>
            <a:normAutofit fontScale="92500" lnSpcReduction="10000"/>
          </a:bodyPr>
          <a:lstStyle/>
          <a:p>
            <a:pPr algn="just"/>
            <a:r>
              <a:rPr lang="en-US" sz="3400" dirty="0" smtClean="0"/>
              <a:t>occurs due to human </a:t>
            </a:r>
            <a:r>
              <a:rPr lang="en-US" sz="3400" dirty="0"/>
              <a:t>mistakes. </a:t>
            </a:r>
            <a:r>
              <a:rPr lang="en-US" sz="3400" dirty="0" smtClean="0"/>
              <a:t>(For example:  taking the wrong reading  leads to incorrect data)</a:t>
            </a:r>
          </a:p>
          <a:p>
            <a:pPr algn="just"/>
            <a:r>
              <a:rPr lang="en-US" sz="3400" dirty="0" smtClean="0"/>
              <a:t>It can </a:t>
            </a:r>
            <a:r>
              <a:rPr lang="en-US" sz="3400" dirty="0"/>
              <a:t>only be avoided by taking the reading carefully.</a:t>
            </a:r>
          </a:p>
          <a:p>
            <a:pPr algn="just"/>
            <a:r>
              <a:rPr lang="en-US" sz="3400" dirty="0" smtClean="0"/>
              <a:t>These errors are </a:t>
            </a:r>
            <a:r>
              <a:rPr lang="en-US" sz="3400" dirty="0"/>
              <a:t>very common </a:t>
            </a:r>
            <a:r>
              <a:rPr lang="en-US" sz="3400" dirty="0" smtClean="0"/>
              <a:t>and the complete </a:t>
            </a:r>
            <a:r>
              <a:rPr lang="en-US" sz="3400" dirty="0"/>
              <a:t>elimination </a:t>
            </a:r>
            <a:r>
              <a:rPr lang="en-US" sz="3400" dirty="0" smtClean="0"/>
              <a:t>is </a:t>
            </a:r>
            <a:r>
              <a:rPr lang="en-US" sz="3400" dirty="0"/>
              <a:t>not possible. Some of the gross error easily detected by the experimenter but some of them are difficult to find. Two methods can remove the gross error.</a:t>
            </a:r>
          </a:p>
          <a:p>
            <a:pPr lvl="1" algn="just"/>
            <a:r>
              <a:rPr lang="en-US" sz="3000" dirty="0" smtClean="0"/>
              <a:t>The </a:t>
            </a:r>
            <a:r>
              <a:rPr lang="en-US" sz="3000" dirty="0"/>
              <a:t>reading should be taken very carefully.</a:t>
            </a:r>
          </a:p>
          <a:p>
            <a:pPr lvl="1" algn="just"/>
            <a:r>
              <a:rPr lang="en-US" sz="3000" dirty="0"/>
              <a:t>Two or more readings should be taken of the measurement quantity. The readings are taken by the different experimenter and at a different point for removing the error.</a:t>
            </a:r>
          </a:p>
          <a:p>
            <a:endParaRPr lang="en-US" dirty="0"/>
          </a:p>
        </p:txBody>
      </p:sp>
      <p:sp>
        <p:nvSpPr>
          <p:cNvPr id="4" name="Footer Placeholder 3"/>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dirty="0" smtClean="0"/>
              <a:t>Systematic Errors</a:t>
            </a:r>
            <a:endParaRPr lang="en-US" dirty="0"/>
          </a:p>
        </p:txBody>
      </p:sp>
      <p:sp>
        <p:nvSpPr>
          <p:cNvPr id="3" name="Content Placeholder 2"/>
          <p:cNvSpPr>
            <a:spLocks noGrp="1"/>
          </p:cNvSpPr>
          <p:nvPr>
            <p:ph idx="1"/>
          </p:nvPr>
        </p:nvSpPr>
        <p:spPr>
          <a:xfrm>
            <a:off x="0" y="914400"/>
            <a:ext cx="9144000" cy="5943600"/>
          </a:xfrm>
        </p:spPr>
        <p:txBody>
          <a:bodyPr>
            <a:normAutofit/>
          </a:bodyPr>
          <a:lstStyle/>
          <a:p>
            <a:pPr algn="just"/>
            <a:r>
              <a:rPr lang="en-US" dirty="0" smtClean="0"/>
              <a:t>The systematic errors are mainly classified into three categories.</a:t>
            </a:r>
          </a:p>
          <a:p>
            <a:pPr lvl="1" algn="just"/>
            <a:r>
              <a:rPr lang="en-US" dirty="0" smtClean="0"/>
              <a:t>Instrumental Errors</a:t>
            </a:r>
          </a:p>
          <a:p>
            <a:pPr lvl="1" algn="just"/>
            <a:r>
              <a:rPr lang="en-US" dirty="0" smtClean="0"/>
              <a:t>Environmental Errors</a:t>
            </a:r>
          </a:p>
          <a:p>
            <a:pPr lvl="1" algn="just"/>
            <a:r>
              <a:rPr lang="en-US" dirty="0" smtClean="0"/>
              <a:t>Observational Errors</a:t>
            </a:r>
          </a:p>
          <a:p>
            <a:pPr algn="just"/>
            <a:r>
              <a:rPr lang="en-US" dirty="0" smtClean="0"/>
              <a:t>Instrumental Errors</a:t>
            </a:r>
          </a:p>
          <a:p>
            <a:pPr algn="just">
              <a:buNone/>
            </a:pPr>
            <a:r>
              <a:rPr lang="en-US" dirty="0" smtClean="0"/>
              <a:t>	These errors mainly arise due to the three main reasons.</a:t>
            </a:r>
            <a:endParaRPr lang="en-US" dirty="0"/>
          </a:p>
          <a:p>
            <a:pPr lvl="1" algn="just"/>
            <a:r>
              <a:rPr lang="en-US" dirty="0" smtClean="0"/>
              <a:t>Inherent Shortcomings of Instruments</a:t>
            </a:r>
          </a:p>
          <a:p>
            <a:pPr lvl="1" algn="just"/>
            <a:r>
              <a:rPr lang="en-US" dirty="0" smtClean="0"/>
              <a:t>Misuse of Instrument</a:t>
            </a:r>
          </a:p>
          <a:p>
            <a:pPr lvl="1" algn="just"/>
            <a:r>
              <a:rPr lang="en-US" dirty="0" smtClean="0"/>
              <a:t>Loading Effect</a:t>
            </a:r>
            <a:endParaRPr lang="en-US" dirty="0"/>
          </a:p>
        </p:txBody>
      </p:sp>
      <p:sp>
        <p:nvSpPr>
          <p:cNvPr id="4" name="Footer Placeholder 3"/>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Instrument Errors</a:t>
            </a:r>
            <a:endParaRPr lang="en-US" dirty="0"/>
          </a:p>
        </p:txBody>
      </p:sp>
      <p:sp>
        <p:nvSpPr>
          <p:cNvPr id="3" name="Content Placeholder 2"/>
          <p:cNvSpPr>
            <a:spLocks noGrp="1"/>
          </p:cNvSpPr>
          <p:nvPr>
            <p:ph idx="1"/>
          </p:nvPr>
        </p:nvSpPr>
        <p:spPr>
          <a:xfrm>
            <a:off x="0" y="1066800"/>
            <a:ext cx="9144000" cy="5791200"/>
          </a:xfrm>
        </p:spPr>
        <p:txBody>
          <a:bodyPr>
            <a:normAutofit/>
          </a:bodyPr>
          <a:lstStyle/>
          <a:p>
            <a:r>
              <a:rPr lang="en-US" sz="3000" dirty="0" smtClean="0"/>
              <a:t>Inherent Shortcomings of Instruments</a:t>
            </a:r>
          </a:p>
          <a:p>
            <a:pPr lvl="1" algn="just"/>
            <a:r>
              <a:rPr lang="en-US" sz="3000" dirty="0"/>
              <a:t>Such types of errors are inbuilt in instruments because of their mechanical structure. They may be due to manufacturing, calibration or operation of the device. These errors may cause the error to read too low or too high.</a:t>
            </a:r>
          </a:p>
          <a:p>
            <a:pPr lvl="1" algn="just"/>
            <a:r>
              <a:rPr lang="en-US" sz="3000" dirty="0"/>
              <a:t>For example </a:t>
            </a:r>
            <a:endParaRPr lang="en-US" sz="3000" dirty="0" smtClean="0"/>
          </a:p>
          <a:p>
            <a:pPr lvl="2" algn="just"/>
            <a:r>
              <a:rPr lang="en-US" sz="3000" dirty="0" smtClean="0"/>
              <a:t>If </a:t>
            </a:r>
            <a:r>
              <a:rPr lang="en-US" sz="3000" dirty="0"/>
              <a:t>the instrument uses the weak spring then it gives the high value of measuring quantity. The error occurs in the instrument because of the friction or hysteresis </a:t>
            </a:r>
            <a:r>
              <a:rPr lang="en-US" sz="3000" dirty="0" smtClean="0"/>
              <a:t>loss.</a:t>
            </a:r>
            <a:endParaRPr lang="en-US" sz="3000" dirty="0"/>
          </a:p>
          <a:p>
            <a:pPr lvl="1"/>
            <a:endParaRPr lang="en-US" dirty="0"/>
          </a:p>
        </p:txBody>
      </p:sp>
      <p:sp>
        <p:nvSpPr>
          <p:cNvPr id="4" name="Footer Placeholder 3"/>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Instrument Errors</a:t>
            </a:r>
            <a:endParaRPr lang="en-US" dirty="0"/>
          </a:p>
        </p:txBody>
      </p:sp>
      <p:sp>
        <p:nvSpPr>
          <p:cNvPr id="3" name="Content Placeholder 2"/>
          <p:cNvSpPr>
            <a:spLocks noGrp="1"/>
          </p:cNvSpPr>
          <p:nvPr>
            <p:ph idx="1"/>
          </p:nvPr>
        </p:nvSpPr>
        <p:spPr>
          <a:xfrm>
            <a:off x="0" y="1066800"/>
            <a:ext cx="9144000" cy="5791200"/>
          </a:xfrm>
        </p:spPr>
        <p:txBody>
          <a:bodyPr>
            <a:normAutofit/>
          </a:bodyPr>
          <a:lstStyle/>
          <a:p>
            <a:pPr algn="just"/>
            <a:r>
              <a:rPr lang="en-US" dirty="0" smtClean="0"/>
              <a:t>Misuse of Instrument</a:t>
            </a:r>
          </a:p>
          <a:p>
            <a:pPr lvl="1" algn="just"/>
            <a:r>
              <a:rPr lang="en-US" sz="3200" dirty="0"/>
              <a:t>The error occurs in the instrument because of the fault of the operator. A good instrument used in an unintelligent way may give an enormous result.</a:t>
            </a:r>
          </a:p>
          <a:p>
            <a:pPr lvl="1" algn="just"/>
            <a:r>
              <a:rPr lang="en-US" sz="3200" dirty="0"/>
              <a:t>For example – the misuse of the instrument may cause the failure to adjust the zero of instruments, poor initial adjustment, using lead to too high resistance. These improper practices may not cause permanent damage to the instrument, but all the same, they cause errors</a:t>
            </a:r>
            <a:r>
              <a:rPr lang="en-US" sz="3200" dirty="0" smtClean="0"/>
              <a:t>.</a:t>
            </a:r>
          </a:p>
          <a:p>
            <a:pPr lvl="1"/>
            <a:endParaRPr lang="en-US" dirty="0"/>
          </a:p>
        </p:txBody>
      </p:sp>
      <p:sp>
        <p:nvSpPr>
          <p:cNvPr id="4" name="Footer Placeholder 3"/>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68362"/>
          </a:xfrm>
        </p:spPr>
        <p:txBody>
          <a:bodyPr/>
          <a:lstStyle/>
          <a:p>
            <a:r>
              <a:rPr lang="en-US" dirty="0" smtClean="0"/>
              <a:t>Instrument Errors</a:t>
            </a:r>
            <a:endParaRPr lang="en-US" dirty="0"/>
          </a:p>
        </p:txBody>
      </p:sp>
      <p:sp>
        <p:nvSpPr>
          <p:cNvPr id="3" name="Content Placeholder 2"/>
          <p:cNvSpPr>
            <a:spLocks noGrp="1"/>
          </p:cNvSpPr>
          <p:nvPr>
            <p:ph idx="1"/>
          </p:nvPr>
        </p:nvSpPr>
        <p:spPr>
          <a:xfrm>
            <a:off x="0" y="914400"/>
            <a:ext cx="9144000" cy="5943600"/>
          </a:xfrm>
        </p:spPr>
        <p:txBody>
          <a:bodyPr>
            <a:normAutofit/>
          </a:bodyPr>
          <a:lstStyle/>
          <a:p>
            <a:r>
              <a:rPr lang="en-US" sz="3000" dirty="0" smtClean="0"/>
              <a:t>Loading Effect</a:t>
            </a:r>
          </a:p>
          <a:p>
            <a:pPr lvl="1" algn="just"/>
            <a:r>
              <a:rPr lang="en-US" sz="3000" dirty="0"/>
              <a:t>It is the most common type of error which is caused by the instrument in measurement work. </a:t>
            </a:r>
            <a:endParaRPr lang="en-US" sz="3000" dirty="0" smtClean="0"/>
          </a:p>
          <a:p>
            <a:pPr lvl="2" algn="just"/>
            <a:r>
              <a:rPr lang="en-US" sz="3000" dirty="0" smtClean="0"/>
              <a:t>For </a:t>
            </a:r>
            <a:r>
              <a:rPr lang="en-US" sz="3000" dirty="0"/>
              <a:t>example, when the voltmeter is connected to the high resistance circuit it gives a misleading reading, and when it is connected to the low resistance circuit, it gives the dependable reading. This means the voltmeter has a loading effect on the circuit.</a:t>
            </a:r>
          </a:p>
          <a:p>
            <a:pPr lvl="1" algn="just"/>
            <a:r>
              <a:rPr lang="en-US" sz="3000" dirty="0"/>
              <a:t>The error caused by the loading effect can be overcome by using the meters intelligently. </a:t>
            </a:r>
          </a:p>
          <a:p>
            <a:pPr lvl="1"/>
            <a:endParaRPr lang="en-US" dirty="0"/>
          </a:p>
        </p:txBody>
      </p:sp>
      <p:sp>
        <p:nvSpPr>
          <p:cNvPr id="4" name="Footer Placeholder 3"/>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44562"/>
          </a:xfrm>
        </p:spPr>
        <p:txBody>
          <a:bodyPr/>
          <a:lstStyle/>
          <a:p>
            <a:r>
              <a:rPr lang="en-US" dirty="0" smtClean="0"/>
              <a:t>Environmental Errors</a:t>
            </a:r>
            <a:endParaRPr lang="en-US" dirty="0"/>
          </a:p>
        </p:txBody>
      </p:sp>
      <p:sp>
        <p:nvSpPr>
          <p:cNvPr id="3" name="Content Placeholder 2"/>
          <p:cNvSpPr>
            <a:spLocks noGrp="1"/>
          </p:cNvSpPr>
          <p:nvPr>
            <p:ph idx="1"/>
          </p:nvPr>
        </p:nvSpPr>
        <p:spPr>
          <a:xfrm>
            <a:off x="0" y="914400"/>
            <a:ext cx="9144000" cy="5943600"/>
          </a:xfrm>
        </p:spPr>
        <p:txBody>
          <a:bodyPr>
            <a:normAutofit lnSpcReduction="10000"/>
          </a:bodyPr>
          <a:lstStyle/>
          <a:p>
            <a:pPr algn="just"/>
            <a:r>
              <a:rPr lang="en-US" dirty="0"/>
              <a:t>These errors are due to the external condition of the measuring devices. </a:t>
            </a:r>
            <a:endParaRPr lang="en-US" dirty="0" smtClean="0"/>
          </a:p>
          <a:p>
            <a:pPr algn="just"/>
            <a:r>
              <a:rPr lang="en-US" dirty="0" smtClean="0"/>
              <a:t>Such </a:t>
            </a:r>
            <a:r>
              <a:rPr lang="en-US" dirty="0"/>
              <a:t>types of errors mainly occur due to the effect of temperature, pressure, humidity, dust, vibration or because of the magnetic or electrostatic field. The </a:t>
            </a:r>
            <a:r>
              <a:rPr lang="en-US" dirty="0" smtClean="0"/>
              <a:t>following corrective </a:t>
            </a:r>
            <a:r>
              <a:rPr lang="en-US" dirty="0"/>
              <a:t>measures </a:t>
            </a:r>
            <a:r>
              <a:rPr lang="en-US" dirty="0" smtClean="0"/>
              <a:t>shall be employed </a:t>
            </a:r>
            <a:r>
              <a:rPr lang="en-US" dirty="0"/>
              <a:t>to eliminate </a:t>
            </a:r>
            <a:r>
              <a:rPr lang="en-US" dirty="0" smtClean="0"/>
              <a:t>these </a:t>
            </a:r>
            <a:r>
              <a:rPr lang="en-US" dirty="0"/>
              <a:t>undesirable </a:t>
            </a:r>
            <a:r>
              <a:rPr lang="en-US" dirty="0" smtClean="0"/>
              <a:t>effects,</a:t>
            </a:r>
            <a:endParaRPr lang="en-US" dirty="0"/>
          </a:p>
          <a:p>
            <a:pPr lvl="1" algn="just"/>
            <a:r>
              <a:rPr lang="en-US" dirty="0"/>
              <a:t>The arrangement should be made to keep the conditions as constant as possible.</a:t>
            </a:r>
          </a:p>
          <a:p>
            <a:pPr lvl="1" algn="just"/>
            <a:r>
              <a:rPr lang="en-US" dirty="0"/>
              <a:t>Using the equipment which is free from these effects.</a:t>
            </a:r>
          </a:p>
          <a:p>
            <a:pPr lvl="1" algn="just"/>
            <a:r>
              <a:rPr lang="en-US" dirty="0"/>
              <a:t>By using the techniques which eliminate the effect of these disturbances.</a:t>
            </a:r>
          </a:p>
          <a:p>
            <a:pPr lvl="1" algn="just"/>
            <a:r>
              <a:rPr lang="en-US" dirty="0"/>
              <a:t>By applying the computed corrections.</a:t>
            </a:r>
          </a:p>
        </p:txBody>
      </p:sp>
      <p:sp>
        <p:nvSpPr>
          <p:cNvPr id="4" name="Footer Placeholder 3"/>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just"/>
            <a:r>
              <a:rPr lang="en-US" dirty="0" smtClean="0"/>
              <a:t>Observational Errors</a:t>
            </a:r>
          </a:p>
          <a:p>
            <a:pPr lvl="1" algn="just"/>
            <a:r>
              <a:rPr lang="en-US" dirty="0" smtClean="0"/>
              <a:t>Such </a:t>
            </a:r>
            <a:r>
              <a:rPr lang="en-US" dirty="0"/>
              <a:t>types of errors are due to the wrong observation of the reading. There are many sources of observational error. </a:t>
            </a:r>
            <a:endParaRPr lang="en-US" dirty="0" smtClean="0"/>
          </a:p>
          <a:p>
            <a:pPr lvl="2" algn="just"/>
            <a:r>
              <a:rPr lang="en-US" dirty="0" smtClean="0"/>
              <a:t>For </a:t>
            </a:r>
            <a:r>
              <a:rPr lang="en-US" dirty="0"/>
              <a:t>example, the pointer of a voltmeter resets slightly above the surface of the scale. </a:t>
            </a:r>
            <a:r>
              <a:rPr lang="en-US" dirty="0" smtClean="0"/>
              <a:t>To </a:t>
            </a:r>
            <a:r>
              <a:rPr lang="en-US" dirty="0" err="1"/>
              <a:t>minimise</a:t>
            </a:r>
            <a:r>
              <a:rPr lang="en-US" dirty="0"/>
              <a:t> the parallax error highly accurate meters are provided with mirrored scales</a:t>
            </a:r>
            <a:r>
              <a:rPr lang="en-US" dirty="0" smtClean="0"/>
              <a:t>.</a:t>
            </a:r>
          </a:p>
          <a:p>
            <a:pPr algn="just"/>
            <a:r>
              <a:rPr lang="en-US" dirty="0" smtClean="0"/>
              <a:t>Random Errors</a:t>
            </a:r>
          </a:p>
          <a:p>
            <a:pPr lvl="1" algn="just"/>
            <a:r>
              <a:rPr lang="en-US" dirty="0"/>
              <a:t>The error which is caused by the sudden change in the atmospheric condition, such type of error is called random error. </a:t>
            </a:r>
            <a:endParaRPr lang="en-US" dirty="0" smtClean="0"/>
          </a:p>
          <a:p>
            <a:pPr lvl="1" algn="just"/>
            <a:r>
              <a:rPr lang="en-US" dirty="0" smtClean="0"/>
              <a:t>These </a:t>
            </a:r>
            <a:r>
              <a:rPr lang="en-US" dirty="0"/>
              <a:t>types of error remain even after the removal of the systematic error. Hence such type of error is also called residual error.</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FUNCTIONAL ELEMENTS OF AN INSTRUMENT</a:t>
            </a:r>
            <a:endParaRPr lang="en-US" dirty="0"/>
          </a:p>
        </p:txBody>
      </p:sp>
      <p:sp>
        <p:nvSpPr>
          <p:cNvPr id="4" name="Rounded Rectangle 3"/>
          <p:cNvSpPr/>
          <p:nvPr/>
        </p:nvSpPr>
        <p:spPr>
          <a:xfrm>
            <a:off x="609600" y="1524000"/>
            <a:ext cx="1600200"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Measured Medium</a:t>
            </a:r>
            <a:endParaRPr lang="en-US" dirty="0"/>
          </a:p>
        </p:txBody>
      </p:sp>
      <p:sp>
        <p:nvSpPr>
          <p:cNvPr id="5" name="Rounded Rectangle 4"/>
          <p:cNvSpPr/>
          <p:nvPr/>
        </p:nvSpPr>
        <p:spPr>
          <a:xfrm>
            <a:off x="6019800" y="2667000"/>
            <a:ext cx="1600200"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Data storage/ playback element</a:t>
            </a:r>
            <a:endParaRPr lang="en-US" dirty="0"/>
          </a:p>
        </p:txBody>
      </p:sp>
      <p:sp>
        <p:nvSpPr>
          <p:cNvPr id="6" name="Rounded Rectangle 5"/>
          <p:cNvSpPr/>
          <p:nvPr/>
        </p:nvSpPr>
        <p:spPr>
          <a:xfrm>
            <a:off x="609600" y="2743200"/>
            <a:ext cx="1600200"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Primary sensing element</a:t>
            </a:r>
            <a:endParaRPr lang="en-US" dirty="0"/>
          </a:p>
        </p:txBody>
      </p:sp>
      <p:sp>
        <p:nvSpPr>
          <p:cNvPr id="7" name="Rounded Rectangle 6"/>
          <p:cNvSpPr/>
          <p:nvPr/>
        </p:nvSpPr>
        <p:spPr>
          <a:xfrm>
            <a:off x="609600" y="4038600"/>
            <a:ext cx="1600200"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Variable Conversion element</a:t>
            </a:r>
            <a:endParaRPr lang="en-US" dirty="0"/>
          </a:p>
        </p:txBody>
      </p:sp>
      <p:sp>
        <p:nvSpPr>
          <p:cNvPr id="8" name="Rounded Rectangle 7"/>
          <p:cNvSpPr/>
          <p:nvPr/>
        </p:nvSpPr>
        <p:spPr>
          <a:xfrm>
            <a:off x="2819400" y="4038600"/>
            <a:ext cx="1600200"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Variable </a:t>
            </a:r>
            <a:r>
              <a:rPr lang="en-US" dirty="0" err="1" smtClean="0"/>
              <a:t>Manipulationelement</a:t>
            </a:r>
            <a:endParaRPr lang="en-US" dirty="0"/>
          </a:p>
        </p:txBody>
      </p:sp>
      <p:sp>
        <p:nvSpPr>
          <p:cNvPr id="9" name="Rounded Rectangle 8"/>
          <p:cNvSpPr/>
          <p:nvPr/>
        </p:nvSpPr>
        <p:spPr>
          <a:xfrm>
            <a:off x="5029200" y="4038600"/>
            <a:ext cx="1600200"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Data Transmission element</a:t>
            </a:r>
            <a:endParaRPr lang="en-US" dirty="0"/>
          </a:p>
        </p:txBody>
      </p:sp>
      <p:sp>
        <p:nvSpPr>
          <p:cNvPr id="10" name="Rounded Rectangle 9"/>
          <p:cNvSpPr/>
          <p:nvPr/>
        </p:nvSpPr>
        <p:spPr>
          <a:xfrm>
            <a:off x="7162800" y="4038600"/>
            <a:ext cx="1600200"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Data presentation element</a:t>
            </a:r>
            <a:endParaRPr lang="en-US" dirty="0"/>
          </a:p>
        </p:txBody>
      </p:sp>
      <p:sp>
        <p:nvSpPr>
          <p:cNvPr id="11" name="Rounded Rectangle 10"/>
          <p:cNvSpPr/>
          <p:nvPr/>
        </p:nvSpPr>
        <p:spPr>
          <a:xfrm>
            <a:off x="7162800" y="5410200"/>
            <a:ext cx="1600200"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Observer</a:t>
            </a:r>
            <a:endParaRPr lang="en-US" dirty="0"/>
          </a:p>
        </p:txBody>
      </p:sp>
      <p:cxnSp>
        <p:nvCxnSpPr>
          <p:cNvPr id="13" name="Straight Arrow Connector 12"/>
          <p:cNvCxnSpPr>
            <a:stCxn id="4" idx="2"/>
            <a:endCxn id="6" idx="0"/>
          </p:cNvCxnSpPr>
          <p:nvPr/>
        </p:nvCxnSpPr>
        <p:spPr>
          <a:xfrm rot="5400000">
            <a:off x="1257300" y="2590800"/>
            <a:ext cx="3048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p:cNvCxnSpPr>
            <a:stCxn id="6" idx="2"/>
            <a:endCxn id="7" idx="0"/>
          </p:cNvCxnSpPr>
          <p:nvPr/>
        </p:nvCxnSpPr>
        <p:spPr>
          <a:xfrm rot="5400000">
            <a:off x="1219200" y="3848100"/>
            <a:ext cx="3810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Straight Arrow Connector 16"/>
          <p:cNvCxnSpPr>
            <a:stCxn id="7" idx="3"/>
            <a:endCxn id="8" idx="1"/>
          </p:cNvCxnSpPr>
          <p:nvPr/>
        </p:nvCxnSpPr>
        <p:spPr>
          <a:xfrm>
            <a:off x="2209800" y="4495800"/>
            <a:ext cx="6096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 name="Straight Arrow Connector 18"/>
          <p:cNvCxnSpPr>
            <a:stCxn id="8" idx="3"/>
            <a:endCxn id="9" idx="1"/>
          </p:cNvCxnSpPr>
          <p:nvPr/>
        </p:nvCxnSpPr>
        <p:spPr>
          <a:xfrm>
            <a:off x="4419600" y="4495800"/>
            <a:ext cx="6096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Straight Arrow Connector 20"/>
          <p:cNvCxnSpPr>
            <a:stCxn id="10" idx="2"/>
            <a:endCxn id="11" idx="0"/>
          </p:cNvCxnSpPr>
          <p:nvPr/>
        </p:nvCxnSpPr>
        <p:spPr>
          <a:xfrm rot="5400000">
            <a:off x="7734300" y="5181600"/>
            <a:ext cx="4572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a:off x="6629400" y="4648200"/>
            <a:ext cx="5334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5" name="Shape 24"/>
          <p:cNvCxnSpPr>
            <a:stCxn id="9" idx="3"/>
          </p:cNvCxnSpPr>
          <p:nvPr/>
        </p:nvCxnSpPr>
        <p:spPr>
          <a:xfrm flipV="1">
            <a:off x="6629400" y="3581400"/>
            <a:ext cx="152400" cy="914400"/>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27" name="Shape 26"/>
          <p:cNvCxnSpPr>
            <a:endCxn id="10" idx="1"/>
          </p:cNvCxnSpPr>
          <p:nvPr/>
        </p:nvCxnSpPr>
        <p:spPr>
          <a:xfrm rot="16200000" flipH="1">
            <a:off x="6629400" y="3962400"/>
            <a:ext cx="914400" cy="152400"/>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29" name="TextBox 28"/>
          <p:cNvSpPr txBox="1"/>
          <p:nvPr/>
        </p:nvSpPr>
        <p:spPr>
          <a:xfrm>
            <a:off x="1425387" y="2415987"/>
            <a:ext cx="1971694" cy="369332"/>
          </a:xfrm>
          <a:prstGeom prst="rect">
            <a:avLst/>
          </a:prstGeom>
          <a:noFill/>
        </p:spPr>
        <p:txBody>
          <a:bodyPr wrap="none" rtlCol="0">
            <a:spAutoFit/>
          </a:bodyPr>
          <a:lstStyle/>
          <a:p>
            <a:r>
              <a:rPr lang="en-US" dirty="0" smtClean="0"/>
              <a:t>Measured quantity</a:t>
            </a:r>
            <a:endParaRPr lang="en-US" dirty="0"/>
          </a:p>
        </p:txBody>
      </p:sp>
      <p:sp>
        <p:nvSpPr>
          <p:cNvPr id="30" name="TextBox 29"/>
          <p:cNvSpPr txBox="1"/>
          <p:nvPr/>
        </p:nvSpPr>
        <p:spPr>
          <a:xfrm>
            <a:off x="6400800" y="4953000"/>
            <a:ext cx="1600375" cy="369332"/>
          </a:xfrm>
          <a:prstGeom prst="rect">
            <a:avLst/>
          </a:prstGeom>
          <a:noFill/>
        </p:spPr>
        <p:txBody>
          <a:bodyPr wrap="none" rtlCol="0">
            <a:spAutoFit/>
          </a:bodyPr>
          <a:lstStyle/>
          <a:p>
            <a:r>
              <a:rPr lang="en-US" dirty="0" smtClean="0"/>
              <a:t>Presented data</a:t>
            </a:r>
            <a:endParaRPr lang="en-US" dirty="0"/>
          </a:p>
        </p:txBody>
      </p:sp>
      <p:sp>
        <p:nvSpPr>
          <p:cNvPr id="22" name="Footer Placeholder 21"/>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dirty="0" smtClean="0"/>
              <a:t>STATISTICAL EVALUATION OF MEASUREMENT DATA</a:t>
            </a:r>
            <a:endParaRPr lang="en-US" dirty="0"/>
          </a:p>
        </p:txBody>
      </p:sp>
      <p:sp>
        <p:nvSpPr>
          <p:cNvPr id="3" name="Content Placeholder 2"/>
          <p:cNvSpPr>
            <a:spLocks noGrp="1"/>
          </p:cNvSpPr>
          <p:nvPr>
            <p:ph idx="1"/>
          </p:nvPr>
        </p:nvSpPr>
        <p:spPr>
          <a:xfrm>
            <a:off x="0" y="1295400"/>
            <a:ext cx="9144000" cy="5562600"/>
          </a:xfrm>
        </p:spPr>
        <p:txBody>
          <a:bodyPr/>
          <a:lstStyle/>
          <a:p>
            <a:pPr algn="just"/>
            <a:r>
              <a:rPr lang="en-US" dirty="0" smtClean="0"/>
              <a:t>Out of all the various possible errors, the random errors cannot be determined in the ordinary process of measurements. However, these errors can be treated mathematically.</a:t>
            </a:r>
          </a:p>
          <a:p>
            <a:pPr algn="just"/>
            <a:r>
              <a:rPr lang="en-US" dirty="0" smtClean="0"/>
              <a:t>The mathematical analysis of the various measurements is called statistical analysis of the data.</a:t>
            </a:r>
            <a:endParaRPr lang="en-US" dirty="0"/>
          </a:p>
        </p:txBody>
      </p:sp>
      <p:sp>
        <p:nvSpPr>
          <p:cNvPr id="4" name="Footer Placeholder 3"/>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96962"/>
          </a:xfrm>
        </p:spPr>
        <p:txBody>
          <a:bodyPr>
            <a:normAutofit fontScale="90000"/>
          </a:bodyPr>
          <a:lstStyle/>
          <a:p>
            <a:r>
              <a:rPr lang="en-US" dirty="0" smtClean="0"/>
              <a:t>STATISTICAL EVALUATION OF MEASUREMENT DATA</a:t>
            </a:r>
            <a:endParaRPr lang="en-US" dirty="0"/>
          </a:p>
        </p:txBody>
      </p:sp>
      <p:sp>
        <p:nvSpPr>
          <p:cNvPr id="3" name="Content Placeholder 2"/>
          <p:cNvSpPr>
            <a:spLocks noGrp="1"/>
          </p:cNvSpPr>
          <p:nvPr>
            <p:ph idx="1"/>
          </p:nvPr>
        </p:nvSpPr>
        <p:spPr>
          <a:xfrm>
            <a:off x="0" y="1219200"/>
            <a:ext cx="9144000" cy="5638800"/>
          </a:xfrm>
        </p:spPr>
        <p:txBody>
          <a:bodyPr/>
          <a:lstStyle/>
          <a:p>
            <a:pPr algn="just"/>
            <a:r>
              <a:rPr lang="en-US" dirty="0" smtClean="0"/>
              <a:t>For statistical analysis, the same reading is taken number of times, generally using different observers, different instruments &amp; by different ways of measurement. </a:t>
            </a:r>
          </a:p>
          <a:p>
            <a:pPr algn="just"/>
            <a:r>
              <a:rPr lang="en-US" dirty="0" smtClean="0"/>
              <a:t>The statistical analysis helps to determine analytically the uncertainty of the final test results.</a:t>
            </a:r>
          </a:p>
          <a:p>
            <a:pPr lvl="1" algn="just"/>
            <a:r>
              <a:rPr lang="en-US" dirty="0" smtClean="0"/>
              <a:t>Arithmetic mean &amp; median</a:t>
            </a:r>
          </a:p>
          <a:p>
            <a:pPr lvl="1" algn="just"/>
            <a:r>
              <a:rPr lang="en-US" dirty="0" smtClean="0"/>
              <a:t>Average deviation</a:t>
            </a:r>
          </a:p>
          <a:p>
            <a:pPr lvl="1" algn="just"/>
            <a:endParaRPr lang="en-US" dirty="0"/>
          </a:p>
        </p:txBody>
      </p:sp>
      <p:sp>
        <p:nvSpPr>
          <p:cNvPr id="4" name="Footer Placeholder 3"/>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dirty="0" smtClean="0"/>
              <a:t>STATISTICAL EVALUATION OF MEASUREMENT DATA</a:t>
            </a:r>
            <a:endParaRPr lang="en-US" dirty="0"/>
          </a:p>
        </p:txBody>
      </p:sp>
      <p:sp>
        <p:nvSpPr>
          <p:cNvPr id="3" name="Content Placeholder 2"/>
          <p:cNvSpPr>
            <a:spLocks noGrp="1"/>
          </p:cNvSpPr>
          <p:nvPr>
            <p:ph idx="1"/>
          </p:nvPr>
        </p:nvSpPr>
        <p:spPr>
          <a:xfrm>
            <a:off x="0" y="1219200"/>
            <a:ext cx="9144000" cy="5638800"/>
          </a:xfrm>
        </p:spPr>
        <p:txBody>
          <a:bodyPr>
            <a:normAutofit/>
          </a:bodyPr>
          <a:lstStyle/>
          <a:p>
            <a:pPr algn="just"/>
            <a:r>
              <a:rPr lang="en-US" dirty="0" smtClean="0"/>
              <a:t>When the n umber of readings of the same measurement are taken, the most likely value from the set of measured value is the arithmetic mean of the number of readings taken.</a:t>
            </a:r>
          </a:p>
          <a:p>
            <a:pPr algn="just"/>
            <a:r>
              <a:rPr lang="en-US" dirty="0" smtClean="0"/>
              <a:t>The arithmetic mean value can be mathematically obtained as,</a:t>
            </a:r>
          </a:p>
          <a:p>
            <a:pPr algn="just"/>
            <a:endParaRPr lang="en-US" dirty="0" smtClean="0"/>
          </a:p>
          <a:p>
            <a:pPr algn="just"/>
            <a:endParaRPr lang="en-US" dirty="0" smtClean="0"/>
          </a:p>
          <a:p>
            <a:pPr algn="just"/>
            <a:r>
              <a:rPr lang="en-US" dirty="0" smtClean="0"/>
              <a:t>This mean is very close to true value, if number of readings is very large.</a:t>
            </a:r>
            <a:endParaRPr lang="en-US" dirty="0"/>
          </a:p>
        </p:txBody>
      </p:sp>
      <p:pic>
        <p:nvPicPr>
          <p:cNvPr id="1026" name="Picture 2"/>
          <p:cNvPicPr>
            <a:picLocks noChangeAspect="1" noChangeArrowheads="1"/>
          </p:cNvPicPr>
          <p:nvPr/>
        </p:nvPicPr>
        <p:blipFill>
          <a:blip r:embed="rId2"/>
          <a:srcRect/>
          <a:stretch>
            <a:fillRect/>
          </a:stretch>
        </p:blipFill>
        <p:spPr bwMode="auto">
          <a:xfrm>
            <a:off x="2971800" y="4572000"/>
            <a:ext cx="3120957" cy="838200"/>
          </a:xfrm>
          <a:prstGeom prst="rect">
            <a:avLst/>
          </a:prstGeom>
          <a:noFill/>
          <a:ln w="9525">
            <a:noFill/>
            <a:miter lim="800000"/>
            <a:headEnd/>
            <a:tailEnd/>
          </a:ln>
          <a:effectLst/>
        </p:spPr>
      </p:pic>
      <p:sp>
        <p:nvSpPr>
          <p:cNvPr id="5" name="Footer Placeholder 4"/>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dirty="0" smtClean="0"/>
              <a:t>STATISTICAL EVALUATION OF MEASUREMENT DATA</a:t>
            </a:r>
            <a:endParaRPr lang="en-US" dirty="0"/>
          </a:p>
        </p:txBody>
      </p:sp>
      <p:sp>
        <p:nvSpPr>
          <p:cNvPr id="3" name="Content Placeholder 2"/>
          <p:cNvSpPr>
            <a:spLocks noGrp="1"/>
          </p:cNvSpPr>
          <p:nvPr>
            <p:ph idx="1"/>
          </p:nvPr>
        </p:nvSpPr>
        <p:spPr>
          <a:xfrm>
            <a:off x="0" y="1219200"/>
            <a:ext cx="9144000" cy="5638800"/>
          </a:xfrm>
        </p:spPr>
        <p:txBody>
          <a:bodyPr>
            <a:normAutofit/>
          </a:bodyPr>
          <a:lstStyle/>
          <a:p>
            <a:pPr algn="just"/>
            <a:r>
              <a:rPr lang="en-US" dirty="0" smtClean="0"/>
              <a:t>For a set of measurements X1, X2, X3…</a:t>
            </a:r>
            <a:r>
              <a:rPr lang="en-US" dirty="0" err="1" smtClean="0"/>
              <a:t>Xn</a:t>
            </a:r>
            <a:r>
              <a:rPr lang="en-US" dirty="0" smtClean="0"/>
              <a:t> written down in the ascending order of magnitudes, the median value is given by,</a:t>
            </a:r>
          </a:p>
          <a:p>
            <a:pPr algn="just"/>
            <a:endParaRPr lang="en-US" dirty="0" smtClean="0"/>
          </a:p>
          <a:p>
            <a:pPr algn="just"/>
            <a:r>
              <a:rPr lang="en-US" dirty="0" smtClean="0"/>
              <a:t>The deviation tells us about the departure of a given reading from the arithmetic mean of the data set,</a:t>
            </a:r>
          </a:p>
          <a:p>
            <a:pPr algn="just"/>
            <a:endParaRPr lang="en-US" dirty="0" smtClean="0"/>
          </a:p>
          <a:p>
            <a:pPr algn="just"/>
            <a:endParaRPr lang="en-US" dirty="0" smtClean="0"/>
          </a:p>
          <a:p>
            <a:pPr algn="just"/>
            <a:endParaRPr lang="en-US" dirty="0"/>
          </a:p>
        </p:txBody>
      </p:sp>
      <p:pic>
        <p:nvPicPr>
          <p:cNvPr id="2050" name="Picture 2"/>
          <p:cNvPicPr>
            <a:picLocks noChangeAspect="1" noChangeArrowheads="1"/>
          </p:cNvPicPr>
          <p:nvPr/>
        </p:nvPicPr>
        <p:blipFill>
          <a:blip r:embed="rId2"/>
          <a:srcRect/>
          <a:stretch>
            <a:fillRect/>
          </a:stretch>
        </p:blipFill>
        <p:spPr bwMode="auto">
          <a:xfrm>
            <a:off x="2619706" y="2819400"/>
            <a:ext cx="3476294" cy="630078"/>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a:srcRect/>
          <a:stretch>
            <a:fillRect/>
          </a:stretch>
        </p:blipFill>
        <p:spPr bwMode="auto">
          <a:xfrm>
            <a:off x="2741704" y="4910138"/>
            <a:ext cx="3582896" cy="1871662"/>
          </a:xfrm>
          <a:prstGeom prst="rect">
            <a:avLst/>
          </a:prstGeom>
          <a:noFill/>
          <a:ln w="9525">
            <a:noFill/>
            <a:miter lim="800000"/>
            <a:headEnd/>
            <a:tailEnd/>
          </a:ln>
          <a:effectLst/>
        </p:spPr>
      </p:pic>
      <p:sp>
        <p:nvSpPr>
          <p:cNvPr id="6" name="Footer Placeholder 5"/>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Calibration &amp; Standards</a:t>
            </a:r>
            <a:endParaRPr lang="en-US" dirty="0"/>
          </a:p>
        </p:txBody>
      </p:sp>
      <p:sp>
        <p:nvSpPr>
          <p:cNvPr id="4" name="Rounded Rectangle 3"/>
          <p:cNvSpPr/>
          <p:nvPr/>
        </p:nvSpPr>
        <p:spPr>
          <a:xfrm>
            <a:off x="3200400" y="1219200"/>
            <a:ext cx="2286000" cy="990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National Standard Organization</a:t>
            </a:r>
            <a:endParaRPr lang="en-US" dirty="0"/>
          </a:p>
        </p:txBody>
      </p:sp>
      <p:sp>
        <p:nvSpPr>
          <p:cNvPr id="5" name="Rounded Rectangle 4"/>
          <p:cNvSpPr/>
          <p:nvPr/>
        </p:nvSpPr>
        <p:spPr>
          <a:xfrm>
            <a:off x="3200400" y="2590800"/>
            <a:ext cx="2286000" cy="990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Standards Laboratory</a:t>
            </a:r>
            <a:endParaRPr lang="en-US" dirty="0"/>
          </a:p>
        </p:txBody>
      </p:sp>
      <p:sp>
        <p:nvSpPr>
          <p:cNvPr id="6" name="Rounded Rectangle 5"/>
          <p:cNvSpPr/>
          <p:nvPr/>
        </p:nvSpPr>
        <p:spPr>
          <a:xfrm>
            <a:off x="3200400" y="3962400"/>
            <a:ext cx="2286000" cy="990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Company Instrument Laboratory</a:t>
            </a:r>
            <a:endParaRPr lang="en-US" dirty="0"/>
          </a:p>
        </p:txBody>
      </p:sp>
      <p:sp>
        <p:nvSpPr>
          <p:cNvPr id="7" name="Rounded Rectangle 6"/>
          <p:cNvSpPr/>
          <p:nvPr/>
        </p:nvSpPr>
        <p:spPr>
          <a:xfrm>
            <a:off x="3200400" y="5410200"/>
            <a:ext cx="2286000" cy="990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Process Instruments</a:t>
            </a:r>
            <a:endParaRPr lang="en-US" dirty="0"/>
          </a:p>
        </p:txBody>
      </p:sp>
      <p:cxnSp>
        <p:nvCxnSpPr>
          <p:cNvPr id="9" name="Straight Connector 8"/>
          <p:cNvCxnSpPr>
            <a:stCxn id="4" idx="2"/>
            <a:endCxn id="5" idx="0"/>
          </p:cNvCxnSpPr>
          <p:nvPr/>
        </p:nvCxnSpPr>
        <p:spPr>
          <a:xfrm rot="5400000">
            <a:off x="4152900" y="2400300"/>
            <a:ext cx="381000" cy="1588"/>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a:stCxn id="5" idx="2"/>
            <a:endCxn id="6" idx="0"/>
          </p:cNvCxnSpPr>
          <p:nvPr/>
        </p:nvCxnSpPr>
        <p:spPr>
          <a:xfrm rot="5400000">
            <a:off x="4152900" y="3771900"/>
            <a:ext cx="381000" cy="1588"/>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a:stCxn id="6" idx="2"/>
            <a:endCxn id="7" idx="0"/>
          </p:cNvCxnSpPr>
          <p:nvPr/>
        </p:nvCxnSpPr>
        <p:spPr>
          <a:xfrm rot="5400000">
            <a:off x="4114800" y="5181600"/>
            <a:ext cx="457200" cy="1588"/>
          </a:xfrm>
          <a:prstGeom prst="line">
            <a:avLst/>
          </a:prstGeom>
        </p:spPr>
        <p:style>
          <a:lnRef idx="1">
            <a:schemeClr val="dk1"/>
          </a:lnRef>
          <a:fillRef idx="0">
            <a:schemeClr val="dk1"/>
          </a:fillRef>
          <a:effectRef idx="0">
            <a:schemeClr val="dk1"/>
          </a:effectRef>
          <a:fontRef idx="minor">
            <a:schemeClr val="tx1"/>
          </a:fontRef>
        </p:style>
      </p:cxnSp>
      <p:sp>
        <p:nvSpPr>
          <p:cNvPr id="15" name="TextBox 14"/>
          <p:cNvSpPr txBox="1"/>
          <p:nvPr/>
        </p:nvSpPr>
        <p:spPr>
          <a:xfrm>
            <a:off x="5867400" y="1611868"/>
            <a:ext cx="2976712" cy="369332"/>
          </a:xfrm>
          <a:prstGeom prst="rect">
            <a:avLst/>
          </a:prstGeom>
          <a:noFill/>
        </p:spPr>
        <p:txBody>
          <a:bodyPr wrap="none" rtlCol="0">
            <a:spAutoFit/>
          </a:bodyPr>
          <a:lstStyle/>
          <a:p>
            <a:r>
              <a:rPr lang="en-US" dirty="0" smtClean="0"/>
              <a:t>(Primary reference standards)</a:t>
            </a:r>
            <a:endParaRPr lang="en-US" dirty="0"/>
          </a:p>
        </p:txBody>
      </p:sp>
      <p:sp>
        <p:nvSpPr>
          <p:cNvPr id="16" name="TextBox 15"/>
          <p:cNvSpPr txBox="1"/>
          <p:nvPr/>
        </p:nvSpPr>
        <p:spPr>
          <a:xfrm>
            <a:off x="5715000" y="2971800"/>
            <a:ext cx="3223255" cy="369332"/>
          </a:xfrm>
          <a:prstGeom prst="rect">
            <a:avLst/>
          </a:prstGeom>
          <a:noFill/>
        </p:spPr>
        <p:txBody>
          <a:bodyPr wrap="none" rtlCol="0">
            <a:spAutoFit/>
          </a:bodyPr>
          <a:lstStyle/>
          <a:p>
            <a:r>
              <a:rPr lang="en-US" dirty="0" smtClean="0"/>
              <a:t>(Secondary reference standards)</a:t>
            </a:r>
            <a:endParaRPr lang="en-US" dirty="0"/>
          </a:p>
        </p:txBody>
      </p:sp>
      <p:sp>
        <p:nvSpPr>
          <p:cNvPr id="17" name="TextBox 16"/>
          <p:cNvSpPr txBox="1"/>
          <p:nvPr/>
        </p:nvSpPr>
        <p:spPr>
          <a:xfrm>
            <a:off x="6019800" y="4267200"/>
            <a:ext cx="2097434" cy="369332"/>
          </a:xfrm>
          <a:prstGeom prst="rect">
            <a:avLst/>
          </a:prstGeom>
          <a:noFill/>
        </p:spPr>
        <p:txBody>
          <a:bodyPr wrap="none" rtlCol="0">
            <a:spAutoFit/>
          </a:bodyPr>
          <a:lstStyle/>
          <a:p>
            <a:r>
              <a:rPr lang="en-US" dirty="0" smtClean="0"/>
              <a:t>(Working Standards)</a:t>
            </a:r>
            <a:endParaRPr lang="en-US" dirty="0"/>
          </a:p>
        </p:txBody>
      </p:sp>
      <p:sp>
        <p:nvSpPr>
          <p:cNvPr id="14" name="Footer Placeholder 13"/>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Calibration &amp; Standards</a:t>
            </a:r>
            <a:endParaRPr lang="en-US" dirty="0"/>
          </a:p>
        </p:txBody>
      </p:sp>
      <p:sp>
        <p:nvSpPr>
          <p:cNvPr id="3" name="Content Placeholder 2"/>
          <p:cNvSpPr>
            <a:spLocks noGrp="1"/>
          </p:cNvSpPr>
          <p:nvPr>
            <p:ph idx="1"/>
          </p:nvPr>
        </p:nvSpPr>
        <p:spPr>
          <a:xfrm>
            <a:off x="0" y="1143000"/>
            <a:ext cx="9144000" cy="5715000"/>
          </a:xfrm>
        </p:spPr>
        <p:txBody>
          <a:bodyPr>
            <a:normAutofit/>
          </a:bodyPr>
          <a:lstStyle/>
          <a:p>
            <a:pPr algn="just"/>
            <a:r>
              <a:rPr lang="en-US" dirty="0" smtClean="0"/>
              <a:t>When the working standard instrument has been calibrated by an authorized standards laboratory, a calibration certificate will be issued. This will contain at least the following information:</a:t>
            </a:r>
          </a:p>
          <a:p>
            <a:pPr algn="just"/>
            <a:r>
              <a:rPr lang="en-US" dirty="0" smtClean="0"/>
              <a:t>the identification of the equipment calibrated</a:t>
            </a:r>
          </a:p>
          <a:p>
            <a:pPr algn="just"/>
            <a:r>
              <a:rPr lang="en-US" dirty="0" smtClean="0"/>
              <a:t>the calibration results obtained</a:t>
            </a:r>
          </a:p>
          <a:p>
            <a:pPr algn="just"/>
            <a:r>
              <a:rPr lang="en-US" dirty="0" smtClean="0"/>
              <a:t>the measurement uncertainty</a:t>
            </a:r>
          </a:p>
          <a:p>
            <a:pPr algn="just"/>
            <a:r>
              <a:rPr lang="en-US" dirty="0" smtClean="0"/>
              <a:t>any use limitations on the equipment calibrated</a:t>
            </a:r>
          </a:p>
          <a:p>
            <a:pPr algn="just"/>
            <a:r>
              <a:rPr lang="en-US" dirty="0" smtClean="0"/>
              <a:t>the date of calibration</a:t>
            </a:r>
          </a:p>
          <a:p>
            <a:pPr algn="just"/>
            <a:r>
              <a:rPr lang="en-US" dirty="0" smtClean="0"/>
              <a:t>the authority under which the certificate is issued.</a:t>
            </a:r>
            <a:endParaRPr lang="en-US" dirty="0"/>
          </a:p>
        </p:txBody>
      </p:sp>
      <p:sp>
        <p:nvSpPr>
          <p:cNvPr id="4" name="Footer Placeholder 3"/>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92500"/>
          </a:bodyPr>
          <a:lstStyle/>
          <a:p>
            <a:pPr algn="just"/>
            <a:r>
              <a:rPr lang="en-US" dirty="0" err="1" smtClean="0"/>
              <a:t>Doebelin</a:t>
            </a:r>
            <a:r>
              <a:rPr lang="en-US" dirty="0" smtClean="0"/>
              <a:t> E.O., "Measurement Systems - Application and Design", McGraw Hill Publishing Company, 1990.</a:t>
            </a:r>
          </a:p>
          <a:p>
            <a:pPr algn="just"/>
            <a:r>
              <a:rPr lang="en-US" dirty="0" smtClean="0"/>
              <a:t>Murthy, D.V.S., "Transducer and Instrumentation", Prentice Hall of India Pvt. Ltd., 1995.</a:t>
            </a:r>
          </a:p>
          <a:p>
            <a:pPr algn="just"/>
            <a:r>
              <a:rPr lang="en-US" dirty="0" smtClean="0"/>
              <a:t>Stout ,M.B., "Basic Electrical Measurement", Prentice Hall of India</a:t>
            </a:r>
          </a:p>
          <a:p>
            <a:pPr algn="just"/>
            <a:r>
              <a:rPr lang="en-US" dirty="0" smtClean="0"/>
              <a:t>Morris, A.S ,"Principle of Measurement and Instrumentation", Prentice Hall of India, 1999.</a:t>
            </a:r>
            <a:endParaRPr lang="en-US" dirty="0"/>
          </a:p>
        </p:txBody>
      </p:sp>
      <p:sp>
        <p:nvSpPr>
          <p:cNvPr id="4" name="Footer Placeholder 3"/>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r>
              <a:rPr lang="en-US" dirty="0" smtClean="0"/>
              <a:t>Thank You</a:t>
            </a:r>
            <a:endParaRPr lang="en-US" dirty="0"/>
          </a:p>
        </p:txBody>
      </p:sp>
      <p:sp>
        <p:nvSpPr>
          <p:cNvPr id="3" name="Footer Placeholder 2"/>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US" sz="4200" dirty="0" smtClean="0"/>
              <a:t>STATIC AND DYNAMIC CHARACTERISTICS</a:t>
            </a:r>
            <a:endParaRPr lang="en-US" sz="4200" dirty="0"/>
          </a:p>
        </p:txBody>
      </p:sp>
      <p:sp>
        <p:nvSpPr>
          <p:cNvPr id="3" name="Content Placeholder 2"/>
          <p:cNvSpPr>
            <a:spLocks noGrp="1"/>
          </p:cNvSpPr>
          <p:nvPr>
            <p:ph idx="1"/>
          </p:nvPr>
        </p:nvSpPr>
        <p:spPr>
          <a:xfrm>
            <a:off x="0" y="1295400"/>
            <a:ext cx="9144000" cy="5562600"/>
          </a:xfrm>
        </p:spPr>
        <p:txBody>
          <a:bodyPr>
            <a:normAutofit lnSpcReduction="10000"/>
          </a:bodyPr>
          <a:lstStyle/>
          <a:p>
            <a:pPr algn="just"/>
            <a:r>
              <a:rPr lang="en-US" sz="3600" dirty="0" smtClean="0"/>
              <a:t>The performance characteristics of an instrument are mainly classified into two categories:</a:t>
            </a:r>
          </a:p>
          <a:p>
            <a:pPr lvl="1" algn="just"/>
            <a:r>
              <a:rPr lang="en-US" sz="3600" dirty="0" smtClean="0"/>
              <a:t>Static Characteristics (do not vary with time)</a:t>
            </a:r>
          </a:p>
          <a:p>
            <a:pPr lvl="2" algn="just"/>
            <a:r>
              <a:rPr lang="en-US" sz="3600" dirty="0" smtClean="0"/>
              <a:t>The set of criteria defined for the instruments, which do not vary with time. </a:t>
            </a:r>
          </a:p>
          <a:p>
            <a:pPr lvl="1" algn="just"/>
            <a:r>
              <a:rPr lang="en-US" sz="3600" dirty="0" smtClean="0"/>
              <a:t>Dynamic Characteristics (vary with time)</a:t>
            </a:r>
          </a:p>
          <a:p>
            <a:pPr lvl="2" algn="just"/>
            <a:r>
              <a:rPr lang="en-US" sz="3600" dirty="0" smtClean="0"/>
              <a:t>The set of criteria defined for the instruments, which varies with respect to time. </a:t>
            </a:r>
          </a:p>
          <a:p>
            <a:pPr lvl="2"/>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4400" dirty="0" smtClean="0"/>
              <a:t>The various static characteristics are</a:t>
            </a:r>
          </a:p>
          <a:p>
            <a:pPr lvl="3"/>
            <a:r>
              <a:rPr lang="en-US" sz="3200" dirty="0" smtClean="0"/>
              <a:t>Accuracy		- Sensitivity</a:t>
            </a:r>
          </a:p>
          <a:p>
            <a:pPr lvl="3"/>
            <a:r>
              <a:rPr lang="en-US" sz="3200" dirty="0" smtClean="0"/>
              <a:t>Linearity		- Reproducibility</a:t>
            </a:r>
          </a:p>
          <a:p>
            <a:pPr lvl="3"/>
            <a:r>
              <a:rPr lang="en-US" sz="3200" dirty="0" smtClean="0"/>
              <a:t>Repeatability	- Resolution</a:t>
            </a:r>
          </a:p>
          <a:p>
            <a:pPr lvl="3"/>
            <a:r>
              <a:rPr lang="en-US" sz="3200" dirty="0" smtClean="0"/>
              <a:t>Threshold		- Stability</a:t>
            </a:r>
          </a:p>
          <a:p>
            <a:pPr lvl="3"/>
            <a:r>
              <a:rPr lang="en-US" sz="3200" dirty="0" smtClean="0"/>
              <a:t>Tolerance, etc.</a:t>
            </a:r>
            <a:endParaRPr lang="en-US" sz="3200" dirty="0"/>
          </a:p>
          <a:p>
            <a:pPr>
              <a:buNone/>
            </a:pPr>
            <a:r>
              <a:rPr lang="en-US" sz="4400" dirty="0" smtClean="0"/>
              <a:t>The various dynamic characteristics are</a:t>
            </a:r>
          </a:p>
          <a:p>
            <a:pPr lvl="3"/>
            <a:r>
              <a:rPr lang="en-US" sz="3200" dirty="0" smtClean="0"/>
              <a:t>Speed of response</a:t>
            </a:r>
          </a:p>
          <a:p>
            <a:pPr lvl="3"/>
            <a:r>
              <a:rPr lang="en-US" sz="3200" dirty="0" smtClean="0"/>
              <a:t>Measuring lag	</a:t>
            </a:r>
          </a:p>
          <a:p>
            <a:pPr lvl="3"/>
            <a:r>
              <a:rPr lang="en-US" sz="3200" dirty="0" smtClean="0"/>
              <a:t>Dynamic error</a:t>
            </a:r>
          </a:p>
          <a:p>
            <a:pPr lvl="3"/>
            <a:endParaRPr lang="en-US" sz="3200" dirty="0" smtClean="0"/>
          </a:p>
        </p:txBody>
      </p:sp>
      <p:sp>
        <p:nvSpPr>
          <p:cNvPr id="4" name="Footer Placeholder 3"/>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20762"/>
          </a:xfrm>
        </p:spPr>
        <p:txBody>
          <a:bodyPr/>
          <a:lstStyle/>
          <a:p>
            <a:r>
              <a:rPr lang="en-US" dirty="0" smtClean="0"/>
              <a:t>Static Characteristics</a:t>
            </a:r>
            <a:endParaRPr lang="en-US" dirty="0"/>
          </a:p>
        </p:txBody>
      </p:sp>
      <p:sp>
        <p:nvSpPr>
          <p:cNvPr id="3" name="Content Placeholder 2"/>
          <p:cNvSpPr>
            <a:spLocks noGrp="1"/>
          </p:cNvSpPr>
          <p:nvPr>
            <p:ph idx="1"/>
          </p:nvPr>
        </p:nvSpPr>
        <p:spPr>
          <a:xfrm>
            <a:off x="0" y="990600"/>
            <a:ext cx="9144000" cy="5867400"/>
          </a:xfrm>
        </p:spPr>
        <p:txBody>
          <a:bodyPr/>
          <a:lstStyle/>
          <a:p>
            <a:r>
              <a:rPr lang="en-US" dirty="0" smtClean="0"/>
              <a:t>Accuracy:</a:t>
            </a:r>
          </a:p>
          <a:p>
            <a:pPr lvl="3" algn="just"/>
            <a:r>
              <a:rPr lang="en-US" sz="3200" dirty="0" smtClean="0"/>
              <a:t>degree </a:t>
            </a:r>
            <a:r>
              <a:rPr lang="en-US" sz="3200" dirty="0"/>
              <a:t>of closeness </a:t>
            </a:r>
            <a:r>
              <a:rPr lang="en-US" sz="3200" dirty="0" smtClean="0"/>
              <a:t>of a measured value to a standard or true value.</a:t>
            </a:r>
          </a:p>
          <a:p>
            <a:pPr algn="just"/>
            <a:r>
              <a:rPr lang="en-US" dirty="0" smtClean="0"/>
              <a:t>Sensitivity:</a:t>
            </a:r>
          </a:p>
          <a:p>
            <a:pPr lvl="1" algn="just"/>
            <a:r>
              <a:rPr lang="en-US" dirty="0" smtClean="0"/>
              <a:t>the smallest change in the measured value to which the instrument responds. </a:t>
            </a:r>
          </a:p>
          <a:p>
            <a:pPr lvl="1" algn="just"/>
            <a:r>
              <a:rPr lang="en-US" dirty="0" smtClean="0"/>
              <a:t>In other words, it is the ratio of the changes in the output of an instrument to a change in the value of the quantity to be measured. </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868362"/>
          </a:xfrm>
        </p:spPr>
        <p:txBody>
          <a:bodyPr/>
          <a:lstStyle/>
          <a:p>
            <a:r>
              <a:rPr lang="en-US" dirty="0" smtClean="0"/>
              <a:t>Static Characteristics</a:t>
            </a:r>
            <a:endParaRPr lang="en-US" dirty="0"/>
          </a:p>
        </p:txBody>
      </p:sp>
      <p:sp>
        <p:nvSpPr>
          <p:cNvPr id="3" name="Content Placeholder 2"/>
          <p:cNvSpPr>
            <a:spLocks noGrp="1"/>
          </p:cNvSpPr>
          <p:nvPr>
            <p:ph idx="1"/>
          </p:nvPr>
        </p:nvSpPr>
        <p:spPr>
          <a:xfrm>
            <a:off x="0" y="1143000"/>
            <a:ext cx="9144000" cy="5715000"/>
          </a:xfrm>
        </p:spPr>
        <p:txBody>
          <a:bodyPr/>
          <a:lstStyle/>
          <a:p>
            <a:r>
              <a:rPr lang="en-US" dirty="0" smtClean="0"/>
              <a:t>Sensitivity can be expressed by:</a:t>
            </a:r>
          </a:p>
          <a:p>
            <a:pPr>
              <a:buNone/>
            </a:pPr>
            <a:r>
              <a:rPr lang="en-US" dirty="0" smtClean="0"/>
              <a:t>				Sensitivity = </a:t>
            </a:r>
            <a:r>
              <a:rPr lang="el-GR" dirty="0" smtClean="0"/>
              <a:t>Δ</a:t>
            </a:r>
            <a:r>
              <a:rPr lang="en-US" dirty="0" err="1" smtClean="0"/>
              <a:t>qo</a:t>
            </a:r>
            <a:r>
              <a:rPr lang="en-US" dirty="0" smtClean="0"/>
              <a:t>/ </a:t>
            </a:r>
            <a:r>
              <a:rPr lang="el-GR" dirty="0" smtClean="0"/>
              <a:t>Δ</a:t>
            </a:r>
            <a:r>
              <a:rPr lang="en-US" dirty="0" err="1" smtClean="0"/>
              <a:t>qi</a:t>
            </a:r>
            <a:endParaRPr lang="en-US" dirty="0"/>
          </a:p>
        </p:txBody>
      </p:sp>
      <p:pic>
        <p:nvPicPr>
          <p:cNvPr id="1026" name="Picture 2"/>
          <p:cNvPicPr>
            <a:picLocks noChangeAspect="1" noChangeArrowheads="1"/>
          </p:cNvPicPr>
          <p:nvPr/>
        </p:nvPicPr>
        <p:blipFill>
          <a:blip r:embed="rId2"/>
          <a:srcRect/>
          <a:stretch>
            <a:fillRect/>
          </a:stretch>
        </p:blipFill>
        <p:spPr bwMode="auto">
          <a:xfrm>
            <a:off x="533400" y="2286000"/>
            <a:ext cx="8178800" cy="3505200"/>
          </a:xfrm>
          <a:prstGeom prst="rect">
            <a:avLst/>
          </a:prstGeom>
          <a:noFill/>
          <a:ln w="9525">
            <a:noFill/>
            <a:miter lim="800000"/>
            <a:headEnd/>
            <a:tailEnd/>
          </a:ln>
          <a:effectLst/>
        </p:spPr>
      </p:pic>
      <p:sp>
        <p:nvSpPr>
          <p:cNvPr id="5" name="Footer Placeholder 4"/>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68362"/>
          </a:xfrm>
        </p:spPr>
        <p:txBody>
          <a:bodyPr/>
          <a:lstStyle/>
          <a:p>
            <a:r>
              <a:rPr lang="en-US" dirty="0" smtClean="0"/>
              <a:t>Static Characteristics</a:t>
            </a:r>
            <a:endParaRPr lang="en-US" dirty="0"/>
          </a:p>
        </p:txBody>
      </p:sp>
      <p:sp>
        <p:nvSpPr>
          <p:cNvPr id="3" name="Content Placeholder 2"/>
          <p:cNvSpPr>
            <a:spLocks noGrp="1"/>
          </p:cNvSpPr>
          <p:nvPr>
            <p:ph idx="1"/>
          </p:nvPr>
        </p:nvSpPr>
        <p:spPr>
          <a:xfrm>
            <a:off x="0" y="1143000"/>
            <a:ext cx="9144000" cy="5715000"/>
          </a:xfrm>
        </p:spPr>
        <p:txBody>
          <a:bodyPr/>
          <a:lstStyle/>
          <a:p>
            <a:r>
              <a:rPr lang="en-US" dirty="0" smtClean="0"/>
              <a:t>Linearity:</a:t>
            </a:r>
          </a:p>
          <a:p>
            <a:pPr lvl="1" algn="just"/>
            <a:r>
              <a:rPr lang="en-US" dirty="0" smtClean="0"/>
              <a:t>the ability to reproduce the input characteristics linearly. The curve shows the actual calibration curve &amp; idealized straight line.</a:t>
            </a:r>
            <a:endParaRPr lang="en-US" dirty="0"/>
          </a:p>
        </p:txBody>
      </p:sp>
      <p:pic>
        <p:nvPicPr>
          <p:cNvPr id="2050" name="Picture 2"/>
          <p:cNvPicPr>
            <a:picLocks noChangeAspect="1" noChangeArrowheads="1"/>
          </p:cNvPicPr>
          <p:nvPr/>
        </p:nvPicPr>
        <p:blipFill>
          <a:blip r:embed="rId2"/>
          <a:srcRect/>
          <a:stretch>
            <a:fillRect/>
          </a:stretch>
        </p:blipFill>
        <p:spPr bwMode="auto">
          <a:xfrm>
            <a:off x="2082800" y="3305175"/>
            <a:ext cx="5080000" cy="3095625"/>
          </a:xfrm>
          <a:prstGeom prst="rect">
            <a:avLst/>
          </a:prstGeom>
          <a:noFill/>
          <a:ln w="9525">
            <a:noFill/>
            <a:miter lim="800000"/>
            <a:headEnd/>
            <a:tailEnd/>
          </a:ln>
          <a:effectLst/>
        </p:spPr>
      </p:pic>
      <p:sp>
        <p:nvSpPr>
          <p:cNvPr id="5" name="Footer Placeholder 4"/>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44562"/>
          </a:xfrm>
        </p:spPr>
        <p:txBody>
          <a:bodyPr/>
          <a:lstStyle/>
          <a:p>
            <a:r>
              <a:rPr lang="en-US" dirty="0" smtClean="0"/>
              <a:t>Static Characteristics</a:t>
            </a:r>
            <a:endParaRPr lang="en-US" dirty="0"/>
          </a:p>
        </p:txBody>
      </p:sp>
      <p:sp>
        <p:nvSpPr>
          <p:cNvPr id="3" name="Content Placeholder 2"/>
          <p:cNvSpPr>
            <a:spLocks noGrp="1"/>
          </p:cNvSpPr>
          <p:nvPr>
            <p:ph idx="1"/>
          </p:nvPr>
        </p:nvSpPr>
        <p:spPr>
          <a:xfrm>
            <a:off x="0" y="914400"/>
            <a:ext cx="9144000" cy="5943600"/>
          </a:xfrm>
        </p:spPr>
        <p:txBody>
          <a:bodyPr/>
          <a:lstStyle/>
          <a:p>
            <a:pPr algn="just"/>
            <a:r>
              <a:rPr lang="en-US" dirty="0" smtClean="0"/>
              <a:t>Reproducibility:</a:t>
            </a:r>
          </a:p>
          <a:p>
            <a:pPr lvl="1" algn="just"/>
            <a:r>
              <a:rPr lang="en-US" dirty="0" smtClean="0"/>
              <a:t>degree </a:t>
            </a:r>
            <a:r>
              <a:rPr lang="en-US" dirty="0"/>
              <a:t>of closeness with which a given value may be repeatedly measured. It is specified in terms of scale readings over a given period of time. </a:t>
            </a:r>
            <a:endParaRPr lang="en-US" dirty="0" smtClean="0"/>
          </a:p>
          <a:p>
            <a:pPr algn="just"/>
            <a:r>
              <a:rPr lang="en-US" dirty="0" smtClean="0"/>
              <a:t>Repeatability:</a:t>
            </a:r>
          </a:p>
          <a:p>
            <a:pPr lvl="1" algn="just"/>
            <a:r>
              <a:rPr lang="en-US" dirty="0" smtClean="0"/>
              <a:t>the </a:t>
            </a:r>
            <a:r>
              <a:rPr lang="en-US" dirty="0"/>
              <a:t>variation of scale reading &amp; random in </a:t>
            </a:r>
            <a:r>
              <a:rPr lang="en-US" dirty="0" smtClean="0"/>
              <a:t>nature.</a:t>
            </a:r>
          </a:p>
          <a:p>
            <a:pPr algn="just"/>
            <a:r>
              <a:rPr lang="en-US" dirty="0" smtClean="0"/>
              <a:t>Resolution:</a:t>
            </a:r>
          </a:p>
          <a:p>
            <a:pPr lvl="1" algn="just"/>
            <a:r>
              <a:rPr lang="en-US" dirty="0" smtClean="0"/>
              <a:t>If the input is slowly increased from some arbitrary input value, it will again be found that output does not change at all until a certain increment is exceeded. This increment is called resolution. </a:t>
            </a:r>
          </a:p>
          <a:p>
            <a:endParaRPr lang="en-US" dirty="0"/>
          </a:p>
        </p:txBody>
      </p:sp>
      <p:sp>
        <p:nvSpPr>
          <p:cNvPr id="4" name="Footer Placeholder 3"/>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44562"/>
          </a:xfrm>
        </p:spPr>
        <p:txBody>
          <a:bodyPr/>
          <a:lstStyle/>
          <a:p>
            <a:r>
              <a:rPr lang="en-US" dirty="0" smtClean="0"/>
              <a:t>Static Characteristics</a:t>
            </a:r>
            <a:endParaRPr lang="en-US" dirty="0"/>
          </a:p>
        </p:txBody>
      </p:sp>
      <p:sp>
        <p:nvSpPr>
          <p:cNvPr id="3" name="Content Placeholder 2"/>
          <p:cNvSpPr>
            <a:spLocks noGrp="1"/>
          </p:cNvSpPr>
          <p:nvPr>
            <p:ph idx="1"/>
          </p:nvPr>
        </p:nvSpPr>
        <p:spPr>
          <a:xfrm>
            <a:off x="0" y="914400"/>
            <a:ext cx="9144000" cy="5943600"/>
          </a:xfrm>
        </p:spPr>
        <p:txBody>
          <a:bodyPr>
            <a:normAutofit/>
          </a:bodyPr>
          <a:lstStyle/>
          <a:p>
            <a:pPr algn="just"/>
            <a:r>
              <a:rPr lang="en-US" dirty="0" smtClean="0"/>
              <a:t>Threshold:</a:t>
            </a:r>
          </a:p>
          <a:p>
            <a:pPr lvl="1" algn="just"/>
            <a:r>
              <a:rPr lang="en-US" dirty="0"/>
              <a:t>If the instrument input is increased very gradually from zero there will be some minimum value below which no output change can be detected. This minimum value defines the threshold of the instrument. </a:t>
            </a:r>
            <a:endParaRPr lang="en-US" dirty="0" smtClean="0"/>
          </a:p>
          <a:p>
            <a:pPr algn="just"/>
            <a:r>
              <a:rPr lang="en-US" dirty="0" smtClean="0"/>
              <a:t>Stability:</a:t>
            </a:r>
          </a:p>
          <a:p>
            <a:pPr lvl="1" algn="just"/>
            <a:r>
              <a:rPr lang="en-US" dirty="0" smtClean="0"/>
              <a:t>the </a:t>
            </a:r>
            <a:r>
              <a:rPr lang="en-US" dirty="0"/>
              <a:t>ability of an instrument to retain its performance throughout is specified operating life. </a:t>
            </a:r>
            <a:endParaRPr lang="en-US" dirty="0" smtClean="0"/>
          </a:p>
          <a:p>
            <a:pPr algn="just"/>
            <a:r>
              <a:rPr lang="en-US" dirty="0" smtClean="0"/>
              <a:t>Tolerance:</a:t>
            </a:r>
          </a:p>
          <a:p>
            <a:pPr lvl="1" algn="just"/>
            <a:r>
              <a:rPr lang="en-US" dirty="0" smtClean="0"/>
              <a:t>The maximum allowable error in the measurement is specified in terms of some value which is called tolerance. </a:t>
            </a:r>
          </a:p>
          <a:p>
            <a:endParaRPr lang="en-US" dirty="0"/>
          </a:p>
        </p:txBody>
      </p:sp>
      <p:sp>
        <p:nvSpPr>
          <p:cNvPr id="4" name="Footer Placeholder 3"/>
          <p:cNvSpPr>
            <a:spLocks noGrp="1"/>
          </p:cNvSpPr>
          <p:nvPr>
            <p:ph type="ftr" sz="quarter" idx="11"/>
          </p:nvPr>
        </p:nvSpPr>
        <p:spPr/>
        <p:txBody>
          <a:bodyPr/>
          <a:lstStyle/>
          <a:p>
            <a:r>
              <a:rPr lang="en-US" smtClean="0"/>
              <a:t>Department of EEE/BSA CRESCENT IS &amp; T</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TotalTime>
  <Words>1695</Words>
  <Application>Microsoft Office PowerPoint</Application>
  <PresentationFormat>On-screen Show (4:3)</PresentationFormat>
  <Paragraphs>187</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Measurements and Instrumentation </vt:lpstr>
      <vt:lpstr>FUNCTIONAL ELEMENTS OF AN INSTRUMENT</vt:lpstr>
      <vt:lpstr>STATIC AND DYNAMIC CHARACTERISTICS</vt:lpstr>
      <vt:lpstr>Slide 4</vt:lpstr>
      <vt:lpstr>Static Characteristics</vt:lpstr>
      <vt:lpstr>Static Characteristics</vt:lpstr>
      <vt:lpstr>Static Characteristics</vt:lpstr>
      <vt:lpstr>Static Characteristics</vt:lpstr>
      <vt:lpstr>Static Characteristics</vt:lpstr>
      <vt:lpstr>Dynamic Characteristics</vt:lpstr>
      <vt:lpstr>Measurement Error</vt:lpstr>
      <vt:lpstr>Types of Errors in Measurement</vt:lpstr>
      <vt:lpstr>Gross Errors</vt:lpstr>
      <vt:lpstr>Systematic Errors</vt:lpstr>
      <vt:lpstr>Instrument Errors</vt:lpstr>
      <vt:lpstr>Instrument Errors</vt:lpstr>
      <vt:lpstr>Instrument Errors</vt:lpstr>
      <vt:lpstr>Environmental Errors</vt:lpstr>
      <vt:lpstr>Slide 19</vt:lpstr>
      <vt:lpstr>STATISTICAL EVALUATION OF MEASUREMENT DATA</vt:lpstr>
      <vt:lpstr>STATISTICAL EVALUATION OF MEASUREMENT DATA</vt:lpstr>
      <vt:lpstr>STATISTICAL EVALUATION OF MEASUREMENT DATA</vt:lpstr>
      <vt:lpstr>STATISTICAL EVALUATION OF MEASUREMENT DATA</vt:lpstr>
      <vt:lpstr>Calibration &amp; Standards</vt:lpstr>
      <vt:lpstr>Calibration &amp; Standards</vt:lpstr>
      <vt:lpstr>References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EEB3104 Measurements and Instrumentation Module-1</dc:title>
  <dc:creator>Siva</dc:creator>
  <cp:lastModifiedBy>User</cp:lastModifiedBy>
  <cp:revision>11</cp:revision>
  <dcterms:created xsi:type="dcterms:W3CDTF">2006-08-16T00:00:00Z</dcterms:created>
  <dcterms:modified xsi:type="dcterms:W3CDTF">2019-02-25T03:59:02Z</dcterms:modified>
</cp:coreProperties>
</file>