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6"/>
  </p:notesMasterIdLst>
  <p:sldIdLst>
    <p:sldId id="256" r:id="rId2"/>
    <p:sldId id="257" r:id="rId3"/>
    <p:sldId id="258" r:id="rId4"/>
    <p:sldId id="261" r:id="rId5"/>
    <p:sldId id="259" r:id="rId6"/>
    <p:sldId id="262" r:id="rId7"/>
    <p:sldId id="260" r:id="rId8"/>
    <p:sldId id="263" r:id="rId9"/>
    <p:sldId id="264" r:id="rId10"/>
    <p:sldId id="265" r:id="rId11"/>
    <p:sldId id="266" r:id="rId12"/>
    <p:sldId id="271" r:id="rId13"/>
    <p:sldId id="270" r:id="rId14"/>
    <p:sldId id="267"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5" r:id="rId33"/>
    <p:sldId id="289" r:id="rId34"/>
    <p:sldId id="290" r:id="rId35"/>
    <p:sldId id="291" r:id="rId36"/>
    <p:sldId id="296" r:id="rId37"/>
    <p:sldId id="293" r:id="rId38"/>
    <p:sldId id="294" r:id="rId39"/>
    <p:sldId id="297" r:id="rId40"/>
    <p:sldId id="298" r:id="rId41"/>
    <p:sldId id="299" r:id="rId42"/>
    <p:sldId id="300" r:id="rId43"/>
    <p:sldId id="301" r:id="rId44"/>
    <p:sldId id="302" r:id="rId45"/>
    <p:sldId id="303" r:id="rId46"/>
    <p:sldId id="305" r:id="rId47"/>
    <p:sldId id="304" r:id="rId48"/>
    <p:sldId id="306" r:id="rId49"/>
    <p:sldId id="307" r:id="rId50"/>
    <p:sldId id="308" r:id="rId51"/>
    <p:sldId id="309" r:id="rId52"/>
    <p:sldId id="310" r:id="rId53"/>
    <p:sldId id="311" r:id="rId54"/>
    <p:sldId id="26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5D014-804A-47CC-ADB2-16B7A71960C8}" type="doc">
      <dgm:prSet loTypeId="urn:microsoft.com/office/officeart/2008/layout/LinedList" loCatId="list" qsTypeId="urn:microsoft.com/office/officeart/2005/8/quickstyle/simple5" qsCatId="simple" csTypeId="urn:microsoft.com/office/officeart/2005/8/colors/accent5_2" csCatId="accent5"/>
      <dgm:spPr/>
      <dgm:t>
        <a:bodyPr/>
        <a:lstStyle/>
        <a:p>
          <a:endParaRPr lang="en-US"/>
        </a:p>
      </dgm:t>
    </dgm:pt>
    <dgm:pt modelId="{BB3ACD38-1598-48C7-B997-94BE02296FAE}">
      <dgm:prSet/>
      <dgm:spPr/>
      <dgm:t>
        <a:bodyPr/>
        <a:lstStyle/>
        <a:p>
          <a:r>
            <a:rPr lang="en-US"/>
            <a:t>Long uncompensated lines exhibit voltage rise at receiving end</a:t>
          </a:r>
        </a:p>
      </dgm:t>
    </dgm:pt>
    <dgm:pt modelId="{2AA486DD-551A-429D-8D6A-4AEF20157696}" type="parTrans" cxnId="{2B7AF8D3-1374-49C6-9C68-E7202F59B211}">
      <dgm:prSet/>
      <dgm:spPr/>
      <dgm:t>
        <a:bodyPr/>
        <a:lstStyle/>
        <a:p>
          <a:endParaRPr lang="en-US"/>
        </a:p>
      </dgm:t>
    </dgm:pt>
    <dgm:pt modelId="{E6FA8B5E-0D14-4B53-992F-DBFFB3120B9B}" type="sibTrans" cxnId="{2B7AF8D3-1374-49C6-9C68-E7202F59B211}">
      <dgm:prSet/>
      <dgm:spPr/>
      <dgm:t>
        <a:bodyPr/>
        <a:lstStyle/>
        <a:p>
          <a:endParaRPr lang="en-US"/>
        </a:p>
      </dgm:t>
    </dgm:pt>
    <dgm:pt modelId="{6F4FBA10-6B4A-4650-9398-E0A715B2FAE6}">
      <dgm:prSet/>
      <dgm:spPr/>
      <dgm:t>
        <a:bodyPr/>
        <a:lstStyle/>
        <a:p>
          <a:r>
            <a:rPr lang="en-US"/>
            <a:t>V2=V1/cos βl</a:t>
          </a:r>
        </a:p>
      </dgm:t>
    </dgm:pt>
    <dgm:pt modelId="{2C056580-B128-46E3-BAD0-7167E3E76D01}" type="parTrans" cxnId="{D627699D-40D4-412C-A49A-9B447DD6F896}">
      <dgm:prSet/>
      <dgm:spPr/>
      <dgm:t>
        <a:bodyPr/>
        <a:lstStyle/>
        <a:p>
          <a:endParaRPr lang="en-US"/>
        </a:p>
      </dgm:t>
    </dgm:pt>
    <dgm:pt modelId="{5737959A-A08F-4749-9C9C-61D3CCE9A8A4}" type="sibTrans" cxnId="{D627699D-40D4-412C-A49A-9B447DD6F896}">
      <dgm:prSet/>
      <dgm:spPr/>
      <dgm:t>
        <a:bodyPr/>
        <a:lstStyle/>
        <a:p>
          <a:endParaRPr lang="en-US"/>
        </a:p>
      </dgm:t>
    </dgm:pt>
    <dgm:pt modelId="{0EF41E01-288B-43B0-A86E-CB4CBBD7C232}">
      <dgm:prSet/>
      <dgm:spPr/>
      <dgm:t>
        <a:bodyPr/>
        <a:lstStyle/>
        <a:p>
          <a:r>
            <a:rPr lang="en-US"/>
            <a:t>Where V1, V2 are the sending and receiving end voltages respectively</a:t>
          </a:r>
        </a:p>
      </dgm:t>
    </dgm:pt>
    <dgm:pt modelId="{195267B8-AF1B-4592-A70F-5FC878BB2D06}" type="parTrans" cxnId="{2BA57FD9-2B90-4FE4-900E-86DE97152C26}">
      <dgm:prSet/>
      <dgm:spPr/>
      <dgm:t>
        <a:bodyPr/>
        <a:lstStyle/>
        <a:p>
          <a:endParaRPr lang="en-US"/>
        </a:p>
      </dgm:t>
    </dgm:pt>
    <dgm:pt modelId="{378BA7BB-2B76-433F-AC0A-98474BE835C4}" type="sibTrans" cxnId="{2BA57FD9-2B90-4FE4-900E-86DE97152C26}">
      <dgm:prSet/>
      <dgm:spPr/>
      <dgm:t>
        <a:bodyPr/>
        <a:lstStyle/>
        <a:p>
          <a:endParaRPr lang="en-US"/>
        </a:p>
      </dgm:t>
    </dgm:pt>
    <dgm:pt modelId="{DDB8A777-5FE0-4027-A7B0-2A0487CF7855}">
      <dgm:prSet/>
      <dgm:spPr/>
      <dgm:t>
        <a:bodyPr/>
        <a:lstStyle/>
        <a:p>
          <a:r>
            <a:rPr lang="en-US"/>
            <a:t>l=length of the line</a:t>
          </a:r>
        </a:p>
      </dgm:t>
    </dgm:pt>
    <dgm:pt modelId="{C5D6A21B-CBE3-4F6C-9409-30BF5C68F74E}" type="parTrans" cxnId="{06D16F91-35CB-4434-A312-D192C0C01491}">
      <dgm:prSet/>
      <dgm:spPr/>
      <dgm:t>
        <a:bodyPr/>
        <a:lstStyle/>
        <a:p>
          <a:endParaRPr lang="en-US"/>
        </a:p>
      </dgm:t>
    </dgm:pt>
    <dgm:pt modelId="{2B0D22CC-BC06-4682-894F-D75E725D9811}" type="sibTrans" cxnId="{06D16F91-35CB-4434-A312-D192C0C01491}">
      <dgm:prSet/>
      <dgm:spPr/>
      <dgm:t>
        <a:bodyPr/>
        <a:lstStyle/>
        <a:p>
          <a:endParaRPr lang="en-US"/>
        </a:p>
      </dgm:t>
    </dgm:pt>
    <dgm:pt modelId="{1384601A-F36B-45B3-AC0A-058967B767AE}">
      <dgm:prSet/>
      <dgm:spPr/>
      <dgm:t>
        <a:bodyPr/>
        <a:lstStyle/>
        <a:p>
          <a:r>
            <a:rPr lang="en-US"/>
            <a:t>β=Phase constant of the line</a:t>
          </a:r>
        </a:p>
      </dgm:t>
    </dgm:pt>
    <dgm:pt modelId="{0AFF6AA0-488D-42C2-9596-56DB174B74EC}" type="parTrans" cxnId="{383EF1EF-06D6-41B8-AB13-3020CF5C010A}">
      <dgm:prSet/>
      <dgm:spPr/>
      <dgm:t>
        <a:bodyPr/>
        <a:lstStyle/>
        <a:p>
          <a:endParaRPr lang="en-US"/>
        </a:p>
      </dgm:t>
    </dgm:pt>
    <dgm:pt modelId="{DDF0BCBF-3BEA-4A91-BCA9-DEA719263BA2}" type="sibTrans" cxnId="{383EF1EF-06D6-41B8-AB13-3020CF5C010A}">
      <dgm:prSet/>
      <dgm:spPr/>
      <dgm:t>
        <a:bodyPr/>
        <a:lstStyle/>
        <a:p>
          <a:endParaRPr lang="en-US"/>
        </a:p>
      </dgm:t>
    </dgm:pt>
    <dgm:pt modelId="{8545EEA6-34F5-4E7F-AEF0-5847C17A5E1C}">
      <dgm:prSet/>
      <dgm:spPr/>
      <dgm:t>
        <a:bodyPr/>
        <a:lstStyle/>
        <a:p>
          <a:r>
            <a:rPr lang="en-US"/>
            <a:t>= [(R+jωL) (G+jωC)/LC]1/2</a:t>
          </a:r>
        </a:p>
      </dgm:t>
    </dgm:pt>
    <dgm:pt modelId="{D8437344-51BC-4820-868E-FCA1B86EB8B8}" type="parTrans" cxnId="{2A8A5BD4-C68F-45D9-9097-B849B08B1619}">
      <dgm:prSet/>
      <dgm:spPr/>
      <dgm:t>
        <a:bodyPr/>
        <a:lstStyle/>
        <a:p>
          <a:endParaRPr lang="en-US"/>
        </a:p>
      </dgm:t>
    </dgm:pt>
    <dgm:pt modelId="{9E52E5AB-B466-46F4-A916-7294571E4815}" type="sibTrans" cxnId="{2A8A5BD4-C68F-45D9-9097-B849B08B1619}">
      <dgm:prSet/>
      <dgm:spPr/>
      <dgm:t>
        <a:bodyPr/>
        <a:lstStyle/>
        <a:p>
          <a:endParaRPr lang="en-US"/>
        </a:p>
      </dgm:t>
    </dgm:pt>
    <dgm:pt modelId="{85EF6BFA-0D7A-498D-A37D-9427E608EE45}">
      <dgm:prSet/>
      <dgm:spPr/>
      <dgm:t>
        <a:bodyPr/>
        <a:lstStyle/>
        <a:p>
          <a:r>
            <a:rPr lang="en-US"/>
            <a:t>=6 degree per 100 km line at 50 Hz frequency </a:t>
          </a:r>
        </a:p>
      </dgm:t>
    </dgm:pt>
    <dgm:pt modelId="{4EA7F3DA-C7A0-4AA8-BD13-9A0AF447138D}" type="parTrans" cxnId="{AAD6D83E-47F3-4944-9019-5067959A9AF7}">
      <dgm:prSet/>
      <dgm:spPr/>
      <dgm:t>
        <a:bodyPr/>
        <a:lstStyle/>
        <a:p>
          <a:endParaRPr lang="en-US"/>
        </a:p>
      </dgm:t>
    </dgm:pt>
    <dgm:pt modelId="{BE6FD51B-C641-4282-BB66-8531F5B0C0AC}" type="sibTrans" cxnId="{AAD6D83E-47F3-4944-9019-5067959A9AF7}">
      <dgm:prSet/>
      <dgm:spPr/>
      <dgm:t>
        <a:bodyPr/>
        <a:lstStyle/>
        <a:p>
          <a:endParaRPr lang="en-US"/>
        </a:p>
      </dgm:t>
    </dgm:pt>
    <dgm:pt modelId="{6B3A9816-B63E-479B-965E-CCDC95F959BC}">
      <dgm:prSet/>
      <dgm:spPr/>
      <dgm:t>
        <a:bodyPr/>
        <a:lstStyle/>
        <a:p>
          <a:r>
            <a:rPr lang="en-US"/>
            <a:t>ω=Angular frequency</a:t>
          </a:r>
        </a:p>
      </dgm:t>
    </dgm:pt>
    <dgm:pt modelId="{840F3544-EEBE-4424-91A6-C939FF700041}" type="parTrans" cxnId="{6BDB175B-3EB3-4DCA-ADE1-0D2738A3A294}">
      <dgm:prSet/>
      <dgm:spPr/>
      <dgm:t>
        <a:bodyPr/>
        <a:lstStyle/>
        <a:p>
          <a:endParaRPr lang="en-US"/>
        </a:p>
      </dgm:t>
    </dgm:pt>
    <dgm:pt modelId="{D5C52D26-F54F-4EE5-B377-797CD98ED73F}" type="sibTrans" cxnId="{6BDB175B-3EB3-4DCA-ADE1-0D2738A3A294}">
      <dgm:prSet/>
      <dgm:spPr/>
      <dgm:t>
        <a:bodyPr/>
        <a:lstStyle/>
        <a:p>
          <a:endParaRPr lang="en-US"/>
        </a:p>
      </dgm:t>
    </dgm:pt>
    <dgm:pt modelId="{5940BD62-B42A-46C2-88C8-CD7DE391C934}" type="pres">
      <dgm:prSet presAssocID="{0A25D014-804A-47CC-ADB2-16B7A71960C8}" presName="vert0" presStyleCnt="0">
        <dgm:presLayoutVars>
          <dgm:dir/>
          <dgm:animOne val="branch"/>
          <dgm:animLvl val="lvl"/>
        </dgm:presLayoutVars>
      </dgm:prSet>
      <dgm:spPr/>
      <dgm:t>
        <a:bodyPr/>
        <a:lstStyle/>
        <a:p>
          <a:endParaRPr lang="en-US"/>
        </a:p>
      </dgm:t>
    </dgm:pt>
    <dgm:pt modelId="{58365913-E8DD-4F31-AF88-021E2769140E}" type="pres">
      <dgm:prSet presAssocID="{BB3ACD38-1598-48C7-B997-94BE02296FAE}" presName="thickLine" presStyleLbl="alignNode1" presStyleIdx="0" presStyleCnt="8"/>
      <dgm:spPr/>
    </dgm:pt>
    <dgm:pt modelId="{F238FA75-CF09-4AF9-9E17-5E0C8D6EDDBD}" type="pres">
      <dgm:prSet presAssocID="{BB3ACD38-1598-48C7-B997-94BE02296FAE}" presName="horz1" presStyleCnt="0"/>
      <dgm:spPr/>
    </dgm:pt>
    <dgm:pt modelId="{944AD63F-FF7A-4B43-8E16-D08B60109D6E}" type="pres">
      <dgm:prSet presAssocID="{BB3ACD38-1598-48C7-B997-94BE02296FAE}" presName="tx1" presStyleLbl="revTx" presStyleIdx="0" presStyleCnt="8"/>
      <dgm:spPr/>
      <dgm:t>
        <a:bodyPr/>
        <a:lstStyle/>
        <a:p>
          <a:endParaRPr lang="en-US"/>
        </a:p>
      </dgm:t>
    </dgm:pt>
    <dgm:pt modelId="{8E9C7E39-A035-43B7-BBC2-E19297D69E2F}" type="pres">
      <dgm:prSet presAssocID="{BB3ACD38-1598-48C7-B997-94BE02296FAE}" presName="vert1" presStyleCnt="0"/>
      <dgm:spPr/>
    </dgm:pt>
    <dgm:pt modelId="{CB7506E6-DDA4-42F3-B203-01A571BBCCDD}" type="pres">
      <dgm:prSet presAssocID="{6F4FBA10-6B4A-4650-9398-E0A715B2FAE6}" presName="thickLine" presStyleLbl="alignNode1" presStyleIdx="1" presStyleCnt="8"/>
      <dgm:spPr/>
    </dgm:pt>
    <dgm:pt modelId="{00921663-BF0C-4505-8E9B-C11878AEA261}" type="pres">
      <dgm:prSet presAssocID="{6F4FBA10-6B4A-4650-9398-E0A715B2FAE6}" presName="horz1" presStyleCnt="0"/>
      <dgm:spPr/>
    </dgm:pt>
    <dgm:pt modelId="{9DFC2AF4-B70A-49B9-B38E-B67F79392668}" type="pres">
      <dgm:prSet presAssocID="{6F4FBA10-6B4A-4650-9398-E0A715B2FAE6}" presName="tx1" presStyleLbl="revTx" presStyleIdx="1" presStyleCnt="8"/>
      <dgm:spPr/>
      <dgm:t>
        <a:bodyPr/>
        <a:lstStyle/>
        <a:p>
          <a:endParaRPr lang="en-US"/>
        </a:p>
      </dgm:t>
    </dgm:pt>
    <dgm:pt modelId="{DB27AC2F-4BC8-4474-A06A-9DEDAB70C577}" type="pres">
      <dgm:prSet presAssocID="{6F4FBA10-6B4A-4650-9398-E0A715B2FAE6}" presName="vert1" presStyleCnt="0"/>
      <dgm:spPr/>
    </dgm:pt>
    <dgm:pt modelId="{9E90786A-F8BB-4B75-AD65-9FAA28062F7D}" type="pres">
      <dgm:prSet presAssocID="{0EF41E01-288B-43B0-A86E-CB4CBBD7C232}" presName="thickLine" presStyleLbl="alignNode1" presStyleIdx="2" presStyleCnt="8"/>
      <dgm:spPr/>
    </dgm:pt>
    <dgm:pt modelId="{F86FBA71-6960-417A-8C03-200EA175C71F}" type="pres">
      <dgm:prSet presAssocID="{0EF41E01-288B-43B0-A86E-CB4CBBD7C232}" presName="horz1" presStyleCnt="0"/>
      <dgm:spPr/>
    </dgm:pt>
    <dgm:pt modelId="{0A1BA824-C04E-4CFB-A1D7-2CB9BE1FB6AB}" type="pres">
      <dgm:prSet presAssocID="{0EF41E01-288B-43B0-A86E-CB4CBBD7C232}" presName="tx1" presStyleLbl="revTx" presStyleIdx="2" presStyleCnt="8"/>
      <dgm:spPr/>
      <dgm:t>
        <a:bodyPr/>
        <a:lstStyle/>
        <a:p>
          <a:endParaRPr lang="en-US"/>
        </a:p>
      </dgm:t>
    </dgm:pt>
    <dgm:pt modelId="{2BBB2993-0CC8-4DBE-96CC-5D89A92A2ACE}" type="pres">
      <dgm:prSet presAssocID="{0EF41E01-288B-43B0-A86E-CB4CBBD7C232}" presName="vert1" presStyleCnt="0"/>
      <dgm:spPr/>
    </dgm:pt>
    <dgm:pt modelId="{B6BEBC41-C0E7-47A9-AEE6-AACFBB272129}" type="pres">
      <dgm:prSet presAssocID="{DDB8A777-5FE0-4027-A7B0-2A0487CF7855}" presName="thickLine" presStyleLbl="alignNode1" presStyleIdx="3" presStyleCnt="8"/>
      <dgm:spPr/>
    </dgm:pt>
    <dgm:pt modelId="{AE328BBC-1514-4416-96F6-D77CE9FA02C7}" type="pres">
      <dgm:prSet presAssocID="{DDB8A777-5FE0-4027-A7B0-2A0487CF7855}" presName="horz1" presStyleCnt="0"/>
      <dgm:spPr/>
    </dgm:pt>
    <dgm:pt modelId="{57B96331-D260-4157-9AA5-626197697562}" type="pres">
      <dgm:prSet presAssocID="{DDB8A777-5FE0-4027-A7B0-2A0487CF7855}" presName="tx1" presStyleLbl="revTx" presStyleIdx="3" presStyleCnt="8"/>
      <dgm:spPr/>
      <dgm:t>
        <a:bodyPr/>
        <a:lstStyle/>
        <a:p>
          <a:endParaRPr lang="en-US"/>
        </a:p>
      </dgm:t>
    </dgm:pt>
    <dgm:pt modelId="{B200EB0D-5A30-4257-A849-F42C14E3EB18}" type="pres">
      <dgm:prSet presAssocID="{DDB8A777-5FE0-4027-A7B0-2A0487CF7855}" presName="vert1" presStyleCnt="0"/>
      <dgm:spPr/>
    </dgm:pt>
    <dgm:pt modelId="{066879E8-100A-43A7-B125-195556B2B1B4}" type="pres">
      <dgm:prSet presAssocID="{1384601A-F36B-45B3-AC0A-058967B767AE}" presName="thickLine" presStyleLbl="alignNode1" presStyleIdx="4" presStyleCnt="8"/>
      <dgm:spPr/>
    </dgm:pt>
    <dgm:pt modelId="{8C7DD535-B706-412A-9BE8-D2A8DD876ADB}" type="pres">
      <dgm:prSet presAssocID="{1384601A-F36B-45B3-AC0A-058967B767AE}" presName="horz1" presStyleCnt="0"/>
      <dgm:spPr/>
    </dgm:pt>
    <dgm:pt modelId="{58AEBB48-5ED3-4A3C-A4BB-297A3CC88B8E}" type="pres">
      <dgm:prSet presAssocID="{1384601A-F36B-45B3-AC0A-058967B767AE}" presName="tx1" presStyleLbl="revTx" presStyleIdx="4" presStyleCnt="8"/>
      <dgm:spPr/>
      <dgm:t>
        <a:bodyPr/>
        <a:lstStyle/>
        <a:p>
          <a:endParaRPr lang="en-US"/>
        </a:p>
      </dgm:t>
    </dgm:pt>
    <dgm:pt modelId="{726F7B67-71A0-4BDF-82C5-6FB71366BC2E}" type="pres">
      <dgm:prSet presAssocID="{1384601A-F36B-45B3-AC0A-058967B767AE}" presName="vert1" presStyleCnt="0"/>
      <dgm:spPr/>
    </dgm:pt>
    <dgm:pt modelId="{6719D023-2B93-4F1A-80FF-0DC90A7489B7}" type="pres">
      <dgm:prSet presAssocID="{8545EEA6-34F5-4E7F-AEF0-5847C17A5E1C}" presName="thickLine" presStyleLbl="alignNode1" presStyleIdx="5" presStyleCnt="8"/>
      <dgm:spPr/>
    </dgm:pt>
    <dgm:pt modelId="{B366EAE2-B640-4B47-9920-02F7BF99D83B}" type="pres">
      <dgm:prSet presAssocID="{8545EEA6-34F5-4E7F-AEF0-5847C17A5E1C}" presName="horz1" presStyleCnt="0"/>
      <dgm:spPr/>
    </dgm:pt>
    <dgm:pt modelId="{6DDBA91A-2D64-4A88-9056-3CB059904BEF}" type="pres">
      <dgm:prSet presAssocID="{8545EEA6-34F5-4E7F-AEF0-5847C17A5E1C}" presName="tx1" presStyleLbl="revTx" presStyleIdx="5" presStyleCnt="8"/>
      <dgm:spPr/>
      <dgm:t>
        <a:bodyPr/>
        <a:lstStyle/>
        <a:p>
          <a:endParaRPr lang="en-US"/>
        </a:p>
      </dgm:t>
    </dgm:pt>
    <dgm:pt modelId="{9A534B63-5B51-4DE7-94F0-14E79562B075}" type="pres">
      <dgm:prSet presAssocID="{8545EEA6-34F5-4E7F-AEF0-5847C17A5E1C}" presName="vert1" presStyleCnt="0"/>
      <dgm:spPr/>
    </dgm:pt>
    <dgm:pt modelId="{D5935314-328C-42BB-B739-256DCB906882}" type="pres">
      <dgm:prSet presAssocID="{85EF6BFA-0D7A-498D-A37D-9427E608EE45}" presName="thickLine" presStyleLbl="alignNode1" presStyleIdx="6" presStyleCnt="8"/>
      <dgm:spPr/>
    </dgm:pt>
    <dgm:pt modelId="{039E5EDB-EE02-433D-8F45-265B9654EE08}" type="pres">
      <dgm:prSet presAssocID="{85EF6BFA-0D7A-498D-A37D-9427E608EE45}" presName="horz1" presStyleCnt="0"/>
      <dgm:spPr/>
    </dgm:pt>
    <dgm:pt modelId="{9302D44B-ED23-446A-AC49-6DD03A0F1FEC}" type="pres">
      <dgm:prSet presAssocID="{85EF6BFA-0D7A-498D-A37D-9427E608EE45}" presName="tx1" presStyleLbl="revTx" presStyleIdx="6" presStyleCnt="8"/>
      <dgm:spPr/>
      <dgm:t>
        <a:bodyPr/>
        <a:lstStyle/>
        <a:p>
          <a:endParaRPr lang="en-US"/>
        </a:p>
      </dgm:t>
    </dgm:pt>
    <dgm:pt modelId="{80B1C8F5-6EC2-4A11-97F8-60BD1A51C8C9}" type="pres">
      <dgm:prSet presAssocID="{85EF6BFA-0D7A-498D-A37D-9427E608EE45}" presName="vert1" presStyleCnt="0"/>
      <dgm:spPr/>
    </dgm:pt>
    <dgm:pt modelId="{1652749A-9411-4400-8521-C4DEDE3F89BD}" type="pres">
      <dgm:prSet presAssocID="{6B3A9816-B63E-479B-965E-CCDC95F959BC}" presName="thickLine" presStyleLbl="alignNode1" presStyleIdx="7" presStyleCnt="8"/>
      <dgm:spPr/>
    </dgm:pt>
    <dgm:pt modelId="{D0612116-D373-4323-AF14-62E4114008A0}" type="pres">
      <dgm:prSet presAssocID="{6B3A9816-B63E-479B-965E-CCDC95F959BC}" presName="horz1" presStyleCnt="0"/>
      <dgm:spPr/>
    </dgm:pt>
    <dgm:pt modelId="{680504A3-11EF-49F2-B516-636B8501D04F}" type="pres">
      <dgm:prSet presAssocID="{6B3A9816-B63E-479B-965E-CCDC95F959BC}" presName="tx1" presStyleLbl="revTx" presStyleIdx="7" presStyleCnt="8"/>
      <dgm:spPr/>
      <dgm:t>
        <a:bodyPr/>
        <a:lstStyle/>
        <a:p>
          <a:endParaRPr lang="en-US"/>
        </a:p>
      </dgm:t>
    </dgm:pt>
    <dgm:pt modelId="{D8B7FAB7-9789-4B45-ACC2-52903B908C06}" type="pres">
      <dgm:prSet presAssocID="{6B3A9816-B63E-479B-965E-CCDC95F959BC}" presName="vert1" presStyleCnt="0"/>
      <dgm:spPr/>
    </dgm:pt>
  </dgm:ptLst>
  <dgm:cxnLst>
    <dgm:cxn modelId="{871AF474-92A8-4E81-AB91-A72E4A03B9D3}" type="presOf" srcId="{6F4FBA10-6B4A-4650-9398-E0A715B2FAE6}" destId="{9DFC2AF4-B70A-49B9-B38E-B67F79392668}" srcOrd="0" destOrd="0" presId="urn:microsoft.com/office/officeart/2008/layout/LinedList"/>
    <dgm:cxn modelId="{FEC9FF18-081A-4261-9AE6-31234865D05B}" type="presOf" srcId="{8545EEA6-34F5-4E7F-AEF0-5847C17A5E1C}" destId="{6DDBA91A-2D64-4A88-9056-3CB059904BEF}" srcOrd="0" destOrd="0" presId="urn:microsoft.com/office/officeart/2008/layout/LinedList"/>
    <dgm:cxn modelId="{2B7AF8D3-1374-49C6-9C68-E7202F59B211}" srcId="{0A25D014-804A-47CC-ADB2-16B7A71960C8}" destId="{BB3ACD38-1598-48C7-B997-94BE02296FAE}" srcOrd="0" destOrd="0" parTransId="{2AA486DD-551A-429D-8D6A-4AEF20157696}" sibTransId="{E6FA8B5E-0D14-4B53-992F-DBFFB3120B9B}"/>
    <dgm:cxn modelId="{383EF1EF-06D6-41B8-AB13-3020CF5C010A}" srcId="{0A25D014-804A-47CC-ADB2-16B7A71960C8}" destId="{1384601A-F36B-45B3-AC0A-058967B767AE}" srcOrd="4" destOrd="0" parTransId="{0AFF6AA0-488D-42C2-9596-56DB174B74EC}" sibTransId="{DDF0BCBF-3BEA-4A91-BCA9-DEA719263BA2}"/>
    <dgm:cxn modelId="{B51AC7BE-B749-406A-8201-390F3A86E4F6}" type="presOf" srcId="{6B3A9816-B63E-479B-965E-CCDC95F959BC}" destId="{680504A3-11EF-49F2-B516-636B8501D04F}" srcOrd="0" destOrd="0" presId="urn:microsoft.com/office/officeart/2008/layout/LinedList"/>
    <dgm:cxn modelId="{2B6CF087-C57C-46CD-B412-282CE0B5CAFD}" type="presOf" srcId="{DDB8A777-5FE0-4027-A7B0-2A0487CF7855}" destId="{57B96331-D260-4157-9AA5-626197697562}" srcOrd="0" destOrd="0" presId="urn:microsoft.com/office/officeart/2008/layout/LinedList"/>
    <dgm:cxn modelId="{2B8F5C8C-BAFE-410D-B78C-41B0181CB611}" type="presOf" srcId="{1384601A-F36B-45B3-AC0A-058967B767AE}" destId="{58AEBB48-5ED3-4A3C-A4BB-297A3CC88B8E}" srcOrd="0" destOrd="0" presId="urn:microsoft.com/office/officeart/2008/layout/LinedList"/>
    <dgm:cxn modelId="{6BDB175B-3EB3-4DCA-ADE1-0D2738A3A294}" srcId="{0A25D014-804A-47CC-ADB2-16B7A71960C8}" destId="{6B3A9816-B63E-479B-965E-CCDC95F959BC}" srcOrd="7" destOrd="0" parTransId="{840F3544-EEBE-4424-91A6-C939FF700041}" sibTransId="{D5C52D26-F54F-4EE5-B377-797CD98ED73F}"/>
    <dgm:cxn modelId="{06D16F91-35CB-4434-A312-D192C0C01491}" srcId="{0A25D014-804A-47CC-ADB2-16B7A71960C8}" destId="{DDB8A777-5FE0-4027-A7B0-2A0487CF7855}" srcOrd="3" destOrd="0" parTransId="{C5D6A21B-CBE3-4F6C-9409-30BF5C68F74E}" sibTransId="{2B0D22CC-BC06-4682-894F-D75E725D9811}"/>
    <dgm:cxn modelId="{B0B82E43-1C80-42C0-94E1-B913719C984A}" type="presOf" srcId="{0EF41E01-288B-43B0-A86E-CB4CBBD7C232}" destId="{0A1BA824-C04E-4CFB-A1D7-2CB9BE1FB6AB}" srcOrd="0" destOrd="0" presId="urn:microsoft.com/office/officeart/2008/layout/LinedList"/>
    <dgm:cxn modelId="{D627699D-40D4-412C-A49A-9B447DD6F896}" srcId="{0A25D014-804A-47CC-ADB2-16B7A71960C8}" destId="{6F4FBA10-6B4A-4650-9398-E0A715B2FAE6}" srcOrd="1" destOrd="0" parTransId="{2C056580-B128-46E3-BAD0-7167E3E76D01}" sibTransId="{5737959A-A08F-4749-9C9C-61D3CCE9A8A4}"/>
    <dgm:cxn modelId="{31EA23C7-822B-438C-828C-2C8449603C44}" type="presOf" srcId="{0A25D014-804A-47CC-ADB2-16B7A71960C8}" destId="{5940BD62-B42A-46C2-88C8-CD7DE391C934}" srcOrd="0" destOrd="0" presId="urn:microsoft.com/office/officeart/2008/layout/LinedList"/>
    <dgm:cxn modelId="{4A3FB818-FAEC-4206-B1CF-9B8E55DFECB2}" type="presOf" srcId="{BB3ACD38-1598-48C7-B997-94BE02296FAE}" destId="{944AD63F-FF7A-4B43-8E16-D08B60109D6E}" srcOrd="0" destOrd="0" presId="urn:microsoft.com/office/officeart/2008/layout/LinedList"/>
    <dgm:cxn modelId="{2BA57FD9-2B90-4FE4-900E-86DE97152C26}" srcId="{0A25D014-804A-47CC-ADB2-16B7A71960C8}" destId="{0EF41E01-288B-43B0-A86E-CB4CBBD7C232}" srcOrd="2" destOrd="0" parTransId="{195267B8-AF1B-4592-A70F-5FC878BB2D06}" sibTransId="{378BA7BB-2B76-433F-AC0A-98474BE835C4}"/>
    <dgm:cxn modelId="{9F8C03CA-8CD5-42D4-BDEC-98639AA2EAC2}" type="presOf" srcId="{85EF6BFA-0D7A-498D-A37D-9427E608EE45}" destId="{9302D44B-ED23-446A-AC49-6DD03A0F1FEC}" srcOrd="0" destOrd="0" presId="urn:microsoft.com/office/officeart/2008/layout/LinedList"/>
    <dgm:cxn modelId="{2A8A5BD4-C68F-45D9-9097-B849B08B1619}" srcId="{0A25D014-804A-47CC-ADB2-16B7A71960C8}" destId="{8545EEA6-34F5-4E7F-AEF0-5847C17A5E1C}" srcOrd="5" destOrd="0" parTransId="{D8437344-51BC-4820-868E-FCA1B86EB8B8}" sibTransId="{9E52E5AB-B466-46F4-A916-7294571E4815}"/>
    <dgm:cxn modelId="{AAD6D83E-47F3-4944-9019-5067959A9AF7}" srcId="{0A25D014-804A-47CC-ADB2-16B7A71960C8}" destId="{85EF6BFA-0D7A-498D-A37D-9427E608EE45}" srcOrd="6" destOrd="0" parTransId="{4EA7F3DA-C7A0-4AA8-BD13-9A0AF447138D}" sibTransId="{BE6FD51B-C641-4282-BB66-8531F5B0C0AC}"/>
    <dgm:cxn modelId="{D668D682-AD49-488B-9727-58EC9F5FA093}" type="presParOf" srcId="{5940BD62-B42A-46C2-88C8-CD7DE391C934}" destId="{58365913-E8DD-4F31-AF88-021E2769140E}" srcOrd="0" destOrd="0" presId="urn:microsoft.com/office/officeart/2008/layout/LinedList"/>
    <dgm:cxn modelId="{8B7DBF54-393A-4A82-9080-65A21542E3F1}" type="presParOf" srcId="{5940BD62-B42A-46C2-88C8-CD7DE391C934}" destId="{F238FA75-CF09-4AF9-9E17-5E0C8D6EDDBD}" srcOrd="1" destOrd="0" presId="urn:microsoft.com/office/officeart/2008/layout/LinedList"/>
    <dgm:cxn modelId="{0488D5BD-8705-4537-9CE1-C384427AB639}" type="presParOf" srcId="{F238FA75-CF09-4AF9-9E17-5E0C8D6EDDBD}" destId="{944AD63F-FF7A-4B43-8E16-D08B60109D6E}" srcOrd="0" destOrd="0" presId="urn:microsoft.com/office/officeart/2008/layout/LinedList"/>
    <dgm:cxn modelId="{813EB010-8BBE-4D29-92F7-20814C9E7932}" type="presParOf" srcId="{F238FA75-CF09-4AF9-9E17-5E0C8D6EDDBD}" destId="{8E9C7E39-A035-43B7-BBC2-E19297D69E2F}" srcOrd="1" destOrd="0" presId="urn:microsoft.com/office/officeart/2008/layout/LinedList"/>
    <dgm:cxn modelId="{539B7022-E4B7-43C6-AC8F-F2B80CFC55F5}" type="presParOf" srcId="{5940BD62-B42A-46C2-88C8-CD7DE391C934}" destId="{CB7506E6-DDA4-42F3-B203-01A571BBCCDD}" srcOrd="2" destOrd="0" presId="urn:microsoft.com/office/officeart/2008/layout/LinedList"/>
    <dgm:cxn modelId="{5DB63DA8-8CCE-41F7-AAC2-B727C3E6BD99}" type="presParOf" srcId="{5940BD62-B42A-46C2-88C8-CD7DE391C934}" destId="{00921663-BF0C-4505-8E9B-C11878AEA261}" srcOrd="3" destOrd="0" presId="urn:microsoft.com/office/officeart/2008/layout/LinedList"/>
    <dgm:cxn modelId="{94C6171A-048C-426D-A6AE-F1425C1A9871}" type="presParOf" srcId="{00921663-BF0C-4505-8E9B-C11878AEA261}" destId="{9DFC2AF4-B70A-49B9-B38E-B67F79392668}" srcOrd="0" destOrd="0" presId="urn:microsoft.com/office/officeart/2008/layout/LinedList"/>
    <dgm:cxn modelId="{C6AD1CC4-7D05-49C5-8792-E6E6A2E9E908}" type="presParOf" srcId="{00921663-BF0C-4505-8E9B-C11878AEA261}" destId="{DB27AC2F-4BC8-4474-A06A-9DEDAB70C577}" srcOrd="1" destOrd="0" presId="urn:microsoft.com/office/officeart/2008/layout/LinedList"/>
    <dgm:cxn modelId="{2FB1EB02-B08B-476B-A613-DA65E8A44EA6}" type="presParOf" srcId="{5940BD62-B42A-46C2-88C8-CD7DE391C934}" destId="{9E90786A-F8BB-4B75-AD65-9FAA28062F7D}" srcOrd="4" destOrd="0" presId="urn:microsoft.com/office/officeart/2008/layout/LinedList"/>
    <dgm:cxn modelId="{DC97C338-521F-438B-8A5B-291CF70B40FB}" type="presParOf" srcId="{5940BD62-B42A-46C2-88C8-CD7DE391C934}" destId="{F86FBA71-6960-417A-8C03-200EA175C71F}" srcOrd="5" destOrd="0" presId="urn:microsoft.com/office/officeart/2008/layout/LinedList"/>
    <dgm:cxn modelId="{EB3E7941-1608-46EC-AED4-628F9DA0CE35}" type="presParOf" srcId="{F86FBA71-6960-417A-8C03-200EA175C71F}" destId="{0A1BA824-C04E-4CFB-A1D7-2CB9BE1FB6AB}" srcOrd="0" destOrd="0" presId="urn:microsoft.com/office/officeart/2008/layout/LinedList"/>
    <dgm:cxn modelId="{028CC013-2FDC-4322-9CA4-204CBFFD1150}" type="presParOf" srcId="{F86FBA71-6960-417A-8C03-200EA175C71F}" destId="{2BBB2993-0CC8-4DBE-96CC-5D89A92A2ACE}" srcOrd="1" destOrd="0" presId="urn:microsoft.com/office/officeart/2008/layout/LinedList"/>
    <dgm:cxn modelId="{BFAE5CFA-A397-4E3D-A858-495675632D89}" type="presParOf" srcId="{5940BD62-B42A-46C2-88C8-CD7DE391C934}" destId="{B6BEBC41-C0E7-47A9-AEE6-AACFBB272129}" srcOrd="6" destOrd="0" presId="urn:microsoft.com/office/officeart/2008/layout/LinedList"/>
    <dgm:cxn modelId="{DEFE3C6C-A79D-4904-8FB0-64F8B0C28BA8}" type="presParOf" srcId="{5940BD62-B42A-46C2-88C8-CD7DE391C934}" destId="{AE328BBC-1514-4416-96F6-D77CE9FA02C7}" srcOrd="7" destOrd="0" presId="urn:microsoft.com/office/officeart/2008/layout/LinedList"/>
    <dgm:cxn modelId="{C1959AF8-F71F-4B9E-A43C-C085461A0206}" type="presParOf" srcId="{AE328BBC-1514-4416-96F6-D77CE9FA02C7}" destId="{57B96331-D260-4157-9AA5-626197697562}" srcOrd="0" destOrd="0" presId="urn:microsoft.com/office/officeart/2008/layout/LinedList"/>
    <dgm:cxn modelId="{ADA0631B-91A8-4300-809F-74530E061078}" type="presParOf" srcId="{AE328BBC-1514-4416-96F6-D77CE9FA02C7}" destId="{B200EB0D-5A30-4257-A849-F42C14E3EB18}" srcOrd="1" destOrd="0" presId="urn:microsoft.com/office/officeart/2008/layout/LinedList"/>
    <dgm:cxn modelId="{73660F4C-78E9-4502-AAB6-6E60DEF73E8B}" type="presParOf" srcId="{5940BD62-B42A-46C2-88C8-CD7DE391C934}" destId="{066879E8-100A-43A7-B125-195556B2B1B4}" srcOrd="8" destOrd="0" presId="urn:microsoft.com/office/officeart/2008/layout/LinedList"/>
    <dgm:cxn modelId="{BFA16512-533E-47FB-8FAE-A3BF1D985490}" type="presParOf" srcId="{5940BD62-B42A-46C2-88C8-CD7DE391C934}" destId="{8C7DD535-B706-412A-9BE8-D2A8DD876ADB}" srcOrd="9" destOrd="0" presId="urn:microsoft.com/office/officeart/2008/layout/LinedList"/>
    <dgm:cxn modelId="{D687FFDB-712D-4CFD-98CD-49E0960E704A}" type="presParOf" srcId="{8C7DD535-B706-412A-9BE8-D2A8DD876ADB}" destId="{58AEBB48-5ED3-4A3C-A4BB-297A3CC88B8E}" srcOrd="0" destOrd="0" presId="urn:microsoft.com/office/officeart/2008/layout/LinedList"/>
    <dgm:cxn modelId="{1CDEDC50-527A-4213-83B2-BFEE439AB82B}" type="presParOf" srcId="{8C7DD535-B706-412A-9BE8-D2A8DD876ADB}" destId="{726F7B67-71A0-4BDF-82C5-6FB71366BC2E}" srcOrd="1" destOrd="0" presId="urn:microsoft.com/office/officeart/2008/layout/LinedList"/>
    <dgm:cxn modelId="{CE62E6EF-FC15-4E84-88A9-8865052F60F0}" type="presParOf" srcId="{5940BD62-B42A-46C2-88C8-CD7DE391C934}" destId="{6719D023-2B93-4F1A-80FF-0DC90A7489B7}" srcOrd="10" destOrd="0" presId="urn:microsoft.com/office/officeart/2008/layout/LinedList"/>
    <dgm:cxn modelId="{2296BA14-ACEC-4A83-BDC3-9EC79828BB2A}" type="presParOf" srcId="{5940BD62-B42A-46C2-88C8-CD7DE391C934}" destId="{B366EAE2-B640-4B47-9920-02F7BF99D83B}" srcOrd="11" destOrd="0" presId="urn:microsoft.com/office/officeart/2008/layout/LinedList"/>
    <dgm:cxn modelId="{C3764E6D-3F35-496C-BCBB-475106BE1612}" type="presParOf" srcId="{B366EAE2-B640-4B47-9920-02F7BF99D83B}" destId="{6DDBA91A-2D64-4A88-9056-3CB059904BEF}" srcOrd="0" destOrd="0" presId="urn:microsoft.com/office/officeart/2008/layout/LinedList"/>
    <dgm:cxn modelId="{75CF3951-C397-4BAE-BAFA-73826F1F6303}" type="presParOf" srcId="{B366EAE2-B640-4B47-9920-02F7BF99D83B}" destId="{9A534B63-5B51-4DE7-94F0-14E79562B075}" srcOrd="1" destOrd="0" presId="urn:microsoft.com/office/officeart/2008/layout/LinedList"/>
    <dgm:cxn modelId="{5CA7D87C-B57C-4E40-A2A1-858407084EC9}" type="presParOf" srcId="{5940BD62-B42A-46C2-88C8-CD7DE391C934}" destId="{D5935314-328C-42BB-B739-256DCB906882}" srcOrd="12" destOrd="0" presId="urn:microsoft.com/office/officeart/2008/layout/LinedList"/>
    <dgm:cxn modelId="{0F42EC33-20CA-49CD-8B5B-8844A8D56267}" type="presParOf" srcId="{5940BD62-B42A-46C2-88C8-CD7DE391C934}" destId="{039E5EDB-EE02-433D-8F45-265B9654EE08}" srcOrd="13" destOrd="0" presId="urn:microsoft.com/office/officeart/2008/layout/LinedList"/>
    <dgm:cxn modelId="{1696F26A-A583-4CA2-AC14-C7AE2E40CCB9}" type="presParOf" srcId="{039E5EDB-EE02-433D-8F45-265B9654EE08}" destId="{9302D44B-ED23-446A-AC49-6DD03A0F1FEC}" srcOrd="0" destOrd="0" presId="urn:microsoft.com/office/officeart/2008/layout/LinedList"/>
    <dgm:cxn modelId="{602E8680-F6FB-42A8-AD35-8EFE6EB66217}" type="presParOf" srcId="{039E5EDB-EE02-433D-8F45-265B9654EE08}" destId="{80B1C8F5-6EC2-4A11-97F8-60BD1A51C8C9}" srcOrd="1" destOrd="0" presId="urn:microsoft.com/office/officeart/2008/layout/LinedList"/>
    <dgm:cxn modelId="{427563DA-BBC9-4D5D-8F6F-4491A22A5911}" type="presParOf" srcId="{5940BD62-B42A-46C2-88C8-CD7DE391C934}" destId="{1652749A-9411-4400-8521-C4DEDE3F89BD}" srcOrd="14" destOrd="0" presId="urn:microsoft.com/office/officeart/2008/layout/LinedList"/>
    <dgm:cxn modelId="{AA61ECDF-2FA3-44A7-B7B3-B89C7B72850C}" type="presParOf" srcId="{5940BD62-B42A-46C2-88C8-CD7DE391C934}" destId="{D0612116-D373-4323-AF14-62E4114008A0}" srcOrd="15" destOrd="0" presId="urn:microsoft.com/office/officeart/2008/layout/LinedList"/>
    <dgm:cxn modelId="{B1A41454-20B1-4022-9C05-B70084BB474D}" type="presParOf" srcId="{D0612116-D373-4323-AF14-62E4114008A0}" destId="{680504A3-11EF-49F2-B516-636B8501D04F}" srcOrd="0" destOrd="0" presId="urn:microsoft.com/office/officeart/2008/layout/LinedList"/>
    <dgm:cxn modelId="{FCC8B662-E617-4D9C-9DF3-3888B38C4BB7}" type="presParOf" srcId="{D0612116-D373-4323-AF14-62E4114008A0}" destId="{D8B7FAB7-9789-4B45-ACC2-52903B908C06}"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7ECA1-D0CD-4281-8162-8B0EDEF165D0}"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94FACF6F-D887-405C-97A2-3A5708ED9F6C}">
      <dgm:prSet/>
      <dgm:spPr/>
      <dgm:t>
        <a:bodyPr/>
        <a:lstStyle/>
        <a:p>
          <a:r>
            <a:rPr lang="en-US"/>
            <a:t>SLTG cause rise in voltage in other healthy phases</a:t>
          </a:r>
        </a:p>
      </dgm:t>
    </dgm:pt>
    <dgm:pt modelId="{9ADF6C98-83E2-4299-91CF-0D63B43881FF}" type="parTrans" cxnId="{792418FE-DDF8-4511-B7B1-11D1FCE55EBC}">
      <dgm:prSet/>
      <dgm:spPr/>
      <dgm:t>
        <a:bodyPr/>
        <a:lstStyle/>
        <a:p>
          <a:endParaRPr lang="en-US"/>
        </a:p>
      </dgm:t>
    </dgm:pt>
    <dgm:pt modelId="{EA8EEC2A-A56C-48AE-9685-17DE1E47943E}" type="sibTrans" cxnId="{792418FE-DDF8-4511-B7B1-11D1FCE55EBC}">
      <dgm:prSet/>
      <dgm:spPr/>
      <dgm:t>
        <a:bodyPr/>
        <a:lstStyle/>
        <a:p>
          <a:endParaRPr lang="en-US"/>
        </a:p>
      </dgm:t>
    </dgm:pt>
    <dgm:pt modelId="{6AB904F8-CF18-46AC-984F-749CA0667003}">
      <dgm:prSet/>
      <dgm:spPr/>
      <dgm:t>
        <a:bodyPr/>
        <a:lstStyle/>
        <a:p>
          <a:r>
            <a:rPr lang="en-US" dirty="0"/>
            <a:t>Solid ground systems, voltage rise is less than the line to line voltage</a:t>
          </a:r>
        </a:p>
      </dgm:t>
    </dgm:pt>
    <dgm:pt modelId="{CF518B22-8F4B-4684-A3A3-94FEB6D07189}" type="parTrans" cxnId="{4603F358-6E97-40B2-9B53-76C03687F2E2}">
      <dgm:prSet/>
      <dgm:spPr/>
      <dgm:t>
        <a:bodyPr/>
        <a:lstStyle/>
        <a:p>
          <a:endParaRPr lang="en-US"/>
        </a:p>
      </dgm:t>
    </dgm:pt>
    <dgm:pt modelId="{89DDF0DA-A176-4584-BB01-E3C32FB0493D}" type="sibTrans" cxnId="{4603F358-6E97-40B2-9B53-76C03687F2E2}">
      <dgm:prSet/>
      <dgm:spPr/>
      <dgm:t>
        <a:bodyPr/>
        <a:lstStyle/>
        <a:p>
          <a:endParaRPr lang="en-US"/>
        </a:p>
      </dgm:t>
    </dgm:pt>
    <dgm:pt modelId="{26DF1BB3-ACFD-46A7-A31F-65A8C14D8B04}">
      <dgm:prSet/>
      <dgm:spPr/>
      <dgm:t>
        <a:bodyPr/>
        <a:lstStyle/>
        <a:p>
          <a:r>
            <a:rPr lang="en-US" dirty="0"/>
            <a:t>Effectively ground systems,   X</a:t>
          </a:r>
          <a:r>
            <a:rPr lang="en-US" baseline="-25000" dirty="0"/>
            <a:t>0</a:t>
          </a:r>
          <a:r>
            <a:rPr lang="en-US" dirty="0"/>
            <a:t>/X</a:t>
          </a:r>
          <a:r>
            <a:rPr lang="en-US" baseline="-25000" dirty="0"/>
            <a:t>1</a:t>
          </a:r>
          <a:r>
            <a:rPr lang="en-US" u="sng" dirty="0"/>
            <a:t>&lt;</a:t>
          </a:r>
          <a:r>
            <a:rPr lang="en-US" dirty="0"/>
            <a:t> 3.0 and R</a:t>
          </a:r>
          <a:r>
            <a:rPr lang="en-US" baseline="-25000" dirty="0"/>
            <a:t>0</a:t>
          </a:r>
          <a:r>
            <a:rPr lang="en-US" dirty="0"/>
            <a:t>/X</a:t>
          </a:r>
          <a:r>
            <a:rPr lang="en-US" baseline="-25000" dirty="0"/>
            <a:t>1</a:t>
          </a:r>
          <a:r>
            <a:rPr lang="en-US" dirty="0"/>
            <a:t> </a:t>
          </a:r>
          <a:r>
            <a:rPr lang="en-US" u="sng" dirty="0"/>
            <a:t>&lt;</a:t>
          </a:r>
          <a:r>
            <a:rPr lang="en-US" dirty="0"/>
            <a:t> 1.0</a:t>
          </a:r>
        </a:p>
      </dgm:t>
    </dgm:pt>
    <dgm:pt modelId="{33E71593-E6AC-42C7-9555-E977B7B3A385}" type="parTrans" cxnId="{9C2985F3-239F-4BFB-BDB1-D37463838C9F}">
      <dgm:prSet/>
      <dgm:spPr/>
      <dgm:t>
        <a:bodyPr/>
        <a:lstStyle/>
        <a:p>
          <a:endParaRPr lang="en-US"/>
        </a:p>
      </dgm:t>
    </dgm:pt>
    <dgm:pt modelId="{2A4690B9-B43B-45BE-AC02-95566544C300}" type="sibTrans" cxnId="{9C2985F3-239F-4BFB-BDB1-D37463838C9F}">
      <dgm:prSet/>
      <dgm:spPr/>
      <dgm:t>
        <a:bodyPr/>
        <a:lstStyle/>
        <a:p>
          <a:endParaRPr lang="en-US"/>
        </a:p>
      </dgm:t>
    </dgm:pt>
    <dgm:pt modelId="{FC3DD342-0D11-4AF2-B744-7E90CDEB4C87}">
      <dgm:prSet/>
      <dgm:spPr/>
      <dgm:t>
        <a:bodyPr/>
        <a:lstStyle/>
        <a:p>
          <a:r>
            <a:rPr lang="en-US" dirty="0"/>
            <a:t>rise in voltage of healthy phases does not usually exceed 1.4 </a:t>
          </a:r>
          <a:r>
            <a:rPr lang="en-US" dirty="0" err="1"/>
            <a:t>pu</a:t>
          </a:r>
          <a:endParaRPr lang="en-US" dirty="0"/>
        </a:p>
      </dgm:t>
    </dgm:pt>
    <dgm:pt modelId="{E7A4C8B1-4F19-49C6-AB27-8057197A40CF}" type="parTrans" cxnId="{E6F025A0-A0C0-481A-ACA9-8E25DF10D4BF}">
      <dgm:prSet/>
      <dgm:spPr/>
      <dgm:t>
        <a:bodyPr/>
        <a:lstStyle/>
        <a:p>
          <a:endParaRPr lang="en-US"/>
        </a:p>
      </dgm:t>
    </dgm:pt>
    <dgm:pt modelId="{3480E984-F4CF-43DC-A9A1-375ACEB55891}" type="sibTrans" cxnId="{E6F025A0-A0C0-481A-ACA9-8E25DF10D4BF}">
      <dgm:prSet/>
      <dgm:spPr/>
      <dgm:t>
        <a:bodyPr/>
        <a:lstStyle/>
        <a:p>
          <a:endParaRPr lang="en-US"/>
        </a:p>
      </dgm:t>
    </dgm:pt>
    <dgm:pt modelId="{89B953D6-79F1-4E79-BCBC-A512981D9709}" type="pres">
      <dgm:prSet presAssocID="{9F97ECA1-D0CD-4281-8162-8B0EDEF165D0}" presName="linear" presStyleCnt="0">
        <dgm:presLayoutVars>
          <dgm:animLvl val="lvl"/>
          <dgm:resizeHandles val="exact"/>
        </dgm:presLayoutVars>
      </dgm:prSet>
      <dgm:spPr/>
      <dgm:t>
        <a:bodyPr/>
        <a:lstStyle/>
        <a:p>
          <a:endParaRPr lang="en-US"/>
        </a:p>
      </dgm:t>
    </dgm:pt>
    <dgm:pt modelId="{5317544F-6F7F-420D-9C8D-15A3DEAD7BB0}" type="pres">
      <dgm:prSet presAssocID="{94FACF6F-D887-405C-97A2-3A5708ED9F6C}" presName="parentText" presStyleLbl="node1" presStyleIdx="0" presStyleCnt="4">
        <dgm:presLayoutVars>
          <dgm:chMax val="0"/>
          <dgm:bulletEnabled val="1"/>
        </dgm:presLayoutVars>
      </dgm:prSet>
      <dgm:spPr/>
      <dgm:t>
        <a:bodyPr/>
        <a:lstStyle/>
        <a:p>
          <a:endParaRPr lang="en-US"/>
        </a:p>
      </dgm:t>
    </dgm:pt>
    <dgm:pt modelId="{409C6CC6-27CD-48E6-AB3B-9FCAC1E4D4F0}" type="pres">
      <dgm:prSet presAssocID="{EA8EEC2A-A56C-48AE-9685-17DE1E47943E}" presName="spacer" presStyleCnt="0"/>
      <dgm:spPr/>
    </dgm:pt>
    <dgm:pt modelId="{BC18EFC7-B4F7-40B5-9878-934EFE4B9246}" type="pres">
      <dgm:prSet presAssocID="{6AB904F8-CF18-46AC-984F-749CA0667003}" presName="parentText" presStyleLbl="node1" presStyleIdx="1" presStyleCnt="4">
        <dgm:presLayoutVars>
          <dgm:chMax val="0"/>
          <dgm:bulletEnabled val="1"/>
        </dgm:presLayoutVars>
      </dgm:prSet>
      <dgm:spPr/>
      <dgm:t>
        <a:bodyPr/>
        <a:lstStyle/>
        <a:p>
          <a:endParaRPr lang="en-US"/>
        </a:p>
      </dgm:t>
    </dgm:pt>
    <dgm:pt modelId="{00E0699F-F853-4C64-A93A-D77E17A12057}" type="pres">
      <dgm:prSet presAssocID="{89DDF0DA-A176-4584-BB01-E3C32FB0493D}" presName="spacer" presStyleCnt="0"/>
      <dgm:spPr/>
    </dgm:pt>
    <dgm:pt modelId="{5D4105A5-4016-48AD-BFB9-AF70BEF5EAFC}" type="pres">
      <dgm:prSet presAssocID="{26DF1BB3-ACFD-46A7-A31F-65A8C14D8B04}" presName="parentText" presStyleLbl="node1" presStyleIdx="2" presStyleCnt="4">
        <dgm:presLayoutVars>
          <dgm:chMax val="0"/>
          <dgm:bulletEnabled val="1"/>
        </dgm:presLayoutVars>
      </dgm:prSet>
      <dgm:spPr/>
      <dgm:t>
        <a:bodyPr/>
        <a:lstStyle/>
        <a:p>
          <a:endParaRPr lang="en-US"/>
        </a:p>
      </dgm:t>
    </dgm:pt>
    <dgm:pt modelId="{F1E8D3A1-B640-4F53-8CFE-8687A181FC74}" type="pres">
      <dgm:prSet presAssocID="{2A4690B9-B43B-45BE-AC02-95566544C300}" presName="spacer" presStyleCnt="0"/>
      <dgm:spPr/>
    </dgm:pt>
    <dgm:pt modelId="{35995907-0740-4E74-8477-4BE2608489F5}" type="pres">
      <dgm:prSet presAssocID="{FC3DD342-0D11-4AF2-B744-7E90CDEB4C87}" presName="parentText" presStyleLbl="node1" presStyleIdx="3" presStyleCnt="4">
        <dgm:presLayoutVars>
          <dgm:chMax val="0"/>
          <dgm:bulletEnabled val="1"/>
        </dgm:presLayoutVars>
      </dgm:prSet>
      <dgm:spPr/>
      <dgm:t>
        <a:bodyPr/>
        <a:lstStyle/>
        <a:p>
          <a:endParaRPr lang="en-US"/>
        </a:p>
      </dgm:t>
    </dgm:pt>
  </dgm:ptLst>
  <dgm:cxnLst>
    <dgm:cxn modelId="{FDC25181-8040-4E4A-B245-26B69A9F891E}" type="presOf" srcId="{26DF1BB3-ACFD-46A7-A31F-65A8C14D8B04}" destId="{5D4105A5-4016-48AD-BFB9-AF70BEF5EAFC}" srcOrd="0" destOrd="0" presId="urn:microsoft.com/office/officeart/2005/8/layout/vList2"/>
    <dgm:cxn modelId="{9C2985F3-239F-4BFB-BDB1-D37463838C9F}" srcId="{9F97ECA1-D0CD-4281-8162-8B0EDEF165D0}" destId="{26DF1BB3-ACFD-46A7-A31F-65A8C14D8B04}" srcOrd="2" destOrd="0" parTransId="{33E71593-E6AC-42C7-9555-E977B7B3A385}" sibTransId="{2A4690B9-B43B-45BE-AC02-95566544C300}"/>
    <dgm:cxn modelId="{04C222A4-8451-4601-9C24-580952483FAD}" type="presOf" srcId="{FC3DD342-0D11-4AF2-B744-7E90CDEB4C87}" destId="{35995907-0740-4E74-8477-4BE2608489F5}" srcOrd="0" destOrd="0" presId="urn:microsoft.com/office/officeart/2005/8/layout/vList2"/>
    <dgm:cxn modelId="{4C84F2CB-8E57-416E-BFD8-4D3290F9754C}" type="presOf" srcId="{9F97ECA1-D0CD-4281-8162-8B0EDEF165D0}" destId="{89B953D6-79F1-4E79-BCBC-A512981D9709}" srcOrd="0" destOrd="0" presId="urn:microsoft.com/office/officeart/2005/8/layout/vList2"/>
    <dgm:cxn modelId="{792418FE-DDF8-4511-B7B1-11D1FCE55EBC}" srcId="{9F97ECA1-D0CD-4281-8162-8B0EDEF165D0}" destId="{94FACF6F-D887-405C-97A2-3A5708ED9F6C}" srcOrd="0" destOrd="0" parTransId="{9ADF6C98-83E2-4299-91CF-0D63B43881FF}" sibTransId="{EA8EEC2A-A56C-48AE-9685-17DE1E47943E}"/>
    <dgm:cxn modelId="{9B2AE8FA-5C25-4E1D-8BEA-89EC3D2F5730}" type="presOf" srcId="{94FACF6F-D887-405C-97A2-3A5708ED9F6C}" destId="{5317544F-6F7F-420D-9C8D-15A3DEAD7BB0}" srcOrd="0" destOrd="0" presId="urn:microsoft.com/office/officeart/2005/8/layout/vList2"/>
    <dgm:cxn modelId="{E6F025A0-A0C0-481A-ACA9-8E25DF10D4BF}" srcId="{9F97ECA1-D0CD-4281-8162-8B0EDEF165D0}" destId="{FC3DD342-0D11-4AF2-B744-7E90CDEB4C87}" srcOrd="3" destOrd="0" parTransId="{E7A4C8B1-4F19-49C6-AB27-8057197A40CF}" sibTransId="{3480E984-F4CF-43DC-A9A1-375ACEB55891}"/>
    <dgm:cxn modelId="{1CA26A84-113B-4180-B8AB-36E4B2A1239C}" type="presOf" srcId="{6AB904F8-CF18-46AC-984F-749CA0667003}" destId="{BC18EFC7-B4F7-40B5-9878-934EFE4B9246}" srcOrd="0" destOrd="0" presId="urn:microsoft.com/office/officeart/2005/8/layout/vList2"/>
    <dgm:cxn modelId="{4603F358-6E97-40B2-9B53-76C03687F2E2}" srcId="{9F97ECA1-D0CD-4281-8162-8B0EDEF165D0}" destId="{6AB904F8-CF18-46AC-984F-749CA0667003}" srcOrd="1" destOrd="0" parTransId="{CF518B22-8F4B-4684-A3A3-94FEB6D07189}" sibTransId="{89DDF0DA-A176-4584-BB01-E3C32FB0493D}"/>
    <dgm:cxn modelId="{FB71CF6F-1555-4B29-92F7-C80A5BBA4984}" type="presParOf" srcId="{89B953D6-79F1-4E79-BCBC-A512981D9709}" destId="{5317544F-6F7F-420D-9C8D-15A3DEAD7BB0}" srcOrd="0" destOrd="0" presId="urn:microsoft.com/office/officeart/2005/8/layout/vList2"/>
    <dgm:cxn modelId="{499ED929-D657-433D-B6E4-F442806765A3}" type="presParOf" srcId="{89B953D6-79F1-4E79-BCBC-A512981D9709}" destId="{409C6CC6-27CD-48E6-AB3B-9FCAC1E4D4F0}" srcOrd="1" destOrd="0" presId="urn:microsoft.com/office/officeart/2005/8/layout/vList2"/>
    <dgm:cxn modelId="{7E580731-E170-4950-81D2-2B049BE0056B}" type="presParOf" srcId="{89B953D6-79F1-4E79-BCBC-A512981D9709}" destId="{BC18EFC7-B4F7-40B5-9878-934EFE4B9246}" srcOrd="2" destOrd="0" presId="urn:microsoft.com/office/officeart/2005/8/layout/vList2"/>
    <dgm:cxn modelId="{60440F4D-0BCD-45EC-9779-9597C0BABCF5}" type="presParOf" srcId="{89B953D6-79F1-4E79-BCBC-A512981D9709}" destId="{00E0699F-F853-4C64-A93A-D77E17A12057}" srcOrd="3" destOrd="0" presId="urn:microsoft.com/office/officeart/2005/8/layout/vList2"/>
    <dgm:cxn modelId="{BF0E764D-9B0F-44DA-BFFD-9D54DD013054}" type="presParOf" srcId="{89B953D6-79F1-4E79-BCBC-A512981D9709}" destId="{5D4105A5-4016-48AD-BFB9-AF70BEF5EAFC}" srcOrd="4" destOrd="0" presId="urn:microsoft.com/office/officeart/2005/8/layout/vList2"/>
    <dgm:cxn modelId="{0BCDBDDF-E1CB-47B5-A681-5D338A0609ED}" type="presParOf" srcId="{89B953D6-79F1-4E79-BCBC-A512981D9709}" destId="{F1E8D3A1-B640-4F53-8CFE-8687A181FC74}" srcOrd="5" destOrd="0" presId="urn:microsoft.com/office/officeart/2005/8/layout/vList2"/>
    <dgm:cxn modelId="{BD9CCE19-0E58-46E9-BD91-3BA5D8047A21}" type="presParOf" srcId="{89B953D6-79F1-4E79-BCBC-A512981D9709}" destId="{35995907-0740-4E74-8477-4BE2608489F5}"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B5565D-534C-43E6-8E61-9BC01B221C9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74CE422A-036E-4FAB-BC4A-C7BFA43807F2}">
      <dgm:prSet phldrT="[Text]"/>
      <dgm:spPr/>
      <dgm:t>
        <a:bodyPr/>
        <a:lstStyle/>
        <a:p>
          <a:r>
            <a:rPr lang="en-US" dirty="0"/>
            <a:t>3</a:t>
          </a:r>
          <a:r>
            <a:rPr lang="en-US" baseline="30000" dirty="0"/>
            <a:t>rd</a:t>
          </a:r>
          <a:r>
            <a:rPr lang="en-US" dirty="0"/>
            <a:t> and multiple harmonics </a:t>
          </a:r>
          <a:endParaRPr lang="en-IN" dirty="0"/>
        </a:p>
      </dgm:t>
    </dgm:pt>
    <dgm:pt modelId="{4EA5D1BB-3599-4A09-B01E-4C4D5EAA5180}" type="parTrans" cxnId="{451213F9-52D7-42FF-BA97-D51DFB47D074}">
      <dgm:prSet/>
      <dgm:spPr/>
      <dgm:t>
        <a:bodyPr/>
        <a:lstStyle/>
        <a:p>
          <a:endParaRPr lang="en-IN"/>
        </a:p>
      </dgm:t>
    </dgm:pt>
    <dgm:pt modelId="{185D7415-97BE-4B1C-A232-8DA248785F0C}" type="sibTrans" cxnId="{451213F9-52D7-42FF-BA97-D51DFB47D074}">
      <dgm:prSet/>
      <dgm:spPr/>
      <dgm:t>
        <a:bodyPr/>
        <a:lstStyle/>
        <a:p>
          <a:endParaRPr lang="en-IN"/>
        </a:p>
      </dgm:t>
    </dgm:pt>
    <dgm:pt modelId="{C749C70B-37C4-422A-91E2-27F20A7DC22C}">
      <dgm:prSet phldrT="[Text]"/>
      <dgm:spPr/>
      <dgm:t>
        <a:bodyPr/>
        <a:lstStyle/>
        <a:p>
          <a:r>
            <a:rPr lang="en-US" dirty="0"/>
            <a:t>Zero sequence impedance is effective</a:t>
          </a:r>
          <a:endParaRPr lang="en-IN" dirty="0"/>
        </a:p>
      </dgm:t>
    </dgm:pt>
    <dgm:pt modelId="{2198AE9B-69F7-4FD8-A470-019C314EAF6E}" type="parTrans" cxnId="{CC68725A-C2BD-45E7-B45C-DEE5C9817664}">
      <dgm:prSet/>
      <dgm:spPr/>
      <dgm:t>
        <a:bodyPr/>
        <a:lstStyle/>
        <a:p>
          <a:endParaRPr lang="en-IN"/>
        </a:p>
      </dgm:t>
    </dgm:pt>
    <dgm:pt modelId="{027B0B78-4031-444D-8037-AE39D271D3C7}" type="sibTrans" cxnId="{CC68725A-C2BD-45E7-B45C-DEE5C9817664}">
      <dgm:prSet/>
      <dgm:spPr/>
      <dgm:t>
        <a:bodyPr/>
        <a:lstStyle/>
        <a:p>
          <a:endParaRPr lang="en-IN"/>
        </a:p>
      </dgm:t>
    </dgm:pt>
    <dgm:pt modelId="{5509C512-1257-453A-8DFF-8E4A5F9BB9A7}">
      <dgm:prSet phldrT="[Text]"/>
      <dgm:spPr/>
      <dgm:t>
        <a:bodyPr/>
        <a:lstStyle/>
        <a:p>
          <a:r>
            <a:rPr lang="en-US" dirty="0"/>
            <a:t>Delta connected windings will suppress them</a:t>
          </a:r>
          <a:endParaRPr lang="en-IN" dirty="0"/>
        </a:p>
      </dgm:t>
    </dgm:pt>
    <dgm:pt modelId="{7073829B-1024-477A-96BD-74681FC4D2CF}" type="parTrans" cxnId="{3AD9B303-0F26-4B5E-82BA-6059C0C9017E}">
      <dgm:prSet/>
      <dgm:spPr/>
      <dgm:t>
        <a:bodyPr/>
        <a:lstStyle/>
        <a:p>
          <a:endParaRPr lang="en-IN"/>
        </a:p>
      </dgm:t>
    </dgm:pt>
    <dgm:pt modelId="{028E831C-2193-4159-A2BE-B4C4202D89C9}" type="sibTrans" cxnId="{3AD9B303-0F26-4B5E-82BA-6059C0C9017E}">
      <dgm:prSet/>
      <dgm:spPr/>
      <dgm:t>
        <a:bodyPr/>
        <a:lstStyle/>
        <a:p>
          <a:endParaRPr lang="en-IN"/>
        </a:p>
      </dgm:t>
    </dgm:pt>
    <dgm:pt modelId="{DFD3D419-B822-4F4B-8B42-B22E48B9F6D5}">
      <dgm:prSet phldrT="[Text]"/>
      <dgm:spPr/>
      <dgm:t>
        <a:bodyPr/>
        <a:lstStyle/>
        <a:p>
          <a:r>
            <a:rPr lang="en-US" dirty="0"/>
            <a:t>Higher harmonics</a:t>
          </a:r>
          <a:endParaRPr lang="en-IN" dirty="0"/>
        </a:p>
      </dgm:t>
    </dgm:pt>
    <dgm:pt modelId="{5C27CC73-C79A-41CB-8C11-959E6A0EEFBC}" type="parTrans" cxnId="{1E8B83D1-0201-4AD2-A612-20781F3F414B}">
      <dgm:prSet/>
      <dgm:spPr/>
      <dgm:t>
        <a:bodyPr/>
        <a:lstStyle/>
        <a:p>
          <a:endParaRPr lang="en-IN"/>
        </a:p>
      </dgm:t>
    </dgm:pt>
    <dgm:pt modelId="{BEAF5979-E45D-4706-B047-1CE356ABF7BF}" type="sibTrans" cxnId="{1E8B83D1-0201-4AD2-A612-20781F3F414B}">
      <dgm:prSet/>
      <dgm:spPr/>
      <dgm:t>
        <a:bodyPr/>
        <a:lstStyle/>
        <a:p>
          <a:endParaRPr lang="en-IN"/>
        </a:p>
      </dgm:t>
    </dgm:pt>
    <dgm:pt modelId="{2A8907D8-23DF-40ED-9B2F-7C6BDE555C6E}">
      <dgm:prSet phldrT="[Text]"/>
      <dgm:spPr/>
      <dgm:t>
        <a:bodyPr/>
        <a:lstStyle/>
        <a:p>
          <a:r>
            <a:rPr lang="en-US" dirty="0"/>
            <a:t>Series resonance between transformer L and line C occurs</a:t>
          </a:r>
          <a:endParaRPr lang="en-IN" dirty="0"/>
        </a:p>
      </dgm:t>
    </dgm:pt>
    <dgm:pt modelId="{1D118B2F-BDC8-47EE-89E3-6C005AF913E7}" type="parTrans" cxnId="{B3A4F087-8B12-4CF5-8730-6C0DB51C333B}">
      <dgm:prSet/>
      <dgm:spPr/>
      <dgm:t>
        <a:bodyPr/>
        <a:lstStyle/>
        <a:p>
          <a:endParaRPr lang="en-IN"/>
        </a:p>
      </dgm:t>
    </dgm:pt>
    <dgm:pt modelId="{7BD894C1-4966-4D57-88C3-15C810CE56F5}" type="sibTrans" cxnId="{B3A4F087-8B12-4CF5-8730-6C0DB51C333B}">
      <dgm:prSet/>
      <dgm:spPr/>
      <dgm:t>
        <a:bodyPr/>
        <a:lstStyle/>
        <a:p>
          <a:endParaRPr lang="en-IN"/>
        </a:p>
      </dgm:t>
    </dgm:pt>
    <dgm:pt modelId="{2D3FC428-73A7-47FC-A889-B1A319A07DB6}">
      <dgm:prSet phldrT="[Text]"/>
      <dgm:spPr/>
      <dgm:t>
        <a:bodyPr/>
        <a:lstStyle/>
        <a:p>
          <a:r>
            <a:rPr lang="en-US" dirty="0"/>
            <a:t>Higher voltage is produced</a:t>
          </a:r>
          <a:endParaRPr lang="en-IN" dirty="0"/>
        </a:p>
      </dgm:t>
    </dgm:pt>
    <dgm:pt modelId="{7E2E8A47-EF38-40E8-AD07-F388B41FC35A}" type="parTrans" cxnId="{75C0104A-1F2A-40D1-9E84-53A7E977F981}">
      <dgm:prSet/>
      <dgm:spPr/>
      <dgm:t>
        <a:bodyPr/>
        <a:lstStyle/>
        <a:p>
          <a:endParaRPr lang="en-IN"/>
        </a:p>
      </dgm:t>
    </dgm:pt>
    <dgm:pt modelId="{41BB3756-2238-490E-B085-0CB561496F5F}" type="sibTrans" cxnId="{75C0104A-1F2A-40D1-9E84-53A7E977F981}">
      <dgm:prSet/>
      <dgm:spPr/>
      <dgm:t>
        <a:bodyPr/>
        <a:lstStyle/>
        <a:p>
          <a:endParaRPr lang="en-IN"/>
        </a:p>
      </dgm:t>
    </dgm:pt>
    <dgm:pt modelId="{EAA99E08-B28A-4738-9C65-B20D8842F495}" type="pres">
      <dgm:prSet presAssocID="{12B5565D-534C-43E6-8E61-9BC01B221C9A}" presName="Name0" presStyleCnt="0">
        <dgm:presLayoutVars>
          <dgm:dir/>
          <dgm:animLvl val="lvl"/>
          <dgm:resizeHandles/>
        </dgm:presLayoutVars>
      </dgm:prSet>
      <dgm:spPr/>
      <dgm:t>
        <a:bodyPr/>
        <a:lstStyle/>
        <a:p>
          <a:endParaRPr lang="en-US"/>
        </a:p>
      </dgm:t>
    </dgm:pt>
    <dgm:pt modelId="{5FC07120-1990-4297-831E-759E25246A8D}" type="pres">
      <dgm:prSet presAssocID="{74CE422A-036E-4FAB-BC4A-C7BFA43807F2}" presName="linNode" presStyleCnt="0"/>
      <dgm:spPr/>
    </dgm:pt>
    <dgm:pt modelId="{D4362908-97BC-473B-B1CC-6F6C47E61E00}" type="pres">
      <dgm:prSet presAssocID="{74CE422A-036E-4FAB-BC4A-C7BFA43807F2}" presName="parentShp" presStyleLbl="node1" presStyleIdx="0" presStyleCnt="2">
        <dgm:presLayoutVars>
          <dgm:bulletEnabled val="1"/>
        </dgm:presLayoutVars>
      </dgm:prSet>
      <dgm:spPr/>
      <dgm:t>
        <a:bodyPr/>
        <a:lstStyle/>
        <a:p>
          <a:endParaRPr lang="en-US"/>
        </a:p>
      </dgm:t>
    </dgm:pt>
    <dgm:pt modelId="{0A720F92-80B7-4E5B-95C4-9613BE1D01CD}" type="pres">
      <dgm:prSet presAssocID="{74CE422A-036E-4FAB-BC4A-C7BFA43807F2}" presName="childShp" presStyleLbl="bgAccFollowNode1" presStyleIdx="0" presStyleCnt="2" custScaleX="147180">
        <dgm:presLayoutVars>
          <dgm:bulletEnabled val="1"/>
        </dgm:presLayoutVars>
      </dgm:prSet>
      <dgm:spPr/>
      <dgm:t>
        <a:bodyPr/>
        <a:lstStyle/>
        <a:p>
          <a:endParaRPr lang="en-US"/>
        </a:p>
      </dgm:t>
    </dgm:pt>
    <dgm:pt modelId="{3416269A-7688-4284-B143-268F1E79F742}" type="pres">
      <dgm:prSet presAssocID="{185D7415-97BE-4B1C-A232-8DA248785F0C}" presName="spacing" presStyleCnt="0"/>
      <dgm:spPr/>
    </dgm:pt>
    <dgm:pt modelId="{5C89012D-2FA7-4277-B2C6-CEDC1276D7D6}" type="pres">
      <dgm:prSet presAssocID="{DFD3D419-B822-4F4B-8B42-B22E48B9F6D5}" presName="linNode" presStyleCnt="0"/>
      <dgm:spPr/>
    </dgm:pt>
    <dgm:pt modelId="{D4B2ECAB-34F5-4F3C-800D-F30EE66CB007}" type="pres">
      <dgm:prSet presAssocID="{DFD3D419-B822-4F4B-8B42-B22E48B9F6D5}" presName="parentShp" presStyleLbl="node1" presStyleIdx="1" presStyleCnt="2">
        <dgm:presLayoutVars>
          <dgm:bulletEnabled val="1"/>
        </dgm:presLayoutVars>
      </dgm:prSet>
      <dgm:spPr/>
      <dgm:t>
        <a:bodyPr/>
        <a:lstStyle/>
        <a:p>
          <a:endParaRPr lang="en-US"/>
        </a:p>
      </dgm:t>
    </dgm:pt>
    <dgm:pt modelId="{6F18F2A2-3488-4180-8AB5-8668E9254FD2}" type="pres">
      <dgm:prSet presAssocID="{DFD3D419-B822-4F4B-8B42-B22E48B9F6D5}" presName="childShp" presStyleLbl="bgAccFollowNode1" presStyleIdx="1" presStyleCnt="2">
        <dgm:presLayoutVars>
          <dgm:bulletEnabled val="1"/>
        </dgm:presLayoutVars>
      </dgm:prSet>
      <dgm:spPr/>
      <dgm:t>
        <a:bodyPr/>
        <a:lstStyle/>
        <a:p>
          <a:endParaRPr lang="en-US"/>
        </a:p>
      </dgm:t>
    </dgm:pt>
  </dgm:ptLst>
  <dgm:cxnLst>
    <dgm:cxn modelId="{FF29EA19-5D4A-47B1-A9AA-1BA6430272FF}" type="presOf" srcId="{74CE422A-036E-4FAB-BC4A-C7BFA43807F2}" destId="{D4362908-97BC-473B-B1CC-6F6C47E61E00}" srcOrd="0" destOrd="0" presId="urn:microsoft.com/office/officeart/2005/8/layout/vList6"/>
    <dgm:cxn modelId="{B1B75DDE-30FD-4D5F-9326-89F51B4C7759}" type="presOf" srcId="{2A8907D8-23DF-40ED-9B2F-7C6BDE555C6E}" destId="{6F18F2A2-3488-4180-8AB5-8668E9254FD2}" srcOrd="0" destOrd="0" presId="urn:microsoft.com/office/officeart/2005/8/layout/vList6"/>
    <dgm:cxn modelId="{A54EC718-F986-4ED2-8DB4-1527402E8F5A}" type="presOf" srcId="{DFD3D419-B822-4F4B-8B42-B22E48B9F6D5}" destId="{D4B2ECAB-34F5-4F3C-800D-F30EE66CB007}" srcOrd="0" destOrd="0" presId="urn:microsoft.com/office/officeart/2005/8/layout/vList6"/>
    <dgm:cxn modelId="{78E6BDE2-CF85-45E0-B520-555903CC176F}" type="presOf" srcId="{2D3FC428-73A7-47FC-A889-B1A319A07DB6}" destId="{6F18F2A2-3488-4180-8AB5-8668E9254FD2}" srcOrd="0" destOrd="1" presId="urn:microsoft.com/office/officeart/2005/8/layout/vList6"/>
    <dgm:cxn modelId="{451213F9-52D7-42FF-BA97-D51DFB47D074}" srcId="{12B5565D-534C-43E6-8E61-9BC01B221C9A}" destId="{74CE422A-036E-4FAB-BC4A-C7BFA43807F2}" srcOrd="0" destOrd="0" parTransId="{4EA5D1BB-3599-4A09-B01E-4C4D5EAA5180}" sibTransId="{185D7415-97BE-4B1C-A232-8DA248785F0C}"/>
    <dgm:cxn modelId="{3AD9B303-0F26-4B5E-82BA-6059C0C9017E}" srcId="{74CE422A-036E-4FAB-BC4A-C7BFA43807F2}" destId="{5509C512-1257-453A-8DFF-8E4A5F9BB9A7}" srcOrd="1" destOrd="0" parTransId="{7073829B-1024-477A-96BD-74681FC4D2CF}" sibTransId="{028E831C-2193-4159-A2BE-B4C4202D89C9}"/>
    <dgm:cxn modelId="{B3A4F087-8B12-4CF5-8730-6C0DB51C333B}" srcId="{DFD3D419-B822-4F4B-8B42-B22E48B9F6D5}" destId="{2A8907D8-23DF-40ED-9B2F-7C6BDE555C6E}" srcOrd="0" destOrd="0" parTransId="{1D118B2F-BDC8-47EE-89E3-6C005AF913E7}" sibTransId="{7BD894C1-4966-4D57-88C3-15C810CE56F5}"/>
    <dgm:cxn modelId="{68C42B1A-0048-4EBD-B7EF-09BECCFF5873}" type="presOf" srcId="{12B5565D-534C-43E6-8E61-9BC01B221C9A}" destId="{EAA99E08-B28A-4738-9C65-B20D8842F495}" srcOrd="0" destOrd="0" presId="urn:microsoft.com/office/officeart/2005/8/layout/vList6"/>
    <dgm:cxn modelId="{F8F1B664-943E-4B51-8E70-21F9E36D722B}" type="presOf" srcId="{C749C70B-37C4-422A-91E2-27F20A7DC22C}" destId="{0A720F92-80B7-4E5B-95C4-9613BE1D01CD}" srcOrd="0" destOrd="0" presId="urn:microsoft.com/office/officeart/2005/8/layout/vList6"/>
    <dgm:cxn modelId="{75C0104A-1F2A-40D1-9E84-53A7E977F981}" srcId="{DFD3D419-B822-4F4B-8B42-B22E48B9F6D5}" destId="{2D3FC428-73A7-47FC-A889-B1A319A07DB6}" srcOrd="1" destOrd="0" parTransId="{7E2E8A47-EF38-40E8-AD07-F388B41FC35A}" sibTransId="{41BB3756-2238-490E-B085-0CB561496F5F}"/>
    <dgm:cxn modelId="{1E8B83D1-0201-4AD2-A612-20781F3F414B}" srcId="{12B5565D-534C-43E6-8E61-9BC01B221C9A}" destId="{DFD3D419-B822-4F4B-8B42-B22E48B9F6D5}" srcOrd="1" destOrd="0" parTransId="{5C27CC73-C79A-41CB-8C11-959E6A0EEFBC}" sibTransId="{BEAF5979-E45D-4706-B047-1CE356ABF7BF}"/>
    <dgm:cxn modelId="{CC68725A-C2BD-45E7-B45C-DEE5C9817664}" srcId="{74CE422A-036E-4FAB-BC4A-C7BFA43807F2}" destId="{C749C70B-37C4-422A-91E2-27F20A7DC22C}" srcOrd="0" destOrd="0" parTransId="{2198AE9B-69F7-4FD8-A470-019C314EAF6E}" sibTransId="{027B0B78-4031-444D-8037-AE39D271D3C7}"/>
    <dgm:cxn modelId="{7CFE1088-F58F-47A7-8ACD-5B894DA1CB83}" type="presOf" srcId="{5509C512-1257-453A-8DFF-8E4A5F9BB9A7}" destId="{0A720F92-80B7-4E5B-95C4-9613BE1D01CD}" srcOrd="0" destOrd="1" presId="urn:microsoft.com/office/officeart/2005/8/layout/vList6"/>
    <dgm:cxn modelId="{06872442-EE3E-4AED-B457-14A05CE5FB0A}" type="presParOf" srcId="{EAA99E08-B28A-4738-9C65-B20D8842F495}" destId="{5FC07120-1990-4297-831E-759E25246A8D}" srcOrd="0" destOrd="0" presId="urn:microsoft.com/office/officeart/2005/8/layout/vList6"/>
    <dgm:cxn modelId="{EECDD346-F3A2-46E6-BCD7-AC17BC1C0EF6}" type="presParOf" srcId="{5FC07120-1990-4297-831E-759E25246A8D}" destId="{D4362908-97BC-473B-B1CC-6F6C47E61E00}" srcOrd="0" destOrd="0" presId="urn:microsoft.com/office/officeart/2005/8/layout/vList6"/>
    <dgm:cxn modelId="{3FF1D4C6-406A-4CE0-B442-C21B665FFF25}" type="presParOf" srcId="{5FC07120-1990-4297-831E-759E25246A8D}" destId="{0A720F92-80B7-4E5B-95C4-9613BE1D01CD}" srcOrd="1" destOrd="0" presId="urn:microsoft.com/office/officeart/2005/8/layout/vList6"/>
    <dgm:cxn modelId="{3B14C994-DCFE-4FA3-BC6A-E3A6FFCCA73D}" type="presParOf" srcId="{EAA99E08-B28A-4738-9C65-B20D8842F495}" destId="{3416269A-7688-4284-B143-268F1E79F742}" srcOrd="1" destOrd="0" presId="urn:microsoft.com/office/officeart/2005/8/layout/vList6"/>
    <dgm:cxn modelId="{9D9EE2F7-5EC7-4BB5-9F48-6D0E96714AF9}" type="presParOf" srcId="{EAA99E08-B28A-4738-9C65-B20D8842F495}" destId="{5C89012D-2FA7-4277-B2C6-CEDC1276D7D6}" srcOrd="2" destOrd="0" presId="urn:microsoft.com/office/officeart/2005/8/layout/vList6"/>
    <dgm:cxn modelId="{36F27B28-BA0F-4747-8AEE-B6F27C89405B}" type="presParOf" srcId="{5C89012D-2FA7-4277-B2C6-CEDC1276D7D6}" destId="{D4B2ECAB-34F5-4F3C-800D-F30EE66CB007}" srcOrd="0" destOrd="0" presId="urn:microsoft.com/office/officeart/2005/8/layout/vList6"/>
    <dgm:cxn modelId="{4EB711A5-3A8F-4323-9788-6D5404B75082}" type="presParOf" srcId="{5C89012D-2FA7-4277-B2C6-CEDC1276D7D6}" destId="{6F18F2A2-3488-4180-8AB5-8668E9254FD2}"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5913-E8DD-4F31-AF88-021E2769140E}">
      <dsp:nvSpPr>
        <dsp:cNvPr id="0" name=""/>
        <dsp:cNvSpPr/>
      </dsp:nvSpPr>
      <dsp:spPr>
        <a:xfrm>
          <a:off x="0" y="0"/>
          <a:ext cx="5641974"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944AD63F-FF7A-4B43-8E16-D08B60109D6E}">
      <dsp:nvSpPr>
        <dsp:cNvPr id="0" name=""/>
        <dsp:cNvSpPr/>
      </dsp:nvSpPr>
      <dsp:spPr>
        <a:xfrm>
          <a:off x="0" y="0"/>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Long uncompensated lines exhibit voltage rise at receiving end</a:t>
          </a:r>
        </a:p>
      </dsp:txBody>
      <dsp:txXfrm>
        <a:off x="0" y="0"/>
        <a:ext cx="5641974" cy="615156"/>
      </dsp:txXfrm>
    </dsp:sp>
    <dsp:sp modelId="{CB7506E6-DDA4-42F3-B203-01A571BBCCDD}">
      <dsp:nvSpPr>
        <dsp:cNvPr id="0" name=""/>
        <dsp:cNvSpPr/>
      </dsp:nvSpPr>
      <dsp:spPr>
        <a:xfrm>
          <a:off x="0" y="615156"/>
          <a:ext cx="5641974"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9DFC2AF4-B70A-49B9-B38E-B67F79392668}">
      <dsp:nvSpPr>
        <dsp:cNvPr id="0" name=""/>
        <dsp:cNvSpPr/>
      </dsp:nvSpPr>
      <dsp:spPr>
        <a:xfrm>
          <a:off x="0" y="615156"/>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V2=V1/cos βl</a:t>
          </a:r>
        </a:p>
      </dsp:txBody>
      <dsp:txXfrm>
        <a:off x="0" y="615156"/>
        <a:ext cx="5641974" cy="615156"/>
      </dsp:txXfrm>
    </dsp:sp>
    <dsp:sp modelId="{9E90786A-F8BB-4B75-AD65-9FAA28062F7D}">
      <dsp:nvSpPr>
        <dsp:cNvPr id="0" name=""/>
        <dsp:cNvSpPr/>
      </dsp:nvSpPr>
      <dsp:spPr>
        <a:xfrm>
          <a:off x="0" y="1230312"/>
          <a:ext cx="5641974"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A1BA824-C04E-4CFB-A1D7-2CB9BE1FB6AB}">
      <dsp:nvSpPr>
        <dsp:cNvPr id="0" name=""/>
        <dsp:cNvSpPr/>
      </dsp:nvSpPr>
      <dsp:spPr>
        <a:xfrm>
          <a:off x="0" y="1230312"/>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Where V1, V2 are the sending and receiving end voltages respectively</a:t>
          </a:r>
        </a:p>
      </dsp:txBody>
      <dsp:txXfrm>
        <a:off x="0" y="1230312"/>
        <a:ext cx="5641974" cy="615156"/>
      </dsp:txXfrm>
    </dsp:sp>
    <dsp:sp modelId="{B6BEBC41-C0E7-47A9-AEE6-AACFBB272129}">
      <dsp:nvSpPr>
        <dsp:cNvPr id="0" name=""/>
        <dsp:cNvSpPr/>
      </dsp:nvSpPr>
      <dsp:spPr>
        <a:xfrm>
          <a:off x="0" y="1845468"/>
          <a:ext cx="5641974"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57B96331-D260-4157-9AA5-626197697562}">
      <dsp:nvSpPr>
        <dsp:cNvPr id="0" name=""/>
        <dsp:cNvSpPr/>
      </dsp:nvSpPr>
      <dsp:spPr>
        <a:xfrm>
          <a:off x="0" y="1845468"/>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l=length of the line</a:t>
          </a:r>
        </a:p>
      </dsp:txBody>
      <dsp:txXfrm>
        <a:off x="0" y="1845468"/>
        <a:ext cx="5641974" cy="615156"/>
      </dsp:txXfrm>
    </dsp:sp>
    <dsp:sp modelId="{066879E8-100A-43A7-B125-195556B2B1B4}">
      <dsp:nvSpPr>
        <dsp:cNvPr id="0" name=""/>
        <dsp:cNvSpPr/>
      </dsp:nvSpPr>
      <dsp:spPr>
        <a:xfrm>
          <a:off x="0" y="2460625"/>
          <a:ext cx="5641974"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58AEBB48-5ED3-4A3C-A4BB-297A3CC88B8E}">
      <dsp:nvSpPr>
        <dsp:cNvPr id="0" name=""/>
        <dsp:cNvSpPr/>
      </dsp:nvSpPr>
      <dsp:spPr>
        <a:xfrm>
          <a:off x="0" y="2460625"/>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β=Phase constant of the line</a:t>
          </a:r>
        </a:p>
      </dsp:txBody>
      <dsp:txXfrm>
        <a:off x="0" y="2460625"/>
        <a:ext cx="5641974" cy="615156"/>
      </dsp:txXfrm>
    </dsp:sp>
    <dsp:sp modelId="{6719D023-2B93-4F1A-80FF-0DC90A7489B7}">
      <dsp:nvSpPr>
        <dsp:cNvPr id="0" name=""/>
        <dsp:cNvSpPr/>
      </dsp:nvSpPr>
      <dsp:spPr>
        <a:xfrm>
          <a:off x="0" y="3075781"/>
          <a:ext cx="5641974"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6DDBA91A-2D64-4A88-9056-3CB059904BEF}">
      <dsp:nvSpPr>
        <dsp:cNvPr id="0" name=""/>
        <dsp:cNvSpPr/>
      </dsp:nvSpPr>
      <dsp:spPr>
        <a:xfrm>
          <a:off x="0" y="3075781"/>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 [(R+jωL) (G+jωC)/LC]1/2</a:t>
          </a:r>
        </a:p>
      </dsp:txBody>
      <dsp:txXfrm>
        <a:off x="0" y="3075781"/>
        <a:ext cx="5641974" cy="615156"/>
      </dsp:txXfrm>
    </dsp:sp>
    <dsp:sp modelId="{D5935314-328C-42BB-B739-256DCB906882}">
      <dsp:nvSpPr>
        <dsp:cNvPr id="0" name=""/>
        <dsp:cNvSpPr/>
      </dsp:nvSpPr>
      <dsp:spPr>
        <a:xfrm>
          <a:off x="0" y="3690937"/>
          <a:ext cx="5641974"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9302D44B-ED23-446A-AC49-6DD03A0F1FEC}">
      <dsp:nvSpPr>
        <dsp:cNvPr id="0" name=""/>
        <dsp:cNvSpPr/>
      </dsp:nvSpPr>
      <dsp:spPr>
        <a:xfrm>
          <a:off x="0" y="3690937"/>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=6 degree per 100 km line at 50 Hz frequency </a:t>
          </a:r>
        </a:p>
      </dsp:txBody>
      <dsp:txXfrm>
        <a:off x="0" y="3690937"/>
        <a:ext cx="5641974" cy="615156"/>
      </dsp:txXfrm>
    </dsp:sp>
    <dsp:sp modelId="{1652749A-9411-4400-8521-C4DEDE3F89BD}">
      <dsp:nvSpPr>
        <dsp:cNvPr id="0" name=""/>
        <dsp:cNvSpPr/>
      </dsp:nvSpPr>
      <dsp:spPr>
        <a:xfrm>
          <a:off x="0" y="4306093"/>
          <a:ext cx="5641974"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680504A3-11EF-49F2-B516-636B8501D04F}">
      <dsp:nvSpPr>
        <dsp:cNvPr id="0" name=""/>
        <dsp:cNvSpPr/>
      </dsp:nvSpPr>
      <dsp:spPr>
        <a:xfrm>
          <a:off x="0" y="4306093"/>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ω=Angular frequency</a:t>
          </a:r>
        </a:p>
      </dsp:txBody>
      <dsp:txXfrm>
        <a:off x="0" y="4306093"/>
        <a:ext cx="5641974" cy="61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7544F-6F7F-420D-9C8D-15A3DEAD7BB0}">
      <dsp:nvSpPr>
        <dsp:cNvPr id="0" name=""/>
        <dsp:cNvSpPr/>
      </dsp:nvSpPr>
      <dsp:spPr>
        <a:xfrm>
          <a:off x="0" y="447505"/>
          <a:ext cx="5641974" cy="954719"/>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SLTG cause rise in voltage in other healthy phases</a:t>
          </a:r>
        </a:p>
      </dsp:txBody>
      <dsp:txXfrm>
        <a:off x="46606" y="494111"/>
        <a:ext cx="5548762" cy="861507"/>
      </dsp:txXfrm>
    </dsp:sp>
    <dsp:sp modelId="{BC18EFC7-B4F7-40B5-9878-934EFE4B9246}">
      <dsp:nvSpPr>
        <dsp:cNvPr id="0" name=""/>
        <dsp:cNvSpPr/>
      </dsp:nvSpPr>
      <dsp:spPr>
        <a:xfrm>
          <a:off x="0" y="1471345"/>
          <a:ext cx="5641974" cy="954719"/>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Solid ground systems, voltage rise is less than the line to line voltage</a:t>
          </a:r>
        </a:p>
      </dsp:txBody>
      <dsp:txXfrm>
        <a:off x="46606" y="1517951"/>
        <a:ext cx="5548762" cy="861507"/>
      </dsp:txXfrm>
    </dsp:sp>
    <dsp:sp modelId="{5D4105A5-4016-48AD-BFB9-AF70BEF5EAFC}">
      <dsp:nvSpPr>
        <dsp:cNvPr id="0" name=""/>
        <dsp:cNvSpPr/>
      </dsp:nvSpPr>
      <dsp:spPr>
        <a:xfrm>
          <a:off x="0" y="2495184"/>
          <a:ext cx="5641974" cy="954719"/>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Effectively ground systems,   X</a:t>
          </a:r>
          <a:r>
            <a:rPr lang="en-US" sz="2400" kern="1200" baseline="-25000" dirty="0"/>
            <a:t>0</a:t>
          </a:r>
          <a:r>
            <a:rPr lang="en-US" sz="2400" kern="1200" dirty="0"/>
            <a:t>/X</a:t>
          </a:r>
          <a:r>
            <a:rPr lang="en-US" sz="2400" kern="1200" baseline="-25000" dirty="0"/>
            <a:t>1</a:t>
          </a:r>
          <a:r>
            <a:rPr lang="en-US" sz="2400" u="sng" kern="1200" dirty="0"/>
            <a:t>&lt;</a:t>
          </a:r>
          <a:r>
            <a:rPr lang="en-US" sz="2400" kern="1200" dirty="0"/>
            <a:t> 3.0 and R</a:t>
          </a:r>
          <a:r>
            <a:rPr lang="en-US" sz="2400" kern="1200" baseline="-25000" dirty="0"/>
            <a:t>0</a:t>
          </a:r>
          <a:r>
            <a:rPr lang="en-US" sz="2400" kern="1200" dirty="0"/>
            <a:t>/X</a:t>
          </a:r>
          <a:r>
            <a:rPr lang="en-US" sz="2400" kern="1200" baseline="-25000" dirty="0"/>
            <a:t>1</a:t>
          </a:r>
          <a:r>
            <a:rPr lang="en-US" sz="2400" kern="1200" dirty="0"/>
            <a:t> </a:t>
          </a:r>
          <a:r>
            <a:rPr lang="en-US" sz="2400" u="sng" kern="1200" dirty="0"/>
            <a:t>&lt;</a:t>
          </a:r>
          <a:r>
            <a:rPr lang="en-US" sz="2400" kern="1200" dirty="0"/>
            <a:t> 1.0</a:t>
          </a:r>
        </a:p>
      </dsp:txBody>
      <dsp:txXfrm>
        <a:off x="46606" y="2541790"/>
        <a:ext cx="5548762" cy="861507"/>
      </dsp:txXfrm>
    </dsp:sp>
    <dsp:sp modelId="{35995907-0740-4E74-8477-4BE2608489F5}">
      <dsp:nvSpPr>
        <dsp:cNvPr id="0" name=""/>
        <dsp:cNvSpPr/>
      </dsp:nvSpPr>
      <dsp:spPr>
        <a:xfrm>
          <a:off x="0" y="3519025"/>
          <a:ext cx="5641974" cy="954719"/>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rise in voltage of healthy phases does not usually exceed 1.4 </a:t>
          </a:r>
          <a:r>
            <a:rPr lang="en-US" sz="2400" kern="1200" dirty="0" err="1"/>
            <a:t>pu</a:t>
          </a:r>
          <a:endParaRPr lang="en-US" sz="2400" kern="1200" dirty="0"/>
        </a:p>
      </dsp:txBody>
      <dsp:txXfrm>
        <a:off x="46606" y="3565631"/>
        <a:ext cx="5548762" cy="861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20F92-80B7-4E5B-95C4-9613BE1D01CD}">
      <dsp:nvSpPr>
        <dsp:cNvPr id="0" name=""/>
        <dsp:cNvSpPr/>
      </dsp:nvSpPr>
      <dsp:spPr>
        <a:xfrm>
          <a:off x="2493608" y="655"/>
          <a:ext cx="5504257" cy="255730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Zero sequence impedance is effective</a:t>
          </a:r>
          <a:endParaRPr lang="en-IN" sz="2600" kern="1200" dirty="0"/>
        </a:p>
        <a:p>
          <a:pPr marL="228600" lvl="1" indent="-228600" algn="l" defTabSz="1155700">
            <a:lnSpc>
              <a:spcPct val="90000"/>
            </a:lnSpc>
            <a:spcBef>
              <a:spcPct val="0"/>
            </a:spcBef>
            <a:spcAft>
              <a:spcPct val="15000"/>
            </a:spcAft>
            <a:buChar char="•"/>
          </a:pPr>
          <a:r>
            <a:rPr lang="en-US" sz="2600" kern="1200" dirty="0"/>
            <a:t>Delta connected windings will suppress them</a:t>
          </a:r>
          <a:endParaRPr lang="en-IN" sz="2600" kern="1200" dirty="0"/>
        </a:p>
      </dsp:txBody>
      <dsp:txXfrm>
        <a:off x="2493608" y="320318"/>
        <a:ext cx="4545269" cy="1917975"/>
      </dsp:txXfrm>
    </dsp:sp>
    <dsp:sp modelId="{D4362908-97BC-473B-B1CC-6F6C47E61E00}">
      <dsp:nvSpPr>
        <dsp:cNvPr id="0" name=""/>
        <dsp:cNvSpPr/>
      </dsp:nvSpPr>
      <dsp:spPr>
        <a:xfrm>
          <a:off x="398" y="655"/>
          <a:ext cx="2493209" cy="25573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3</a:t>
          </a:r>
          <a:r>
            <a:rPr lang="en-US" sz="3000" kern="1200" baseline="30000" dirty="0"/>
            <a:t>rd</a:t>
          </a:r>
          <a:r>
            <a:rPr lang="en-US" sz="3000" kern="1200" dirty="0"/>
            <a:t> and multiple harmonics </a:t>
          </a:r>
          <a:endParaRPr lang="en-IN" sz="3000" kern="1200" dirty="0"/>
        </a:p>
      </dsp:txBody>
      <dsp:txXfrm>
        <a:off x="122106" y="122363"/>
        <a:ext cx="2249793" cy="2313885"/>
      </dsp:txXfrm>
    </dsp:sp>
    <dsp:sp modelId="{6F18F2A2-3488-4180-8AB5-8668E9254FD2}">
      <dsp:nvSpPr>
        <dsp:cNvPr id="0" name=""/>
        <dsp:cNvSpPr/>
      </dsp:nvSpPr>
      <dsp:spPr>
        <a:xfrm>
          <a:off x="3199305" y="2813687"/>
          <a:ext cx="4798959" cy="255730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Series resonance between transformer L and line C occurs</a:t>
          </a:r>
          <a:endParaRPr lang="en-IN" sz="2600" kern="1200" dirty="0"/>
        </a:p>
        <a:p>
          <a:pPr marL="228600" lvl="1" indent="-228600" algn="l" defTabSz="1155700">
            <a:lnSpc>
              <a:spcPct val="90000"/>
            </a:lnSpc>
            <a:spcBef>
              <a:spcPct val="0"/>
            </a:spcBef>
            <a:spcAft>
              <a:spcPct val="15000"/>
            </a:spcAft>
            <a:buChar char="•"/>
          </a:pPr>
          <a:r>
            <a:rPr lang="en-US" sz="2600" kern="1200" dirty="0"/>
            <a:t>Higher voltage is produced</a:t>
          </a:r>
          <a:endParaRPr lang="en-IN" sz="2600" kern="1200" dirty="0"/>
        </a:p>
      </dsp:txBody>
      <dsp:txXfrm>
        <a:off x="3199305" y="3133350"/>
        <a:ext cx="3839971" cy="1917975"/>
      </dsp:txXfrm>
    </dsp:sp>
    <dsp:sp modelId="{D4B2ECAB-34F5-4F3C-800D-F30EE66CB007}">
      <dsp:nvSpPr>
        <dsp:cNvPr id="0" name=""/>
        <dsp:cNvSpPr/>
      </dsp:nvSpPr>
      <dsp:spPr>
        <a:xfrm>
          <a:off x="0" y="2813687"/>
          <a:ext cx="3199306" cy="25573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Higher harmonics</a:t>
          </a:r>
          <a:endParaRPr lang="en-IN" sz="3000" kern="1200" dirty="0"/>
        </a:p>
      </dsp:txBody>
      <dsp:txXfrm>
        <a:off x="124837" y="2938524"/>
        <a:ext cx="2949632" cy="23076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24FAA-D92F-4D4E-AD66-77824CD77A42}" type="datetimeFigureOut">
              <a:rPr lang="en-IN" smtClean="0"/>
              <a:pPr/>
              <a:t>18-02-2019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51FDA-4964-4CDE-85F4-93F9ED57D481}" type="slidenum">
              <a:rPr lang="en-IN" smtClean="0"/>
              <a:pPr/>
              <a:t>‹#›</a:t>
            </a:fld>
            <a:endParaRPr lang="en-IN"/>
          </a:p>
        </p:txBody>
      </p:sp>
    </p:spTree>
    <p:extLst>
      <p:ext uri="{BB962C8B-B14F-4D97-AF65-F5344CB8AC3E}">
        <p14:creationId xmlns="" xmlns:p14="http://schemas.microsoft.com/office/powerpoint/2010/main" val="113676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C351FDA-4964-4CDE-85F4-93F9ED57D481}" type="slidenum">
              <a:rPr lang="en-IN" smtClean="0"/>
              <a:pPr/>
              <a:t>28</a:t>
            </a:fld>
            <a:endParaRPr lang="en-IN"/>
          </a:p>
        </p:txBody>
      </p:sp>
    </p:spTree>
    <p:extLst>
      <p:ext uri="{BB962C8B-B14F-4D97-AF65-F5344CB8AC3E}">
        <p14:creationId xmlns="" xmlns:p14="http://schemas.microsoft.com/office/powerpoint/2010/main" val="208065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C351FDA-4964-4CDE-85F4-93F9ED57D481}" type="slidenum">
              <a:rPr lang="en-IN" smtClean="0"/>
              <a:pPr/>
              <a:t>29</a:t>
            </a:fld>
            <a:endParaRPr lang="en-IN"/>
          </a:p>
        </p:txBody>
      </p:sp>
    </p:spTree>
    <p:extLst>
      <p:ext uri="{BB962C8B-B14F-4D97-AF65-F5344CB8AC3E}">
        <p14:creationId xmlns="" xmlns:p14="http://schemas.microsoft.com/office/powerpoint/2010/main" val="403494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C351FDA-4964-4CDE-85F4-93F9ED57D481}" type="slidenum">
              <a:rPr lang="en-IN" smtClean="0"/>
              <a:pPr/>
              <a:t>46</a:t>
            </a:fld>
            <a:endParaRPr lang="en-IN"/>
          </a:p>
        </p:txBody>
      </p:sp>
    </p:spTree>
    <p:extLst>
      <p:ext uri="{BB962C8B-B14F-4D97-AF65-F5344CB8AC3E}">
        <p14:creationId xmlns="" xmlns:p14="http://schemas.microsoft.com/office/powerpoint/2010/main" val="107027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C351FDA-4964-4CDE-85F4-93F9ED57D481}" type="slidenum">
              <a:rPr lang="en-IN" smtClean="0"/>
              <a:pPr/>
              <a:t>47</a:t>
            </a:fld>
            <a:endParaRPr lang="en-IN"/>
          </a:p>
        </p:txBody>
      </p:sp>
    </p:spTree>
    <p:extLst>
      <p:ext uri="{BB962C8B-B14F-4D97-AF65-F5344CB8AC3E}">
        <p14:creationId xmlns="" xmlns:p14="http://schemas.microsoft.com/office/powerpoint/2010/main" val="292272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146300"/>
          </a:xfrm>
        </p:spPr>
        <p:txBody>
          <a:bodyPr/>
          <a:lstStyle/>
          <a:p>
            <a:r>
              <a:rPr lang="en-US" sz="1200" b="0" i="0" u="none" strike="noStrike" kern="1200" baseline="0" dirty="0">
                <a:solidFill>
                  <a:schemeClr val="tx1"/>
                </a:solidFill>
                <a:latin typeface="+mn-lt"/>
                <a:ea typeface="+mn-ea"/>
                <a:cs typeface="+mn-cs"/>
              </a:rPr>
              <a:t>The applied step at the first instance is only 0.5 per unit.</a:t>
            </a:r>
          </a:p>
          <a:p>
            <a:r>
              <a:rPr lang="en-US" sz="1200" b="0" i="0" u="none" strike="noStrike" kern="1200" baseline="0" dirty="0">
                <a:solidFill>
                  <a:schemeClr val="tx1"/>
                </a:solidFill>
                <a:latin typeface="+mn-lt"/>
                <a:ea typeface="+mn-ea"/>
                <a:cs typeface="+mn-cs"/>
              </a:rPr>
              <a:t>When the resistor is short circuited, a voltage step equal to the instantaneous</a:t>
            </a:r>
          </a:p>
          <a:p>
            <a:r>
              <a:rPr lang="en-US" sz="1200" b="0" i="0" u="none" strike="noStrike" kern="1200" baseline="0" dirty="0">
                <a:solidFill>
                  <a:schemeClr val="tx1"/>
                </a:solidFill>
                <a:latin typeface="+mn-lt"/>
                <a:ea typeface="+mn-ea"/>
                <a:cs typeface="+mn-cs"/>
              </a:rPr>
              <a:t>voltage drop enters the line. If the resistor is kept for a duration larger than 5ms (for</a:t>
            </a:r>
          </a:p>
          <a:p>
            <a:r>
              <a:rPr lang="en-US" sz="1200" b="0" i="0" u="none" strike="noStrike" kern="1200" baseline="0" dirty="0">
                <a:solidFill>
                  <a:schemeClr val="tx1"/>
                </a:solidFill>
                <a:latin typeface="+mn-lt"/>
                <a:ea typeface="+mn-ea"/>
                <a:cs typeface="+mn-cs"/>
              </a:rPr>
              <a:t>50 Hz sine wave = 1/4 cycle duration), it can be shown from successive reflections</a:t>
            </a:r>
          </a:p>
          <a:p>
            <a:r>
              <a:rPr lang="en-US" sz="1200" b="0" i="0" u="none" strike="noStrike" kern="1200" baseline="0" dirty="0">
                <a:solidFill>
                  <a:schemeClr val="tx1"/>
                </a:solidFill>
                <a:latin typeface="+mn-lt"/>
                <a:ea typeface="+mn-ea"/>
                <a:cs typeface="+mn-cs"/>
              </a:rPr>
              <a:t>and transmissions, that the overvoltage may reach as high as 1.2 </a:t>
            </a:r>
            <a:r>
              <a:rPr lang="en-US" sz="1200" b="0" i="0" u="none" strike="noStrike" kern="1200" baseline="0" dirty="0" err="1">
                <a:solidFill>
                  <a:schemeClr val="tx1"/>
                </a:solidFill>
                <a:latin typeface="+mn-lt"/>
                <a:ea typeface="+mn-ea"/>
                <a:cs typeface="+mn-cs"/>
              </a:rPr>
              <a:t>p.u</a:t>
            </a:r>
            <a:r>
              <a:rPr lang="en-US" sz="1200" b="0" i="0" u="none" strike="noStrike" kern="1200" baseline="0" dirty="0">
                <a:solidFill>
                  <a:schemeClr val="tx1"/>
                </a:solidFill>
                <a:latin typeface="+mn-lt"/>
                <a:ea typeface="+mn-ea"/>
                <a:cs typeface="+mn-cs"/>
              </a:rPr>
              <a:t>. for a line length</a:t>
            </a:r>
          </a:p>
          <a:p>
            <a:r>
              <a:rPr lang="en-US" sz="1200" b="0" i="0" u="none" strike="noStrike" kern="1200" baseline="0" dirty="0">
                <a:solidFill>
                  <a:schemeClr val="tx1"/>
                </a:solidFill>
                <a:latin typeface="+mn-lt"/>
                <a:ea typeface="+mn-ea"/>
                <a:cs typeface="+mn-cs"/>
              </a:rPr>
              <a:t>of 500 km. But for conventional opening of the breaker, the resistors have too high an</a:t>
            </a:r>
          </a:p>
          <a:p>
            <a:r>
              <a:rPr lang="en-US" sz="1200" b="0" i="0" u="none" strike="noStrike" kern="1200" baseline="0" dirty="0">
                <a:solidFill>
                  <a:schemeClr val="tx1"/>
                </a:solidFill>
                <a:latin typeface="+mn-lt"/>
                <a:ea typeface="+mn-ea"/>
                <a:cs typeface="+mn-cs"/>
              </a:rPr>
              <a:t>ohmic value to be effective for resistance closing. Therefore, pre-insertion of suitable</a:t>
            </a:r>
          </a:p>
          <a:p>
            <a:r>
              <a:rPr lang="en-US" sz="1200" b="0" i="0" u="none" strike="noStrike" kern="1200" baseline="0" dirty="0">
                <a:solidFill>
                  <a:schemeClr val="tx1"/>
                </a:solidFill>
                <a:latin typeface="+mn-lt"/>
                <a:ea typeface="+mn-ea"/>
                <a:cs typeface="+mn-cs"/>
              </a:rPr>
              <a:t>value resistors in practice is done to limit the overvoltage to less than 2.0 to 2.5 </a:t>
            </a:r>
            <a:r>
              <a:rPr lang="en-US" sz="1200" b="0" i="0" u="none" strike="noStrike" kern="1200" baseline="0" dirty="0" err="1">
                <a:solidFill>
                  <a:schemeClr val="tx1"/>
                </a:solidFill>
                <a:latin typeface="+mn-lt"/>
                <a:ea typeface="+mn-ea"/>
                <a:cs typeface="+mn-cs"/>
              </a:rPr>
              <a:t>p.u</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Normal time of insertion is 6 to 10 m s</a:t>
            </a:r>
            <a:endParaRPr lang="en-IN" dirty="0"/>
          </a:p>
        </p:txBody>
      </p:sp>
      <p:sp>
        <p:nvSpPr>
          <p:cNvPr id="4" name="Slide Number Placeholder 3"/>
          <p:cNvSpPr>
            <a:spLocks noGrp="1"/>
          </p:cNvSpPr>
          <p:nvPr>
            <p:ph type="sldNum" sz="quarter" idx="10"/>
          </p:nvPr>
        </p:nvSpPr>
        <p:spPr/>
        <p:txBody>
          <a:bodyPr/>
          <a:lstStyle/>
          <a:p>
            <a:fld id="{AC351FDA-4964-4CDE-85F4-93F9ED57D481}" type="slidenum">
              <a:rPr lang="en-IN" smtClean="0"/>
              <a:pPr/>
              <a:t>48</a:t>
            </a:fld>
            <a:endParaRPr lang="en-IN"/>
          </a:p>
        </p:txBody>
      </p:sp>
    </p:spTree>
    <p:extLst>
      <p:ext uri="{BB962C8B-B14F-4D97-AF65-F5344CB8AC3E}">
        <p14:creationId xmlns="" xmlns:p14="http://schemas.microsoft.com/office/powerpoint/2010/main" val="260186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C351FDA-4964-4CDE-85F4-93F9ED57D481}" type="slidenum">
              <a:rPr lang="en-IN" smtClean="0"/>
              <a:pPr/>
              <a:t>49</a:t>
            </a:fld>
            <a:endParaRPr lang="en-IN"/>
          </a:p>
        </p:txBody>
      </p:sp>
    </p:spTree>
    <p:extLst>
      <p:ext uri="{BB962C8B-B14F-4D97-AF65-F5344CB8AC3E}">
        <p14:creationId xmlns="" xmlns:p14="http://schemas.microsoft.com/office/powerpoint/2010/main" val="394551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C351FDA-4964-4CDE-85F4-93F9ED57D481}" type="slidenum">
              <a:rPr lang="en-IN" smtClean="0"/>
              <a:pPr/>
              <a:t>50</a:t>
            </a:fld>
            <a:endParaRPr lang="en-IN"/>
          </a:p>
        </p:txBody>
      </p:sp>
    </p:spTree>
    <p:extLst>
      <p:ext uri="{BB962C8B-B14F-4D97-AF65-F5344CB8AC3E}">
        <p14:creationId xmlns="" xmlns:p14="http://schemas.microsoft.com/office/powerpoint/2010/main" val="372798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398CAA-F382-46DC-9593-4A6FAD89EB00}" type="datetime1">
              <a:rPr lang="en-IN" smtClean="0"/>
              <a:t>18-02-2019</a:t>
            </a:fld>
            <a:endParaRPr lang="en-IN"/>
          </a:p>
        </p:txBody>
      </p:sp>
      <p:sp>
        <p:nvSpPr>
          <p:cNvPr id="5" name="Footer Placeholder 4"/>
          <p:cNvSpPr>
            <a:spLocks noGrp="1"/>
          </p:cNvSpPr>
          <p:nvPr>
            <p:ph type="ftr" sz="quarter" idx="11"/>
          </p:nvPr>
        </p:nvSpPr>
        <p:spPr/>
        <p:txBody>
          <a:bodyPr/>
          <a:lstStyle/>
          <a:p>
            <a:r>
              <a:rPr lang="en-US" smtClean="0"/>
              <a:t>Department of EEE/BSA CRESCENT IS &amp; T</a:t>
            </a:r>
            <a:endParaRPr lang="en-IN"/>
          </a:p>
        </p:txBody>
      </p:sp>
      <p:sp>
        <p:nvSpPr>
          <p:cNvPr id="6" name="Slide Number Placeholder 5"/>
          <p:cNvSpPr>
            <a:spLocks noGrp="1"/>
          </p:cNvSpPr>
          <p:nvPr>
            <p:ph type="sldNum" sz="quarter" idx="12"/>
          </p:nvPr>
        </p:nvSpPr>
        <p:spPr/>
        <p:txBody>
          <a:bodyPr/>
          <a:lstStyle/>
          <a:p>
            <a:fld id="{E2C1E350-8988-48FF-9526-6D8C4423D519}"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41783841"/>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E88295-A2B3-4433-965B-FA536FFDA2C3}" type="datetime1">
              <a:rPr lang="en-IN" smtClean="0"/>
              <a:t>18-02-2019</a:t>
            </a:fld>
            <a:endParaRPr lang="en-IN"/>
          </a:p>
        </p:txBody>
      </p:sp>
      <p:sp>
        <p:nvSpPr>
          <p:cNvPr id="5" name="Footer Placeholder 4"/>
          <p:cNvSpPr>
            <a:spLocks noGrp="1"/>
          </p:cNvSpPr>
          <p:nvPr>
            <p:ph type="ftr" sz="quarter" idx="11"/>
          </p:nvPr>
        </p:nvSpPr>
        <p:spPr/>
        <p:txBody>
          <a:bodyPr/>
          <a:lstStyle/>
          <a:p>
            <a:r>
              <a:rPr lang="en-US" smtClean="0"/>
              <a:t>Department of EEE/BSA CRESCENT IS &amp; T</a:t>
            </a:r>
            <a:endParaRPr lang="en-IN"/>
          </a:p>
        </p:txBody>
      </p:sp>
      <p:sp>
        <p:nvSpPr>
          <p:cNvPr id="6" name="Slide Number Placeholder 5"/>
          <p:cNvSpPr>
            <a:spLocks noGrp="1"/>
          </p:cNvSpPr>
          <p:nvPr>
            <p:ph type="sldNum" sz="quarter" idx="12"/>
          </p:nvPr>
        </p:nvSpPr>
        <p:spPr/>
        <p:txBody>
          <a:bodyPr/>
          <a:lstStyle/>
          <a:p>
            <a:fld id="{E2C1E350-8988-48FF-9526-6D8C4423D519}" type="slidenum">
              <a:rPr lang="en-IN" smtClean="0"/>
              <a:pPr/>
              <a:t>‹#›</a:t>
            </a:fld>
            <a:endParaRPr lang="en-IN"/>
          </a:p>
        </p:txBody>
      </p:sp>
    </p:spTree>
    <p:extLst>
      <p:ext uri="{BB962C8B-B14F-4D97-AF65-F5344CB8AC3E}">
        <p14:creationId xmlns="" xmlns:p14="http://schemas.microsoft.com/office/powerpoint/2010/main" val="230128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56A43-F02E-4912-B3DA-3B79A2ED8A3F}" type="datetime1">
              <a:rPr lang="en-IN" smtClean="0"/>
              <a:t>18-02-2019</a:t>
            </a:fld>
            <a:endParaRPr lang="en-IN"/>
          </a:p>
        </p:txBody>
      </p:sp>
      <p:sp>
        <p:nvSpPr>
          <p:cNvPr id="5" name="Footer Placeholder 4"/>
          <p:cNvSpPr>
            <a:spLocks noGrp="1"/>
          </p:cNvSpPr>
          <p:nvPr>
            <p:ph type="ftr" sz="quarter" idx="11"/>
          </p:nvPr>
        </p:nvSpPr>
        <p:spPr/>
        <p:txBody>
          <a:bodyPr/>
          <a:lstStyle/>
          <a:p>
            <a:r>
              <a:rPr lang="en-US" smtClean="0"/>
              <a:t>Department of EEE/BSA CRESCENT IS &amp; T</a:t>
            </a:r>
            <a:endParaRPr lang="en-IN"/>
          </a:p>
        </p:txBody>
      </p:sp>
      <p:sp>
        <p:nvSpPr>
          <p:cNvPr id="6" name="Slide Number Placeholder 5"/>
          <p:cNvSpPr>
            <a:spLocks noGrp="1"/>
          </p:cNvSpPr>
          <p:nvPr>
            <p:ph type="sldNum" sz="quarter" idx="12"/>
          </p:nvPr>
        </p:nvSpPr>
        <p:spPr/>
        <p:txBody>
          <a:bodyPr/>
          <a:lstStyle/>
          <a:p>
            <a:fld id="{E2C1E350-8988-48FF-9526-6D8C4423D519}"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3153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C9A78-ECFE-4A9C-AD4F-1F1D096834B0}" type="datetime1">
              <a:rPr lang="en-IN" smtClean="0"/>
              <a:t>18-02-2019</a:t>
            </a:fld>
            <a:endParaRPr lang="en-IN"/>
          </a:p>
        </p:txBody>
      </p:sp>
      <p:sp>
        <p:nvSpPr>
          <p:cNvPr id="5" name="Footer Placeholder 4"/>
          <p:cNvSpPr>
            <a:spLocks noGrp="1"/>
          </p:cNvSpPr>
          <p:nvPr>
            <p:ph type="ftr" sz="quarter" idx="11"/>
          </p:nvPr>
        </p:nvSpPr>
        <p:spPr/>
        <p:txBody>
          <a:bodyPr/>
          <a:lstStyle/>
          <a:p>
            <a:r>
              <a:rPr lang="en-US" smtClean="0"/>
              <a:t>Department of EEE/BSA CRESCENT IS &amp; T</a:t>
            </a:r>
            <a:endParaRPr lang="en-IN"/>
          </a:p>
        </p:txBody>
      </p:sp>
      <p:sp>
        <p:nvSpPr>
          <p:cNvPr id="6" name="Slide Number Placeholder 5"/>
          <p:cNvSpPr>
            <a:spLocks noGrp="1"/>
          </p:cNvSpPr>
          <p:nvPr>
            <p:ph type="sldNum" sz="quarter" idx="12"/>
          </p:nvPr>
        </p:nvSpPr>
        <p:spPr/>
        <p:txBody>
          <a:bodyPr/>
          <a:lstStyle/>
          <a:p>
            <a:fld id="{E2C1E350-8988-48FF-9526-6D8C4423D519}" type="slidenum">
              <a:rPr lang="en-IN" smtClean="0"/>
              <a:pPr/>
              <a:t>‹#›</a:t>
            </a:fld>
            <a:endParaRPr lang="en-IN"/>
          </a:p>
        </p:txBody>
      </p:sp>
    </p:spTree>
    <p:extLst>
      <p:ext uri="{BB962C8B-B14F-4D97-AF65-F5344CB8AC3E}">
        <p14:creationId xmlns="" xmlns:p14="http://schemas.microsoft.com/office/powerpoint/2010/main" val="3945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3A77-6D2D-491F-BEC6-247EC33330A6}" type="datetime1">
              <a:rPr lang="en-IN" smtClean="0"/>
              <a:t>18-02-2019</a:t>
            </a:fld>
            <a:endParaRPr lang="en-IN"/>
          </a:p>
        </p:txBody>
      </p:sp>
      <p:sp>
        <p:nvSpPr>
          <p:cNvPr id="5" name="Footer Placeholder 4"/>
          <p:cNvSpPr>
            <a:spLocks noGrp="1"/>
          </p:cNvSpPr>
          <p:nvPr>
            <p:ph type="ftr" sz="quarter" idx="11"/>
          </p:nvPr>
        </p:nvSpPr>
        <p:spPr/>
        <p:txBody>
          <a:bodyPr/>
          <a:lstStyle/>
          <a:p>
            <a:r>
              <a:rPr lang="en-US" smtClean="0"/>
              <a:t>Department of EEE/BSA CRESCENT IS &amp; T</a:t>
            </a:r>
            <a:endParaRPr lang="en-IN"/>
          </a:p>
        </p:txBody>
      </p:sp>
      <p:sp>
        <p:nvSpPr>
          <p:cNvPr id="6" name="Slide Number Placeholder 5"/>
          <p:cNvSpPr>
            <a:spLocks noGrp="1"/>
          </p:cNvSpPr>
          <p:nvPr>
            <p:ph type="sldNum" sz="quarter" idx="12"/>
          </p:nvPr>
        </p:nvSpPr>
        <p:spPr/>
        <p:txBody>
          <a:bodyPr/>
          <a:lstStyle/>
          <a:p>
            <a:fld id="{E2C1E350-8988-48FF-9526-6D8C4423D519}"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6378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BA89B5-F28D-4828-AB8E-C7F5E1B51992}" type="datetime1">
              <a:rPr lang="en-IN" smtClean="0"/>
              <a:t>18-02-2019</a:t>
            </a:fld>
            <a:endParaRPr lang="en-IN"/>
          </a:p>
        </p:txBody>
      </p:sp>
      <p:sp>
        <p:nvSpPr>
          <p:cNvPr id="6" name="Footer Placeholder 5"/>
          <p:cNvSpPr>
            <a:spLocks noGrp="1"/>
          </p:cNvSpPr>
          <p:nvPr>
            <p:ph type="ftr" sz="quarter" idx="11"/>
          </p:nvPr>
        </p:nvSpPr>
        <p:spPr/>
        <p:txBody>
          <a:bodyPr/>
          <a:lstStyle/>
          <a:p>
            <a:r>
              <a:rPr lang="en-US" smtClean="0"/>
              <a:t>Department of EEE/BSA CRESCENT IS &amp; T</a:t>
            </a:r>
            <a:endParaRPr lang="en-IN"/>
          </a:p>
        </p:txBody>
      </p:sp>
      <p:sp>
        <p:nvSpPr>
          <p:cNvPr id="7" name="Slide Number Placeholder 6"/>
          <p:cNvSpPr>
            <a:spLocks noGrp="1"/>
          </p:cNvSpPr>
          <p:nvPr>
            <p:ph type="sldNum" sz="quarter" idx="12"/>
          </p:nvPr>
        </p:nvSpPr>
        <p:spPr/>
        <p:txBody>
          <a:bodyPr/>
          <a:lstStyle/>
          <a:p>
            <a:fld id="{E2C1E350-8988-48FF-9526-6D8C4423D519}" type="slidenum">
              <a:rPr lang="en-IN" smtClean="0"/>
              <a:pPr/>
              <a:t>‹#›</a:t>
            </a:fld>
            <a:endParaRPr lang="en-IN"/>
          </a:p>
        </p:txBody>
      </p:sp>
    </p:spTree>
    <p:extLst>
      <p:ext uri="{BB962C8B-B14F-4D97-AF65-F5344CB8AC3E}">
        <p14:creationId xmlns="" xmlns:p14="http://schemas.microsoft.com/office/powerpoint/2010/main" val="222346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53EBCC-73E7-419C-A15E-573A747DD15D}" type="datetime1">
              <a:rPr lang="en-IN" smtClean="0"/>
              <a:t>18-02-2019</a:t>
            </a:fld>
            <a:endParaRPr lang="en-IN"/>
          </a:p>
        </p:txBody>
      </p:sp>
      <p:sp>
        <p:nvSpPr>
          <p:cNvPr id="8" name="Footer Placeholder 7"/>
          <p:cNvSpPr>
            <a:spLocks noGrp="1"/>
          </p:cNvSpPr>
          <p:nvPr>
            <p:ph type="ftr" sz="quarter" idx="11"/>
          </p:nvPr>
        </p:nvSpPr>
        <p:spPr/>
        <p:txBody>
          <a:bodyPr/>
          <a:lstStyle/>
          <a:p>
            <a:r>
              <a:rPr lang="en-US" smtClean="0"/>
              <a:t>Department of EEE/BSA CRESCENT IS &amp; T</a:t>
            </a:r>
            <a:endParaRPr lang="en-IN"/>
          </a:p>
        </p:txBody>
      </p:sp>
      <p:sp>
        <p:nvSpPr>
          <p:cNvPr id="9" name="Slide Number Placeholder 8"/>
          <p:cNvSpPr>
            <a:spLocks noGrp="1"/>
          </p:cNvSpPr>
          <p:nvPr>
            <p:ph type="sldNum" sz="quarter" idx="12"/>
          </p:nvPr>
        </p:nvSpPr>
        <p:spPr/>
        <p:txBody>
          <a:bodyPr/>
          <a:lstStyle/>
          <a:p>
            <a:fld id="{E2C1E350-8988-48FF-9526-6D8C4423D519}" type="slidenum">
              <a:rPr lang="en-IN" smtClean="0"/>
              <a:pPr/>
              <a:t>‹#›</a:t>
            </a:fld>
            <a:endParaRPr lang="en-IN"/>
          </a:p>
        </p:txBody>
      </p:sp>
    </p:spTree>
    <p:extLst>
      <p:ext uri="{BB962C8B-B14F-4D97-AF65-F5344CB8AC3E}">
        <p14:creationId xmlns="" xmlns:p14="http://schemas.microsoft.com/office/powerpoint/2010/main" val="245530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BFDAF-4C64-41DD-BBC1-8F385FE01FFA}" type="datetime1">
              <a:rPr lang="en-IN" smtClean="0"/>
              <a:t>18-02-2019</a:t>
            </a:fld>
            <a:endParaRPr lang="en-IN"/>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
        <p:nvSpPr>
          <p:cNvPr id="5" name="Slide Number Placeholder 4"/>
          <p:cNvSpPr>
            <a:spLocks noGrp="1"/>
          </p:cNvSpPr>
          <p:nvPr>
            <p:ph type="sldNum" sz="quarter" idx="12"/>
          </p:nvPr>
        </p:nvSpPr>
        <p:spPr/>
        <p:txBody>
          <a:bodyPr/>
          <a:lstStyle/>
          <a:p>
            <a:fld id="{E2C1E350-8988-48FF-9526-6D8C4423D519}" type="slidenum">
              <a:rPr lang="en-IN" smtClean="0"/>
              <a:pPr/>
              <a:t>‹#›</a:t>
            </a:fld>
            <a:endParaRPr lang="en-IN"/>
          </a:p>
        </p:txBody>
      </p:sp>
    </p:spTree>
    <p:extLst>
      <p:ext uri="{BB962C8B-B14F-4D97-AF65-F5344CB8AC3E}">
        <p14:creationId xmlns="" xmlns:p14="http://schemas.microsoft.com/office/powerpoint/2010/main" val="75144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BD33B-8FD3-4923-AD25-2182A3666426}" type="datetime1">
              <a:rPr lang="en-IN" smtClean="0"/>
              <a:t>18-02-2019</a:t>
            </a:fld>
            <a:endParaRPr lang="en-IN"/>
          </a:p>
        </p:txBody>
      </p:sp>
      <p:sp>
        <p:nvSpPr>
          <p:cNvPr id="3" name="Footer Placeholder 2"/>
          <p:cNvSpPr>
            <a:spLocks noGrp="1"/>
          </p:cNvSpPr>
          <p:nvPr>
            <p:ph type="ftr" sz="quarter" idx="11"/>
          </p:nvPr>
        </p:nvSpPr>
        <p:spPr/>
        <p:txBody>
          <a:bodyPr/>
          <a:lstStyle/>
          <a:p>
            <a:r>
              <a:rPr lang="en-US" smtClean="0"/>
              <a:t>Department of EEE/BSA CRESCENT IS &amp; T</a:t>
            </a:r>
            <a:endParaRPr lang="en-IN"/>
          </a:p>
        </p:txBody>
      </p:sp>
      <p:sp>
        <p:nvSpPr>
          <p:cNvPr id="4" name="Slide Number Placeholder 3"/>
          <p:cNvSpPr>
            <a:spLocks noGrp="1"/>
          </p:cNvSpPr>
          <p:nvPr>
            <p:ph type="sldNum" sz="quarter" idx="12"/>
          </p:nvPr>
        </p:nvSpPr>
        <p:spPr/>
        <p:txBody>
          <a:bodyPr/>
          <a:lstStyle/>
          <a:p>
            <a:fld id="{E2C1E350-8988-48FF-9526-6D8C4423D519}" type="slidenum">
              <a:rPr lang="en-IN" smtClean="0"/>
              <a:pPr/>
              <a:t>‹#›</a:t>
            </a:fld>
            <a:endParaRPr lang="en-IN"/>
          </a:p>
        </p:txBody>
      </p:sp>
    </p:spTree>
    <p:extLst>
      <p:ext uri="{BB962C8B-B14F-4D97-AF65-F5344CB8AC3E}">
        <p14:creationId xmlns="" xmlns:p14="http://schemas.microsoft.com/office/powerpoint/2010/main" val="3092606974"/>
      </p:ext>
    </p:extLst>
  </p:cSld>
  <p:clrMapOvr>
    <a:masterClrMapping/>
  </p:clrMapOvr>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40408C4-0E4A-495A-ADFD-79C8BCD645E7}" type="datetime1">
              <a:rPr lang="en-IN" smtClean="0"/>
              <a:t>18-02-2019</a:t>
            </a:fld>
            <a:endParaRPr lang="en-IN"/>
          </a:p>
        </p:txBody>
      </p:sp>
      <p:sp>
        <p:nvSpPr>
          <p:cNvPr id="6" name="Footer Placeholder 5"/>
          <p:cNvSpPr>
            <a:spLocks noGrp="1"/>
          </p:cNvSpPr>
          <p:nvPr>
            <p:ph type="ftr" sz="quarter" idx="11"/>
          </p:nvPr>
        </p:nvSpPr>
        <p:spPr/>
        <p:txBody>
          <a:bodyPr/>
          <a:lstStyle/>
          <a:p>
            <a:r>
              <a:rPr lang="en-US" smtClean="0"/>
              <a:t>Department of EEE/BSA CRESCENT IS &amp; T</a:t>
            </a:r>
            <a:endParaRPr lang="en-IN"/>
          </a:p>
        </p:txBody>
      </p:sp>
      <p:sp>
        <p:nvSpPr>
          <p:cNvPr id="7" name="Slide Number Placeholder 6"/>
          <p:cNvSpPr>
            <a:spLocks noGrp="1"/>
          </p:cNvSpPr>
          <p:nvPr>
            <p:ph type="sldNum" sz="quarter" idx="12"/>
          </p:nvPr>
        </p:nvSpPr>
        <p:spPr/>
        <p:txBody>
          <a:bodyPr/>
          <a:lstStyle/>
          <a:p>
            <a:fld id="{E2C1E350-8988-48FF-9526-6D8C4423D519}" type="slidenum">
              <a:rPr lang="en-IN" smtClean="0"/>
              <a:pPr/>
              <a:t>‹#›</a:t>
            </a:fld>
            <a:endParaRPr lang="en-IN"/>
          </a:p>
        </p:txBody>
      </p:sp>
    </p:spTree>
    <p:extLst>
      <p:ext uri="{BB962C8B-B14F-4D97-AF65-F5344CB8AC3E}">
        <p14:creationId xmlns="" xmlns:p14="http://schemas.microsoft.com/office/powerpoint/2010/main" val="2726580361"/>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373668-A0AE-4EC7-AED9-22FBED651106}" type="datetime1">
              <a:rPr lang="en-IN" smtClean="0"/>
              <a:t>18-02-2019</a:t>
            </a:fld>
            <a:endParaRPr lang="en-IN"/>
          </a:p>
        </p:txBody>
      </p:sp>
      <p:sp>
        <p:nvSpPr>
          <p:cNvPr id="6" name="Footer Placeholder 5"/>
          <p:cNvSpPr>
            <a:spLocks noGrp="1"/>
          </p:cNvSpPr>
          <p:nvPr>
            <p:ph type="ftr" sz="quarter" idx="11"/>
          </p:nvPr>
        </p:nvSpPr>
        <p:spPr/>
        <p:txBody>
          <a:bodyPr/>
          <a:lstStyle/>
          <a:p>
            <a:r>
              <a:rPr lang="en-US" smtClean="0"/>
              <a:t>Department of EEE/BSA CRESCENT IS &amp; T</a:t>
            </a:r>
            <a:endParaRPr lang="en-IN"/>
          </a:p>
        </p:txBody>
      </p:sp>
      <p:sp>
        <p:nvSpPr>
          <p:cNvPr id="7" name="Slide Number Placeholder 6"/>
          <p:cNvSpPr>
            <a:spLocks noGrp="1"/>
          </p:cNvSpPr>
          <p:nvPr>
            <p:ph type="sldNum" sz="quarter" idx="12"/>
          </p:nvPr>
        </p:nvSpPr>
        <p:spPr/>
        <p:txBody>
          <a:bodyPr/>
          <a:lstStyle/>
          <a:p>
            <a:fld id="{E2C1E350-8988-48FF-9526-6D8C4423D519}"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2160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28B5471-A60B-4050-A42E-6CC1D6953C90}" type="datetime1">
              <a:rPr lang="en-IN" smtClean="0"/>
              <a:t>18-02-2019</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Department of EEE/BSA CRESCENT IS &amp; T</a:t>
            </a:r>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2C1E350-8988-48FF-9526-6D8C4423D519}"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5541040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g5mzFb2hhHY" TargetMode="External"/><Relationship Id="rId7" Type="http://schemas.openxmlformats.org/officeDocument/2006/relationships/hyperlink" Target="https://www.youtube.com/watch?v=ozeYaikI11g&amp;t=1s" TargetMode="External"/><Relationship Id="rId2" Type="http://schemas.openxmlformats.org/officeDocument/2006/relationships/hyperlink" Target="https://www.britannica.com/science/lightning-meteorology" TargetMode="External"/><Relationship Id="rId1" Type="http://schemas.openxmlformats.org/officeDocument/2006/relationships/slideLayout" Target="../slideLayouts/slideLayout2.xml"/><Relationship Id="rId6" Type="http://schemas.openxmlformats.org/officeDocument/2006/relationships/hyperlink" Target="https://www.youtube.com/watch?v=DjByja9ejTQ" TargetMode="External"/><Relationship Id="rId5" Type="http://schemas.openxmlformats.org/officeDocument/2006/relationships/hyperlink" Target="https://youtu.be/Cz_uYBx1G5s" TargetMode="External"/><Relationship Id="rId4" Type="http://schemas.openxmlformats.org/officeDocument/2006/relationships/hyperlink" Target="https://www.youtube.com/watch?v=1bgtz81TXWc&amp;t=58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BE687A-9B24-4543-9AE9-73B5A605466E}"/>
              </a:ext>
            </a:extLst>
          </p:cNvPr>
          <p:cNvSpPr>
            <a:spLocks noGrp="1"/>
          </p:cNvSpPr>
          <p:nvPr>
            <p:ph type="ctrTitle"/>
          </p:nvPr>
        </p:nvSpPr>
        <p:spPr>
          <a:xfrm>
            <a:off x="682283" y="4960137"/>
            <a:ext cx="7772400" cy="146304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3200" b="1" cap="none" spc="0" dirty="0">
                <a:ln/>
                <a:solidFill>
                  <a:schemeClr val="accent3"/>
                </a:solidFill>
              </a:rPr>
              <a:t/>
            </a:r>
            <a:br>
              <a:rPr lang="en-US" sz="3200" b="1" cap="none" spc="0" dirty="0">
                <a:ln/>
                <a:solidFill>
                  <a:schemeClr val="accent3"/>
                </a:solidFill>
              </a:rPr>
            </a:br>
            <a:r>
              <a:rPr lang="en-US" sz="3200" b="1" cap="none" spc="0" dirty="0">
                <a:ln/>
                <a:solidFill>
                  <a:schemeClr val="accent3"/>
                </a:solidFill>
              </a:rPr>
              <a:t/>
            </a:r>
            <a:br>
              <a:rPr lang="en-US" sz="3200" b="1" cap="none" spc="0" dirty="0">
                <a:ln/>
                <a:solidFill>
                  <a:schemeClr val="accent3"/>
                </a:solidFill>
              </a:rPr>
            </a:br>
            <a:r>
              <a:rPr lang="en-US" sz="3200" b="1" cap="none" spc="0" dirty="0">
                <a:ln/>
                <a:solidFill>
                  <a:schemeClr val="accent3"/>
                </a:solidFill>
              </a:rPr>
              <a:t/>
            </a:r>
            <a:br>
              <a:rPr lang="en-US" sz="3200" b="1" cap="none" spc="0" dirty="0">
                <a:ln/>
                <a:solidFill>
                  <a:schemeClr val="accent3"/>
                </a:solidFill>
              </a:rPr>
            </a:br>
            <a:r>
              <a:rPr lang="en-US" sz="3200" i="1" cap="none" spc="0" dirty="0" smtClean="0">
                <a:ln/>
                <a:solidFill>
                  <a:schemeClr val="accent3"/>
                </a:solidFill>
              </a:rPr>
              <a:t>HIGH VOLTAGE ENGINEERING</a:t>
            </a:r>
            <a:r>
              <a:rPr lang="en-US" sz="3200" b="1" cap="none" spc="0" dirty="0" smtClean="0">
                <a:ln/>
                <a:solidFill>
                  <a:schemeClr val="accent3"/>
                </a:solidFill>
              </a:rPr>
              <a:t/>
            </a:r>
            <a:br>
              <a:rPr lang="en-US" sz="3200" b="1" cap="none" spc="0" dirty="0" smtClean="0">
                <a:ln/>
                <a:solidFill>
                  <a:schemeClr val="accent3"/>
                </a:solidFill>
              </a:rPr>
            </a:br>
            <a:r>
              <a:rPr lang="en-US" sz="3200" b="1" cap="none" spc="0" dirty="0" smtClean="0">
                <a:ln/>
                <a:solidFill>
                  <a:schemeClr val="accent3"/>
                </a:solidFill>
              </a:rPr>
              <a:t>Over </a:t>
            </a:r>
            <a:r>
              <a:rPr lang="en-US" sz="3200" b="1" cap="none" spc="0" dirty="0">
                <a:ln/>
                <a:solidFill>
                  <a:schemeClr val="accent3"/>
                </a:solidFill>
              </a:rPr>
              <a:t>voltage phenomenon and insulation coordination</a:t>
            </a:r>
            <a:r>
              <a:rPr lang="en-IN" sz="3200" b="1" cap="none" spc="0" dirty="0">
                <a:ln/>
                <a:solidFill>
                  <a:schemeClr val="accent3"/>
                </a:solidFill>
              </a:rPr>
              <a:t/>
            </a:r>
            <a:br>
              <a:rPr lang="en-IN" sz="3200" b="1" cap="none" spc="0" dirty="0">
                <a:ln/>
                <a:solidFill>
                  <a:schemeClr val="accent3"/>
                </a:solidFill>
              </a:rPr>
            </a:br>
            <a:r>
              <a:rPr lang="en-US" sz="3200" b="1" cap="none" spc="0" dirty="0">
                <a:ln/>
                <a:solidFill>
                  <a:schemeClr val="accent3"/>
                </a:solidFill>
              </a:rPr>
              <a:t/>
            </a:r>
            <a:br>
              <a:rPr lang="en-US" sz="3200" b="1" cap="none" spc="0" dirty="0">
                <a:ln/>
                <a:solidFill>
                  <a:schemeClr val="accent3"/>
                </a:solidFill>
              </a:rPr>
            </a:br>
            <a:r>
              <a:rPr lang="en-IN" sz="3200" b="1" cap="none" spc="0" dirty="0">
                <a:ln/>
                <a:solidFill>
                  <a:schemeClr val="accent3"/>
                </a:solidFill>
              </a:rPr>
              <a:t/>
            </a:r>
            <a:br>
              <a:rPr lang="en-IN" sz="3200" b="1" cap="none" spc="0" dirty="0">
                <a:ln/>
                <a:solidFill>
                  <a:schemeClr val="accent3"/>
                </a:solidFill>
              </a:rPr>
            </a:br>
            <a:endParaRPr lang="en-IN" sz="2800" b="1" cap="none" spc="0" dirty="0">
              <a:ln/>
              <a:solidFill>
                <a:schemeClr val="accent3"/>
              </a:solidFill>
            </a:endParaRPr>
          </a:p>
        </p:txBody>
      </p:sp>
      <p:sp>
        <p:nvSpPr>
          <p:cNvPr id="3" name="Subtitle 2">
            <a:extLst>
              <a:ext uri="{FF2B5EF4-FFF2-40B4-BE49-F238E27FC236}">
                <a16:creationId xmlns="" xmlns:a16="http://schemas.microsoft.com/office/drawing/2014/main" id="{343733F0-80A7-406A-998C-6D348754C7A0}"/>
              </a:ext>
            </a:extLst>
          </p:cNvPr>
          <p:cNvSpPr>
            <a:spLocks noGrp="1"/>
          </p:cNvSpPr>
          <p:nvPr>
            <p:ph type="subTitle" idx="1"/>
          </p:nvPr>
        </p:nvSpPr>
        <p:spPr>
          <a:xfrm>
            <a:off x="8610600" y="4960137"/>
            <a:ext cx="3581400" cy="1463040"/>
          </a:xfrm>
        </p:spPr>
        <p:txBody>
          <a:bodyPr>
            <a:normAutofit lnSpcReduction="10000"/>
            <a:scene3d>
              <a:camera prst="orthographicFront"/>
              <a:lightRig rig="soft" dir="t">
                <a:rot lat="0" lon="0" rev="15600000"/>
              </a:lightRig>
            </a:scene3d>
            <a:sp3d extrusionH="57150" prstMaterial="softEdge">
              <a:bevelT w="25400" h="38100"/>
            </a:sp3d>
          </a:bodyPr>
          <a:lstStyle/>
          <a:p>
            <a:r>
              <a:rPr lang="en-IN"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Prepared by:</a:t>
            </a:r>
          </a:p>
          <a:p>
            <a:r>
              <a:rPr lang="en-IN"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V.Bharanigha,AP</a:t>
            </a:r>
            <a:r>
              <a:rPr lang="en-IN"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/EEE</a:t>
            </a:r>
            <a:endParaRPr lang="en-IN" sz="3200" b="1" dirty="0">
              <a:ln/>
              <a:solidFill>
                <a:schemeClr val="accent4"/>
              </a:solidFill>
            </a:endParaRPr>
          </a:p>
        </p:txBody>
      </p:sp>
      <p:pic>
        <p:nvPicPr>
          <p:cNvPr id="5" name="Picture 1"/>
          <p:cNvPicPr>
            <a:picLocks noChangeAspect="1" noChangeArrowheads="1"/>
          </p:cNvPicPr>
          <p:nvPr/>
        </p:nvPicPr>
        <p:blipFill>
          <a:blip r:embed="rId2"/>
          <a:srcRect/>
          <a:stretch>
            <a:fillRect/>
          </a:stretch>
        </p:blipFill>
        <p:spPr bwMode="auto">
          <a:xfrm>
            <a:off x="7515497" y="0"/>
            <a:ext cx="4676503" cy="1219957"/>
          </a:xfrm>
          <a:prstGeom prst="rect">
            <a:avLst/>
          </a:prstGeom>
          <a:noFill/>
        </p:spPr>
      </p:pic>
      <p:sp>
        <p:nvSpPr>
          <p:cNvPr id="6" name="Footer Placeholder 5"/>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85431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6D019-8767-4C50-BEC7-0E536BB1A073}"/>
              </a:ext>
            </a:extLst>
          </p:cNvPr>
          <p:cNvSpPr>
            <a:spLocks noGrp="1"/>
          </p:cNvSpPr>
          <p:nvPr>
            <p:ph type="title"/>
          </p:nvPr>
        </p:nvSpPr>
        <p:spPr/>
        <p:txBody>
          <a:bodyPr/>
          <a:lstStyle/>
          <a:p>
            <a:pPr algn="ctr"/>
            <a:r>
              <a:rPr lang="en-US" dirty="0"/>
              <a:t>PHENOMENA – THUNDER CLOUDS </a:t>
            </a:r>
            <a:endParaRPr lang="en-IN" dirty="0"/>
          </a:p>
        </p:txBody>
      </p:sp>
      <p:sp>
        <p:nvSpPr>
          <p:cNvPr id="3" name="Content Placeholder 2">
            <a:extLst>
              <a:ext uri="{FF2B5EF4-FFF2-40B4-BE49-F238E27FC236}">
                <a16:creationId xmlns="" xmlns:a16="http://schemas.microsoft.com/office/drawing/2014/main" id="{C003ECA6-3213-47BC-A3DF-2E8DA2F49A93}"/>
              </a:ext>
            </a:extLst>
          </p:cNvPr>
          <p:cNvSpPr>
            <a:spLocks noGrp="1"/>
          </p:cNvSpPr>
          <p:nvPr>
            <p:ph idx="1"/>
          </p:nvPr>
        </p:nvSpPr>
        <p:spPr>
          <a:xfrm>
            <a:off x="1024129" y="2286000"/>
            <a:ext cx="9892400" cy="4023360"/>
          </a:xfrm>
        </p:spPr>
        <p:txBody>
          <a:bodyPr>
            <a:normAutofit/>
          </a:bodyPr>
          <a:lstStyle/>
          <a:p>
            <a:r>
              <a:rPr lang="en-US" dirty="0"/>
              <a:t>1.The </a:t>
            </a:r>
            <a:r>
              <a:rPr lang="en-US" dirty="0">
                <a:solidFill>
                  <a:srgbClr val="FF0000"/>
                </a:solidFill>
              </a:rPr>
              <a:t>height of the cloud base </a:t>
            </a:r>
            <a:r>
              <a:rPr lang="en-US" dirty="0"/>
              <a:t>above the surrounding ground level may vary from 160 to 9,500 m. </a:t>
            </a:r>
          </a:p>
          <a:p>
            <a:r>
              <a:rPr lang="en-US" dirty="0"/>
              <a:t>The </a:t>
            </a:r>
            <a:r>
              <a:rPr lang="en-US" dirty="0">
                <a:solidFill>
                  <a:srgbClr val="FF0000"/>
                </a:solidFill>
              </a:rPr>
              <a:t>charged </a:t>
            </a:r>
            <a:r>
              <a:rPr lang="en-US" dirty="0" err="1">
                <a:solidFill>
                  <a:srgbClr val="FF0000"/>
                </a:solidFill>
              </a:rPr>
              <a:t>centres</a:t>
            </a:r>
            <a:r>
              <a:rPr lang="en-US" dirty="0">
                <a:solidFill>
                  <a:srgbClr val="FF0000"/>
                </a:solidFill>
              </a:rPr>
              <a:t> </a:t>
            </a:r>
            <a:r>
              <a:rPr lang="en-US" dirty="0"/>
              <a:t>which are responsible for lightning are in the range of 300 to 1500 m.</a:t>
            </a:r>
          </a:p>
          <a:p>
            <a:r>
              <a:rPr lang="en-US" dirty="0"/>
              <a:t>2. The </a:t>
            </a:r>
            <a:r>
              <a:rPr lang="en-US" dirty="0">
                <a:solidFill>
                  <a:srgbClr val="FF0000"/>
                </a:solidFill>
              </a:rPr>
              <a:t>maximum charge </a:t>
            </a:r>
            <a:r>
              <a:rPr lang="en-US" dirty="0"/>
              <a:t>on a cloud is of the order of 10 C which is built up exponentially over a period of perhaps many seconds or even minutes.</a:t>
            </a:r>
          </a:p>
          <a:p>
            <a:r>
              <a:rPr lang="en-US" dirty="0"/>
              <a:t>3. The </a:t>
            </a:r>
            <a:r>
              <a:rPr lang="en-US" dirty="0">
                <a:solidFill>
                  <a:srgbClr val="FF0000"/>
                </a:solidFill>
              </a:rPr>
              <a:t>maximum potential </a:t>
            </a:r>
            <a:r>
              <a:rPr lang="en-US" dirty="0"/>
              <a:t>of a cloud lies approximately within the range of 10 MV to 100 MV.</a:t>
            </a:r>
          </a:p>
          <a:p>
            <a:r>
              <a:rPr lang="en-US" dirty="0"/>
              <a:t>4. The </a:t>
            </a:r>
            <a:r>
              <a:rPr lang="en-US" dirty="0">
                <a:solidFill>
                  <a:srgbClr val="FF0000"/>
                </a:solidFill>
              </a:rPr>
              <a:t>energy in a lightning stroke </a:t>
            </a:r>
            <a:r>
              <a:rPr lang="en-US" dirty="0"/>
              <a:t>may be of the order of 250 </a:t>
            </a:r>
            <a:r>
              <a:rPr lang="en-US" dirty="0" err="1"/>
              <a:t>kWhr</a:t>
            </a:r>
            <a:r>
              <a:rPr lang="en-US" dirty="0"/>
              <a:t>.</a:t>
            </a: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57678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6D019-8767-4C50-BEC7-0E536BB1A073}"/>
              </a:ext>
            </a:extLst>
          </p:cNvPr>
          <p:cNvSpPr>
            <a:spLocks noGrp="1"/>
          </p:cNvSpPr>
          <p:nvPr>
            <p:ph type="title"/>
          </p:nvPr>
        </p:nvSpPr>
        <p:spPr/>
        <p:txBody>
          <a:bodyPr/>
          <a:lstStyle/>
          <a:p>
            <a:pPr algn="ctr"/>
            <a:r>
              <a:rPr lang="en-US" dirty="0"/>
              <a:t>PHENOMENA – THUNDER CLOUDS </a:t>
            </a:r>
            <a:endParaRPr lang="en-IN" dirty="0"/>
          </a:p>
        </p:txBody>
      </p:sp>
      <p:sp>
        <p:nvSpPr>
          <p:cNvPr id="3" name="Content Placeholder 2">
            <a:extLst>
              <a:ext uri="{FF2B5EF4-FFF2-40B4-BE49-F238E27FC236}">
                <a16:creationId xmlns="" xmlns:a16="http://schemas.microsoft.com/office/drawing/2014/main" id="{C003ECA6-3213-47BC-A3DF-2E8DA2F49A93}"/>
              </a:ext>
            </a:extLst>
          </p:cNvPr>
          <p:cNvSpPr>
            <a:spLocks noGrp="1"/>
          </p:cNvSpPr>
          <p:nvPr>
            <p:ph idx="1"/>
          </p:nvPr>
        </p:nvSpPr>
        <p:spPr>
          <a:xfrm>
            <a:off x="562708" y="1969478"/>
            <a:ext cx="10605163" cy="4888522"/>
          </a:xfrm>
        </p:spPr>
        <p:txBody>
          <a:bodyPr>
            <a:normAutofit/>
          </a:bodyPr>
          <a:lstStyle/>
          <a:p>
            <a:pPr marL="0" indent="0">
              <a:buNone/>
            </a:pPr>
            <a:r>
              <a:rPr lang="en-IN" b="1" dirty="0"/>
              <a:t> 5. Raindrops:</a:t>
            </a:r>
          </a:p>
          <a:p>
            <a:r>
              <a:rPr lang="en-US" dirty="0"/>
              <a:t>(</a:t>
            </a:r>
            <a:r>
              <a:rPr lang="en-US" i="1" dirty="0"/>
              <a:t>a</a:t>
            </a:r>
            <a:r>
              <a:rPr lang="en-US" dirty="0"/>
              <a:t>) Raindrops elongate and become </a:t>
            </a:r>
            <a:r>
              <a:rPr lang="en-US" dirty="0">
                <a:solidFill>
                  <a:srgbClr val="FF0000"/>
                </a:solidFill>
              </a:rPr>
              <a:t>unstable</a:t>
            </a:r>
            <a:r>
              <a:rPr lang="en-US" dirty="0"/>
              <a:t> under an electric field, the limiting diameter being 0.3 cm in a field of 100 kV/cm.</a:t>
            </a:r>
          </a:p>
          <a:p>
            <a:r>
              <a:rPr lang="en-US" dirty="0"/>
              <a:t>(</a:t>
            </a:r>
            <a:r>
              <a:rPr lang="en-US" i="1" dirty="0"/>
              <a:t>b</a:t>
            </a:r>
            <a:r>
              <a:rPr lang="en-US" dirty="0"/>
              <a:t>) </a:t>
            </a:r>
            <a:r>
              <a:rPr lang="en-US" dirty="0">
                <a:solidFill>
                  <a:srgbClr val="FF0000"/>
                </a:solidFill>
              </a:rPr>
              <a:t>A free falling raindrop </a:t>
            </a:r>
            <a:r>
              <a:rPr lang="en-US" dirty="0"/>
              <a:t>attains a constant velocity with respect to the air depending upon its size. </a:t>
            </a:r>
          </a:p>
          <a:p>
            <a:pPr lvl="1"/>
            <a:r>
              <a:rPr lang="en-US" dirty="0">
                <a:solidFill>
                  <a:schemeClr val="accent1">
                    <a:lumMod val="75000"/>
                  </a:schemeClr>
                </a:solidFill>
              </a:rPr>
              <a:t>800 cm/sec for drops of the size 0.25 cm diameter</a:t>
            </a:r>
          </a:p>
          <a:p>
            <a:pPr lvl="1"/>
            <a:r>
              <a:rPr lang="en-US" dirty="0">
                <a:solidFill>
                  <a:schemeClr val="accent1">
                    <a:lumMod val="75000"/>
                  </a:schemeClr>
                </a:solidFill>
              </a:rPr>
              <a:t>zero for spray</a:t>
            </a:r>
          </a:p>
          <a:p>
            <a:r>
              <a:rPr lang="en-US" dirty="0"/>
              <a:t>This means that in case the air currents are </a:t>
            </a:r>
            <a:r>
              <a:rPr lang="en-US" dirty="0">
                <a:solidFill>
                  <a:srgbClr val="FF0000"/>
                </a:solidFill>
              </a:rPr>
              <a:t>moving upwards </a:t>
            </a:r>
            <a:r>
              <a:rPr lang="en-US" dirty="0"/>
              <a:t>with a velocity greater than 800 cm/sec, </a:t>
            </a:r>
            <a:r>
              <a:rPr lang="en-US" dirty="0">
                <a:solidFill>
                  <a:srgbClr val="FF0000"/>
                </a:solidFill>
              </a:rPr>
              <a:t>no rain drop can fall.</a:t>
            </a:r>
          </a:p>
          <a:p>
            <a:r>
              <a:rPr lang="en-US" dirty="0"/>
              <a:t>(</a:t>
            </a:r>
            <a:r>
              <a:rPr lang="en-US" i="1" dirty="0"/>
              <a:t>c</a:t>
            </a:r>
            <a:r>
              <a:rPr lang="en-US" dirty="0"/>
              <a:t>) Falling raindrops </a:t>
            </a:r>
            <a:r>
              <a:rPr lang="en-US" dirty="0">
                <a:solidFill>
                  <a:srgbClr val="FF0000"/>
                </a:solidFill>
              </a:rPr>
              <a:t>greater than 0.5 cm </a:t>
            </a:r>
            <a:r>
              <a:rPr lang="en-US" dirty="0"/>
              <a:t>in diameter become unstable and break up into smaller </a:t>
            </a:r>
            <a:r>
              <a:rPr lang="en-IN" dirty="0"/>
              <a:t>drops.</a:t>
            </a: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402051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ater droplet symbol in word">
            <a:extLst>
              <a:ext uri="{FF2B5EF4-FFF2-40B4-BE49-F238E27FC236}">
                <a16:creationId xmlns="" xmlns:a16="http://schemas.microsoft.com/office/drawing/2014/main" id="{C6B9B966-F2AA-4703-B22A-2170EFE90A1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4592" y="1569197"/>
            <a:ext cx="2940148" cy="392019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2">
            <a:extLst>
              <a:ext uri="{FF2B5EF4-FFF2-40B4-BE49-F238E27FC236}">
                <a16:creationId xmlns="" xmlns:a16="http://schemas.microsoft.com/office/drawing/2014/main" id="{F3D9C4F6-A41F-4D69-80E8-C0A9142AE4DC}"/>
              </a:ext>
            </a:extLst>
          </p:cNvPr>
          <p:cNvSpPr txBox="1">
            <a:spLocks/>
          </p:cNvSpPr>
          <p:nvPr/>
        </p:nvSpPr>
        <p:spPr>
          <a:xfrm>
            <a:off x="5187973" y="5516334"/>
            <a:ext cx="5556227" cy="1133776"/>
          </a:xfrm>
          <a:prstGeom prst="rect">
            <a:avLst/>
          </a:prstGeom>
        </p:spPr>
        <p:txBody>
          <a:bodyPr vert="horz" lIns="45720" tIns="45720" rIns="4572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a:t>
            </a:r>
            <a:r>
              <a:rPr lang="en-US" i="1" dirty="0"/>
              <a:t>d</a:t>
            </a:r>
            <a:r>
              <a:rPr lang="en-US" dirty="0"/>
              <a:t>) When a drop is broken up by air currents, the water particles become positively charged and </a:t>
            </a:r>
            <a:r>
              <a:rPr lang="en-IN" dirty="0"/>
              <a:t>the air negatively charged.</a:t>
            </a:r>
          </a:p>
          <a:p>
            <a:r>
              <a:rPr lang="en-US" dirty="0"/>
              <a:t>(</a:t>
            </a:r>
            <a:r>
              <a:rPr lang="en-US" i="1" dirty="0"/>
              <a:t>e</a:t>
            </a:r>
            <a:r>
              <a:rPr lang="en-US" dirty="0"/>
              <a:t>) When an ice crystal strikes with air currents, the ice crystal is negatively charged and the air </a:t>
            </a:r>
            <a:r>
              <a:rPr lang="en-IN" dirty="0"/>
              <a:t>positively charged.</a:t>
            </a:r>
          </a:p>
          <a:p>
            <a:endParaRPr lang="en-IN" dirty="0"/>
          </a:p>
        </p:txBody>
      </p:sp>
      <p:pic>
        <p:nvPicPr>
          <p:cNvPr id="5126" name="Picture 6" descr="Image result for ice crystal in white background">
            <a:extLst>
              <a:ext uri="{FF2B5EF4-FFF2-40B4-BE49-F238E27FC236}">
                <a16:creationId xmlns="" xmlns:a16="http://schemas.microsoft.com/office/drawing/2014/main" id="{CD914225-8D2B-4869-87E2-163F0E8EF6A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19571" y="1911193"/>
            <a:ext cx="2798152" cy="282760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Lightning Bolt 7">
            <a:extLst>
              <a:ext uri="{FF2B5EF4-FFF2-40B4-BE49-F238E27FC236}">
                <a16:creationId xmlns="" xmlns:a16="http://schemas.microsoft.com/office/drawing/2014/main" id="{505C2BFA-4AC9-4AEE-AFE5-461692EB58DB}"/>
              </a:ext>
            </a:extLst>
          </p:cNvPr>
          <p:cNvSpPr/>
          <p:nvPr/>
        </p:nvSpPr>
        <p:spPr>
          <a:xfrm rot="16433800">
            <a:off x="440227" y="3582529"/>
            <a:ext cx="1437577" cy="194382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Lightning Bolt 11">
            <a:extLst>
              <a:ext uri="{FF2B5EF4-FFF2-40B4-BE49-F238E27FC236}">
                <a16:creationId xmlns="" xmlns:a16="http://schemas.microsoft.com/office/drawing/2014/main" id="{F9CA757F-A82F-491B-AB9E-995CAE4B011C}"/>
              </a:ext>
            </a:extLst>
          </p:cNvPr>
          <p:cNvSpPr/>
          <p:nvPr/>
        </p:nvSpPr>
        <p:spPr>
          <a:xfrm rot="16433800">
            <a:off x="5816618" y="3222073"/>
            <a:ext cx="1437577" cy="194382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 xmlns:a16="http://schemas.microsoft.com/office/drawing/2014/main" id="{32240EAD-D7AD-4E1B-AD4B-7094FF7F266D}"/>
              </a:ext>
            </a:extLst>
          </p:cNvPr>
          <p:cNvSpPr txBox="1"/>
          <p:nvPr/>
        </p:nvSpPr>
        <p:spPr>
          <a:xfrm rot="20440119">
            <a:off x="3166362" y="2447833"/>
            <a:ext cx="832671" cy="1754326"/>
          </a:xfrm>
          <a:prstGeom prst="rect">
            <a:avLst/>
          </a:prstGeom>
          <a:noFill/>
        </p:spPr>
        <p:txBody>
          <a:bodyPr wrap="square" rtlCol="0">
            <a:spAutoFit/>
          </a:bodyPr>
          <a:lstStyle/>
          <a:p>
            <a:endParaRPr lang="en-US" b="1" dirty="0"/>
          </a:p>
          <a:p>
            <a:r>
              <a:rPr lang="en-US" b="1" dirty="0"/>
              <a:t>+    -</a:t>
            </a:r>
          </a:p>
          <a:p>
            <a:r>
              <a:rPr lang="en-US" b="1" dirty="0"/>
              <a:t>+    -</a:t>
            </a:r>
          </a:p>
          <a:p>
            <a:r>
              <a:rPr lang="en-US" b="1" dirty="0"/>
              <a:t>+    -</a:t>
            </a:r>
          </a:p>
          <a:p>
            <a:r>
              <a:rPr lang="en-US" b="1" dirty="0"/>
              <a:t>+    -</a:t>
            </a:r>
          </a:p>
          <a:p>
            <a:endParaRPr lang="en-US" b="1" dirty="0"/>
          </a:p>
        </p:txBody>
      </p:sp>
      <p:sp>
        <p:nvSpPr>
          <p:cNvPr id="9" name="TextBox 8">
            <a:extLst>
              <a:ext uri="{FF2B5EF4-FFF2-40B4-BE49-F238E27FC236}">
                <a16:creationId xmlns="" xmlns:a16="http://schemas.microsoft.com/office/drawing/2014/main" id="{C2C83A15-10C2-4860-B07B-8E50BAE1A66E}"/>
              </a:ext>
            </a:extLst>
          </p:cNvPr>
          <p:cNvSpPr txBox="1"/>
          <p:nvPr/>
        </p:nvSpPr>
        <p:spPr>
          <a:xfrm>
            <a:off x="8586073" y="2526400"/>
            <a:ext cx="1457861" cy="2246769"/>
          </a:xfrm>
          <a:prstGeom prst="rect">
            <a:avLst/>
          </a:prstGeom>
          <a:noFill/>
        </p:spPr>
        <p:txBody>
          <a:bodyPr wrap="square" rtlCol="0">
            <a:spAutoFit/>
          </a:bodyPr>
          <a:lstStyle/>
          <a:p>
            <a:r>
              <a:rPr lang="en-US" sz="2000" b="1" dirty="0"/>
              <a:t>-          +</a:t>
            </a:r>
          </a:p>
          <a:p>
            <a:r>
              <a:rPr lang="en-US" sz="2000" b="1" dirty="0"/>
              <a:t>-          +</a:t>
            </a:r>
          </a:p>
          <a:p>
            <a:r>
              <a:rPr lang="en-US" sz="2000" b="1" dirty="0"/>
              <a:t>-          +</a:t>
            </a:r>
          </a:p>
          <a:p>
            <a:r>
              <a:rPr lang="en-US" sz="2000" b="1" dirty="0"/>
              <a:t>-          +</a:t>
            </a:r>
          </a:p>
          <a:p>
            <a:r>
              <a:rPr lang="en-US" sz="2000" b="1" dirty="0"/>
              <a:t>-          +</a:t>
            </a:r>
          </a:p>
          <a:p>
            <a:endParaRPr lang="en-US" sz="2000" b="1" dirty="0"/>
          </a:p>
          <a:p>
            <a:endParaRPr lang="en-US" sz="2000" b="1" dirty="0"/>
          </a:p>
        </p:txBody>
      </p:sp>
      <p:sp>
        <p:nvSpPr>
          <p:cNvPr id="10" name="Title 1">
            <a:extLst>
              <a:ext uri="{FF2B5EF4-FFF2-40B4-BE49-F238E27FC236}">
                <a16:creationId xmlns="" xmlns:a16="http://schemas.microsoft.com/office/drawing/2014/main" id="{721A2634-2391-4947-9A97-3E9FB307A64A}"/>
              </a:ext>
            </a:extLst>
          </p:cNvPr>
          <p:cNvSpPr>
            <a:spLocks noGrp="1"/>
          </p:cNvSpPr>
          <p:nvPr>
            <p:ph type="title"/>
          </p:nvPr>
        </p:nvSpPr>
        <p:spPr>
          <a:xfrm>
            <a:off x="1024128" y="430622"/>
            <a:ext cx="9720072" cy="1499616"/>
          </a:xfrm>
        </p:spPr>
        <p:txBody>
          <a:bodyPr/>
          <a:lstStyle/>
          <a:p>
            <a:r>
              <a:rPr lang="en-US" dirty="0"/>
              <a:t>Water drop   ice crystal</a:t>
            </a:r>
            <a:endParaRPr lang="en-IN" dirty="0"/>
          </a:p>
        </p:txBody>
      </p:sp>
      <p:sp>
        <p:nvSpPr>
          <p:cNvPr id="3" name="TextBox 2">
            <a:extLst>
              <a:ext uri="{FF2B5EF4-FFF2-40B4-BE49-F238E27FC236}">
                <a16:creationId xmlns="" xmlns:a16="http://schemas.microsoft.com/office/drawing/2014/main" id="{CB11F345-1DBC-46CB-A33E-18A11ADB484C}"/>
              </a:ext>
            </a:extLst>
          </p:cNvPr>
          <p:cNvSpPr txBox="1"/>
          <p:nvPr/>
        </p:nvSpPr>
        <p:spPr>
          <a:xfrm>
            <a:off x="1024128" y="4770799"/>
            <a:ext cx="1422184" cy="369332"/>
          </a:xfrm>
          <a:prstGeom prst="rect">
            <a:avLst/>
          </a:prstGeom>
          <a:noFill/>
        </p:spPr>
        <p:txBody>
          <a:bodyPr wrap="none" rtlCol="0">
            <a:spAutoFit/>
          </a:bodyPr>
          <a:lstStyle/>
          <a:p>
            <a:r>
              <a:rPr lang="en-US" dirty="0"/>
              <a:t>Air current</a:t>
            </a:r>
            <a:endParaRPr lang="en-IN" dirty="0"/>
          </a:p>
        </p:txBody>
      </p:sp>
      <p:sp>
        <p:nvSpPr>
          <p:cNvPr id="4" name="Rectangle 3">
            <a:extLst>
              <a:ext uri="{FF2B5EF4-FFF2-40B4-BE49-F238E27FC236}">
                <a16:creationId xmlns="" xmlns:a16="http://schemas.microsoft.com/office/drawing/2014/main" id="{3D0F340C-407F-4E6D-A3FA-109770EE67DB}"/>
              </a:ext>
            </a:extLst>
          </p:cNvPr>
          <p:cNvSpPr/>
          <p:nvPr/>
        </p:nvSpPr>
        <p:spPr>
          <a:xfrm>
            <a:off x="5181310" y="3658230"/>
            <a:ext cx="1422184" cy="369332"/>
          </a:xfrm>
          <a:prstGeom prst="rect">
            <a:avLst/>
          </a:prstGeom>
        </p:spPr>
        <p:txBody>
          <a:bodyPr wrap="none">
            <a:spAutoFit/>
          </a:bodyPr>
          <a:lstStyle/>
          <a:p>
            <a:r>
              <a:rPr lang="en-US" dirty="0"/>
              <a:t>Air current</a:t>
            </a:r>
            <a:endParaRPr lang="en-IN" dirty="0"/>
          </a:p>
        </p:txBody>
      </p:sp>
      <p:sp>
        <p:nvSpPr>
          <p:cNvPr id="13" name="Footer Placeholder 12"/>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45530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DED516-7C99-4982-8F28-361A0381456C}"/>
              </a:ext>
            </a:extLst>
          </p:cNvPr>
          <p:cNvSpPr>
            <a:spLocks noGrp="1"/>
          </p:cNvSpPr>
          <p:nvPr>
            <p:ph type="title"/>
          </p:nvPr>
        </p:nvSpPr>
        <p:spPr/>
        <p:txBody>
          <a:bodyPr/>
          <a:lstStyle/>
          <a:p>
            <a:pPr algn="ctr"/>
            <a:r>
              <a:rPr lang="en-US" b="1" dirty="0"/>
              <a:t>Wilson’s Theory of Charge Separation</a:t>
            </a:r>
            <a:endParaRPr lang="en-IN" dirty="0"/>
          </a:p>
        </p:txBody>
      </p:sp>
      <p:pic>
        <p:nvPicPr>
          <p:cNvPr id="5" name="Picture 2" descr="electrical charge distribution in a thunderstorm">
            <a:extLst>
              <a:ext uri="{FF2B5EF4-FFF2-40B4-BE49-F238E27FC236}">
                <a16:creationId xmlns="" xmlns:a16="http://schemas.microsoft.com/office/drawing/2014/main" id="{F95D82D6-3CDF-4EF7-93BE-1F593436A06F}"/>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87118" y="2642327"/>
            <a:ext cx="7017763" cy="36258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91483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3A78CA-06A6-472C-8FC2-79C573D204EC}"/>
              </a:ext>
            </a:extLst>
          </p:cNvPr>
          <p:cNvSpPr>
            <a:spLocks noGrp="1"/>
          </p:cNvSpPr>
          <p:nvPr>
            <p:ph type="title"/>
          </p:nvPr>
        </p:nvSpPr>
        <p:spPr/>
        <p:txBody>
          <a:bodyPr/>
          <a:lstStyle/>
          <a:p>
            <a:r>
              <a:rPr lang="en-US" b="1" cap="none" dirty="0" err="1"/>
              <a:t>wilson’s</a:t>
            </a:r>
            <a:r>
              <a:rPr lang="en-US" b="1" cap="none" dirty="0"/>
              <a:t> theory of charge separation </a:t>
            </a:r>
            <a:r>
              <a:rPr lang="en-US" b="1" cap="none" dirty="0" err="1"/>
              <a:t>ctd</a:t>
            </a:r>
            <a:r>
              <a:rPr lang="en-US" b="1" cap="none" dirty="0"/>
              <a:t>.,</a:t>
            </a:r>
            <a:endParaRPr lang="en-IN" cap="none" dirty="0"/>
          </a:p>
        </p:txBody>
      </p:sp>
      <p:sp>
        <p:nvSpPr>
          <p:cNvPr id="4" name="Content Placeholder 3">
            <a:extLst>
              <a:ext uri="{FF2B5EF4-FFF2-40B4-BE49-F238E27FC236}">
                <a16:creationId xmlns="" xmlns:a16="http://schemas.microsoft.com/office/drawing/2014/main" id="{235E1D62-B053-4C3E-B9F5-DAAA17D606EC}"/>
              </a:ext>
            </a:extLst>
          </p:cNvPr>
          <p:cNvSpPr>
            <a:spLocks noGrp="1"/>
          </p:cNvSpPr>
          <p:nvPr>
            <p:ph idx="1"/>
          </p:nvPr>
        </p:nvSpPr>
        <p:spPr/>
        <p:txBody>
          <a:bodyPr/>
          <a:lstStyle/>
          <a:p>
            <a:pPr>
              <a:buFont typeface="Wingdings" panose="05000000000000000000" pitchFamily="2" charset="2"/>
              <a:buChar char="Ø"/>
            </a:pPr>
            <a:r>
              <a:rPr lang="en-US" dirty="0"/>
              <a:t>assumption that a large number of ions are present in the atmosphere</a:t>
            </a:r>
          </a:p>
          <a:p>
            <a:pPr>
              <a:buFont typeface="Wingdings" panose="05000000000000000000" pitchFamily="2" charset="2"/>
              <a:buChar char="Ø"/>
            </a:pPr>
            <a:r>
              <a:rPr lang="en-US" dirty="0"/>
              <a:t>ions attach themselves to small dust particles and water particles</a:t>
            </a:r>
          </a:p>
          <a:p>
            <a:pPr>
              <a:buFont typeface="Wingdings" panose="05000000000000000000" pitchFamily="2" charset="2"/>
              <a:buChar char="Ø"/>
            </a:pPr>
            <a:r>
              <a:rPr lang="en-US" dirty="0"/>
              <a:t>electric field exists in the earth’s atmosphere during fair weather which is directed downwards towards </a:t>
            </a:r>
            <a:r>
              <a:rPr lang="en-IN" dirty="0"/>
              <a:t>the earth</a:t>
            </a:r>
          </a:p>
          <a:p>
            <a:pPr>
              <a:buFont typeface="Wingdings" panose="05000000000000000000" pitchFamily="2" charset="2"/>
              <a:buChar char="Ø"/>
            </a:pPr>
            <a:r>
              <a:rPr lang="en-US" dirty="0"/>
              <a:t>The intensity of the field is approximately 1 volt/cm at the surface of the earth and decreases gradually with height so that at 9,500 m it is only about 0.02 V/cm</a:t>
            </a:r>
            <a:endParaRPr lang="en-IN" dirty="0"/>
          </a:p>
        </p:txBody>
      </p:sp>
      <p:sp>
        <p:nvSpPr>
          <p:cNvPr id="5" name="Footer Placeholder 4"/>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21035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549CF2-B0AA-4CE7-B283-35F2475F5116}"/>
              </a:ext>
            </a:extLst>
          </p:cNvPr>
          <p:cNvSpPr>
            <a:spLocks noGrp="1"/>
          </p:cNvSpPr>
          <p:nvPr>
            <p:ph type="title"/>
          </p:nvPr>
        </p:nvSpPr>
        <p:spPr/>
        <p:txBody>
          <a:bodyPr/>
          <a:lstStyle/>
          <a:p>
            <a:r>
              <a:rPr lang="en-US" b="1" cap="none" dirty="0" err="1"/>
              <a:t>wilson’s</a:t>
            </a:r>
            <a:r>
              <a:rPr lang="en-US" b="1" cap="none" dirty="0"/>
              <a:t> theory of charge separation </a:t>
            </a:r>
            <a:r>
              <a:rPr lang="en-US" b="1" cap="none" dirty="0" err="1"/>
              <a:t>ctd</a:t>
            </a:r>
            <a:r>
              <a:rPr lang="en-US" b="1" cap="none" dirty="0"/>
              <a:t>.,</a:t>
            </a:r>
            <a:endParaRPr lang="en-IN" dirty="0"/>
          </a:p>
        </p:txBody>
      </p:sp>
      <p:pic>
        <p:nvPicPr>
          <p:cNvPr id="12" name="Content Placeholder 11">
            <a:extLst>
              <a:ext uri="{FF2B5EF4-FFF2-40B4-BE49-F238E27FC236}">
                <a16:creationId xmlns="" xmlns:a16="http://schemas.microsoft.com/office/drawing/2014/main" id="{9EBA1318-00F0-4779-A67C-19C20E77106C}"/>
              </a:ext>
            </a:extLst>
          </p:cNvPr>
          <p:cNvPicPr>
            <a:picLocks noGrp="1" noChangeAspect="1"/>
          </p:cNvPicPr>
          <p:nvPr>
            <p:ph idx="1"/>
          </p:nvPr>
        </p:nvPicPr>
        <p:blipFill>
          <a:blip r:embed="rId2"/>
          <a:stretch>
            <a:fillRect/>
          </a:stretch>
        </p:blipFill>
        <p:spPr>
          <a:xfrm>
            <a:off x="2555078" y="2286000"/>
            <a:ext cx="6657982" cy="4022725"/>
          </a:xfrm>
          <a:prstGeom prst="rect">
            <a:avLst/>
          </a:prstGeom>
        </p:spPr>
      </p:pic>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71443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B8C9F5-A1A8-467C-BB69-151D7B592059}"/>
              </a:ext>
            </a:extLst>
          </p:cNvPr>
          <p:cNvSpPr>
            <a:spLocks noGrp="1"/>
          </p:cNvSpPr>
          <p:nvPr>
            <p:ph type="title"/>
          </p:nvPr>
        </p:nvSpPr>
        <p:spPr/>
        <p:txBody>
          <a:bodyPr/>
          <a:lstStyle/>
          <a:p>
            <a:pPr algn="ctr"/>
            <a:r>
              <a:rPr lang="en-IN" b="1" dirty="0"/>
              <a:t>Simpson’s and </a:t>
            </a:r>
            <a:r>
              <a:rPr lang="en-IN" b="1" dirty="0" err="1"/>
              <a:t>Scarse</a:t>
            </a:r>
            <a:r>
              <a:rPr lang="en-IN" b="1" dirty="0"/>
              <a:t> Theory</a:t>
            </a:r>
            <a:endParaRPr lang="en-IN" dirty="0"/>
          </a:p>
        </p:txBody>
      </p:sp>
      <p:sp>
        <p:nvSpPr>
          <p:cNvPr id="3" name="Content Placeholder 2">
            <a:extLst>
              <a:ext uri="{FF2B5EF4-FFF2-40B4-BE49-F238E27FC236}">
                <a16:creationId xmlns="" xmlns:a16="http://schemas.microsoft.com/office/drawing/2014/main" id="{CFF3E012-3DF3-42AF-98C7-D8B79C6A7CB3}"/>
              </a:ext>
            </a:extLst>
          </p:cNvPr>
          <p:cNvSpPr>
            <a:spLocks noGrp="1"/>
          </p:cNvSpPr>
          <p:nvPr>
            <p:ph idx="1"/>
          </p:nvPr>
        </p:nvSpPr>
        <p:spPr>
          <a:xfrm>
            <a:off x="1024128" y="2249424"/>
            <a:ext cx="9720073" cy="4023360"/>
          </a:xfrm>
        </p:spPr>
        <p:txBody>
          <a:bodyPr/>
          <a:lstStyle/>
          <a:p>
            <a:r>
              <a:rPr lang="en-US" dirty="0"/>
              <a:t>based on the temperature variations in the various regions of the cloud.</a:t>
            </a:r>
            <a:endParaRPr lang="en-IN" dirty="0"/>
          </a:p>
        </p:txBody>
      </p:sp>
      <p:pic>
        <p:nvPicPr>
          <p:cNvPr id="5" name="Picture 4">
            <a:extLst>
              <a:ext uri="{FF2B5EF4-FFF2-40B4-BE49-F238E27FC236}">
                <a16:creationId xmlns="" xmlns:a16="http://schemas.microsoft.com/office/drawing/2014/main" id="{6B240678-2930-4AC4-87B2-1D0E09CD6D52}"/>
              </a:ext>
            </a:extLst>
          </p:cNvPr>
          <p:cNvPicPr>
            <a:picLocks noChangeAspect="1"/>
          </p:cNvPicPr>
          <p:nvPr/>
        </p:nvPicPr>
        <p:blipFill>
          <a:blip r:embed="rId2"/>
          <a:stretch>
            <a:fillRect/>
          </a:stretch>
        </p:blipFill>
        <p:spPr>
          <a:xfrm>
            <a:off x="2788539" y="2757678"/>
            <a:ext cx="6191250" cy="3752850"/>
          </a:xfrm>
          <a:prstGeom prst="rect">
            <a:avLst/>
          </a:prstGeom>
        </p:spPr>
      </p:pic>
      <p:sp>
        <p:nvSpPr>
          <p:cNvPr id="6" name="Footer Placeholder 5"/>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48581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54442F-41E2-4842-BD34-96F85DC2EF33}"/>
              </a:ext>
            </a:extLst>
          </p:cNvPr>
          <p:cNvSpPr>
            <a:spLocks noGrp="1"/>
          </p:cNvSpPr>
          <p:nvPr>
            <p:ph type="title"/>
          </p:nvPr>
        </p:nvSpPr>
        <p:spPr/>
        <p:txBody>
          <a:bodyPr/>
          <a:lstStyle/>
          <a:p>
            <a:pPr algn="ctr"/>
            <a:r>
              <a:rPr lang="en-IN" b="1" dirty="0"/>
              <a:t>Mechanism of Lightning Stroke</a:t>
            </a:r>
            <a:endParaRPr lang="en-IN" dirty="0"/>
          </a:p>
        </p:txBody>
      </p:sp>
      <p:sp>
        <p:nvSpPr>
          <p:cNvPr id="3" name="Content Placeholder 2">
            <a:extLst>
              <a:ext uri="{FF2B5EF4-FFF2-40B4-BE49-F238E27FC236}">
                <a16:creationId xmlns="" xmlns:a16="http://schemas.microsoft.com/office/drawing/2014/main" id="{9C731859-189D-427E-B03A-65D37563379A}"/>
              </a:ext>
            </a:extLst>
          </p:cNvPr>
          <p:cNvSpPr>
            <a:spLocks noGrp="1"/>
          </p:cNvSpPr>
          <p:nvPr>
            <p:ph idx="1"/>
          </p:nvPr>
        </p:nvSpPr>
        <p:spPr/>
        <p:txBody>
          <a:bodyPr/>
          <a:lstStyle/>
          <a:p>
            <a:r>
              <a:rPr lang="en-US" dirty="0"/>
              <a:t>Lightning phenomenon is the discharge of the cloud to the ground</a:t>
            </a:r>
          </a:p>
          <a:p>
            <a:endParaRPr lang="en-IN" dirty="0"/>
          </a:p>
        </p:txBody>
      </p:sp>
      <p:pic>
        <p:nvPicPr>
          <p:cNvPr id="5" name="Picture 4">
            <a:extLst>
              <a:ext uri="{FF2B5EF4-FFF2-40B4-BE49-F238E27FC236}">
                <a16:creationId xmlns="" xmlns:a16="http://schemas.microsoft.com/office/drawing/2014/main" id="{DFCF89FD-97EB-465F-A02D-B07DE979472B}"/>
              </a:ext>
            </a:extLst>
          </p:cNvPr>
          <p:cNvPicPr>
            <a:picLocks noChangeAspect="1"/>
          </p:cNvPicPr>
          <p:nvPr/>
        </p:nvPicPr>
        <p:blipFill>
          <a:blip r:embed="rId2"/>
          <a:stretch>
            <a:fillRect/>
          </a:stretch>
        </p:blipFill>
        <p:spPr>
          <a:xfrm>
            <a:off x="2132012" y="2933700"/>
            <a:ext cx="7038975" cy="3124200"/>
          </a:xfrm>
          <a:prstGeom prst="rect">
            <a:avLst/>
          </a:prstGeom>
        </p:spPr>
      </p:pic>
      <p:sp>
        <p:nvSpPr>
          <p:cNvPr id="6" name="Footer Placeholder 5"/>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934307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835C2F37-71C3-493C-AA60-6CA18B99DACB}"/>
              </a:ext>
            </a:extLst>
          </p:cNvPr>
          <p:cNvPicPr>
            <a:picLocks noGrp="1" noChangeAspect="1"/>
          </p:cNvPicPr>
          <p:nvPr>
            <p:ph idx="1"/>
          </p:nvPr>
        </p:nvPicPr>
        <p:blipFill>
          <a:blip r:embed="rId2"/>
          <a:stretch>
            <a:fillRect/>
          </a:stretch>
        </p:blipFill>
        <p:spPr>
          <a:xfrm>
            <a:off x="1490586" y="2286000"/>
            <a:ext cx="8786966" cy="4022725"/>
          </a:xfrm>
          <a:prstGeom prst="rect">
            <a:avLst/>
          </a:prstGeom>
        </p:spPr>
      </p:pic>
      <p:sp>
        <p:nvSpPr>
          <p:cNvPr id="3" name="Footer Placeholder 2"/>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551424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FE8C2D7-A2EA-4E62-9A71-EF7F8A20E14B}"/>
              </a:ext>
            </a:extLst>
          </p:cNvPr>
          <p:cNvPicPr>
            <a:picLocks noChangeAspect="1"/>
          </p:cNvPicPr>
          <p:nvPr/>
        </p:nvPicPr>
        <p:blipFill>
          <a:blip r:embed="rId2"/>
          <a:stretch>
            <a:fillRect/>
          </a:stretch>
        </p:blipFill>
        <p:spPr>
          <a:xfrm>
            <a:off x="1543050" y="1209675"/>
            <a:ext cx="9105900" cy="4438650"/>
          </a:xfrm>
          <a:prstGeom prst="rect">
            <a:avLst/>
          </a:prstGeom>
        </p:spPr>
      </p:pic>
      <p:sp>
        <p:nvSpPr>
          <p:cNvPr id="3" name="Footer Placeholder 2"/>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88644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04729-6756-40D3-AE0A-A251E7ECBC56}"/>
              </a:ext>
            </a:extLst>
          </p:cNvPr>
          <p:cNvSpPr>
            <a:spLocks noGrp="1"/>
          </p:cNvSpPr>
          <p:nvPr>
            <p:ph type="title"/>
          </p:nvPr>
        </p:nvSpPr>
        <p:spPr/>
        <p:txBody>
          <a:bodyPr/>
          <a:lstStyle/>
          <a:p>
            <a:pPr algn="ctr"/>
            <a:r>
              <a:rPr lang="en-US" dirty="0"/>
              <a:t>OVER VOLTAGES</a:t>
            </a:r>
            <a:endParaRPr lang="en-IN" dirty="0"/>
          </a:p>
        </p:txBody>
      </p:sp>
      <p:sp>
        <p:nvSpPr>
          <p:cNvPr id="3" name="Content Placeholder 2">
            <a:extLst>
              <a:ext uri="{FF2B5EF4-FFF2-40B4-BE49-F238E27FC236}">
                <a16:creationId xmlns="" xmlns:a16="http://schemas.microsoft.com/office/drawing/2014/main" id="{2C9BD5AE-1F60-4DBF-B56A-5AAFA62C0228}"/>
              </a:ext>
            </a:extLst>
          </p:cNvPr>
          <p:cNvSpPr>
            <a:spLocks noGrp="1"/>
          </p:cNvSpPr>
          <p:nvPr>
            <p:ph idx="1"/>
          </p:nvPr>
        </p:nvSpPr>
        <p:spPr/>
        <p:txBody>
          <a:bodyPr/>
          <a:lstStyle/>
          <a:p>
            <a:pPr>
              <a:buFont typeface="Wingdings" panose="05000000000000000000" pitchFamily="2" charset="2"/>
              <a:buChar char="v"/>
            </a:pPr>
            <a:r>
              <a:rPr lang="en-US" dirty="0"/>
              <a:t> Increase in voltage for very short time</a:t>
            </a:r>
          </a:p>
          <a:p>
            <a:pPr>
              <a:buFont typeface="Wingdings" panose="05000000000000000000" pitchFamily="2" charset="2"/>
              <a:buChar char="v"/>
            </a:pPr>
            <a:r>
              <a:rPr lang="en-US" dirty="0"/>
              <a:t> Also Called as </a:t>
            </a:r>
            <a:r>
              <a:rPr lang="en-US" dirty="0">
                <a:solidFill>
                  <a:srgbClr val="CC0066"/>
                </a:solidFill>
              </a:rPr>
              <a:t>voltage surge or voltage transients</a:t>
            </a:r>
          </a:p>
          <a:p>
            <a:pPr>
              <a:buFont typeface="Wingdings" panose="05000000000000000000" pitchFamily="2" charset="2"/>
              <a:buChar char="v"/>
            </a:pPr>
            <a:r>
              <a:rPr lang="en-US" dirty="0"/>
              <a:t>Causes:</a:t>
            </a:r>
          </a:p>
          <a:p>
            <a:r>
              <a:rPr lang="en-US" dirty="0"/>
              <a:t>      1. Over voltage due to external causes </a:t>
            </a:r>
          </a:p>
          <a:p>
            <a:r>
              <a:rPr lang="en-US" dirty="0"/>
              <a:t>      2. Over voltage due to internal causes </a:t>
            </a:r>
          </a:p>
          <a:p>
            <a:pPr>
              <a:buFont typeface="Wingdings" panose="05000000000000000000" pitchFamily="2" charset="2"/>
              <a:buChar char="v"/>
            </a:pP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25412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EB9A7E-4105-4283-B9EB-683F6E9CED48}"/>
              </a:ext>
            </a:extLst>
          </p:cNvPr>
          <p:cNvSpPr>
            <a:spLocks noGrp="1"/>
          </p:cNvSpPr>
          <p:nvPr>
            <p:ph type="title"/>
          </p:nvPr>
        </p:nvSpPr>
        <p:spPr/>
        <p:txBody>
          <a:bodyPr/>
          <a:lstStyle/>
          <a:p>
            <a:pPr algn="ctr"/>
            <a:r>
              <a:rPr lang="en-US" b="1" dirty="0"/>
              <a:t>LINE DESIGN BASED ON LIGHTNING</a:t>
            </a:r>
            <a:endParaRPr lang="en-IN" dirty="0"/>
          </a:p>
        </p:txBody>
      </p:sp>
      <p:sp>
        <p:nvSpPr>
          <p:cNvPr id="3" name="Content Placeholder 2">
            <a:extLst>
              <a:ext uri="{FF2B5EF4-FFF2-40B4-BE49-F238E27FC236}">
                <a16:creationId xmlns="" xmlns:a16="http://schemas.microsoft.com/office/drawing/2014/main" id="{1CD27E89-AD7C-44D6-8E79-274D48B15AC9}"/>
              </a:ext>
            </a:extLst>
          </p:cNvPr>
          <p:cNvSpPr>
            <a:spLocks noGrp="1"/>
          </p:cNvSpPr>
          <p:nvPr>
            <p:ph idx="1"/>
          </p:nvPr>
        </p:nvSpPr>
        <p:spPr/>
        <p:txBody>
          <a:bodyPr/>
          <a:lstStyle/>
          <a:p>
            <a:r>
              <a:rPr lang="en-US" altLang="en-US" dirty="0"/>
              <a:t>Lightning creates magnetically induced current in all metal items within its influence</a:t>
            </a:r>
          </a:p>
          <a:p>
            <a:pPr lvl="1"/>
            <a:r>
              <a:rPr lang="en-US" altLang="en-US" dirty="0"/>
              <a:t>The longer the wire, greater the current</a:t>
            </a:r>
          </a:p>
          <a:p>
            <a:pPr lvl="1"/>
            <a:r>
              <a:rPr lang="en-US" altLang="en-US" dirty="0"/>
              <a:t>The closer the strike, greater the current</a:t>
            </a:r>
          </a:p>
          <a:p>
            <a:endParaRPr lang="en-US" altLang="en-US" sz="1800" dirty="0"/>
          </a:p>
          <a:p>
            <a:r>
              <a:rPr lang="en-US" altLang="en-US" dirty="0"/>
              <a:t>Any impedance to current flow results in</a:t>
            </a:r>
          </a:p>
          <a:p>
            <a:pPr lvl="1"/>
            <a:r>
              <a:rPr lang="en-US" altLang="en-US" dirty="0"/>
              <a:t>Build up of high voltage at that location</a:t>
            </a:r>
          </a:p>
          <a:p>
            <a:pPr lvl="1"/>
            <a:r>
              <a:rPr lang="en-US" altLang="en-US" dirty="0"/>
              <a:t>Resulting in arc-over to reach ground</a:t>
            </a:r>
          </a:p>
          <a:p>
            <a:pPr lvl="2"/>
            <a:r>
              <a:rPr lang="en-US" altLang="en-US" dirty="0"/>
              <a:t>Ignites flammable material</a:t>
            </a:r>
          </a:p>
          <a:p>
            <a:pPr lvl="2"/>
            <a:r>
              <a:rPr lang="en-US" altLang="en-US" dirty="0"/>
              <a:t>Vaporizes metal of insufficient cross-section</a:t>
            </a:r>
          </a:p>
          <a:p>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92923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767BC-FC5A-4383-8017-DD155EA0676C}"/>
              </a:ext>
            </a:extLst>
          </p:cNvPr>
          <p:cNvSpPr>
            <a:spLocks noGrp="1"/>
          </p:cNvSpPr>
          <p:nvPr>
            <p:ph type="title"/>
          </p:nvPr>
        </p:nvSpPr>
        <p:spPr/>
        <p:txBody>
          <a:bodyPr>
            <a:normAutofit fontScale="90000"/>
          </a:bodyPr>
          <a:lstStyle/>
          <a:p>
            <a:pPr algn="ctr"/>
            <a:r>
              <a:rPr lang="en-US" b="1" dirty="0"/>
              <a:t>SWITCHING SURGE TEST VOLTAGE CHARACTERISTICS</a:t>
            </a:r>
            <a:endParaRPr lang="en-IN" dirty="0"/>
          </a:p>
        </p:txBody>
      </p:sp>
      <p:pic>
        <p:nvPicPr>
          <p:cNvPr id="4" name="Content Placeholder 3">
            <a:extLst>
              <a:ext uri="{FF2B5EF4-FFF2-40B4-BE49-F238E27FC236}">
                <a16:creationId xmlns="" xmlns:a16="http://schemas.microsoft.com/office/drawing/2014/main" id="{3B5B146D-E0C6-4DF7-A6F3-1A87A121B31C}"/>
              </a:ext>
            </a:extLst>
          </p:cNvPr>
          <p:cNvPicPr>
            <a:picLocks noGrp="1" noChangeAspect="1"/>
          </p:cNvPicPr>
          <p:nvPr>
            <p:ph idx="1"/>
          </p:nvPr>
        </p:nvPicPr>
        <p:blipFill>
          <a:blip r:embed="rId2"/>
          <a:stretch>
            <a:fillRect/>
          </a:stretch>
        </p:blipFill>
        <p:spPr>
          <a:xfrm>
            <a:off x="3058885" y="2286000"/>
            <a:ext cx="5650368" cy="4022725"/>
          </a:xfrm>
          <a:prstGeom prst="rect">
            <a:avLst/>
          </a:prstGeom>
        </p:spPr>
      </p:pic>
      <p:sp>
        <p:nvSpPr>
          <p:cNvPr id="5" name="Footer Placeholder 4"/>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88264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5B75C63-F18E-4FB4-A5E2-8EFCE7207F4F}"/>
              </a:ext>
            </a:extLst>
          </p:cNvPr>
          <p:cNvSpPr>
            <a:spLocks noGrp="1"/>
          </p:cNvSpPr>
          <p:nvPr>
            <p:ph idx="1"/>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3"/>
                </a:solidFill>
              </a:rPr>
              <a:t>OVERVOLTAGE DUE TO SWITCHING SURGES, SYSTEM</a:t>
            </a:r>
            <a:br>
              <a:rPr lang="en-US" sz="4400" b="1" dirty="0">
                <a:ln/>
                <a:solidFill>
                  <a:schemeClr val="accent3"/>
                </a:solidFill>
              </a:rPr>
            </a:br>
            <a:r>
              <a:rPr lang="en-US" sz="4400" b="1" dirty="0">
                <a:ln/>
                <a:solidFill>
                  <a:schemeClr val="accent3"/>
                </a:solidFill>
              </a:rPr>
              <a:t>FAULTS AND OTHER ABNORMAL CONDITIONS</a:t>
            </a:r>
            <a:endParaRPr lang="en-IN" sz="4400" b="1" dirty="0">
              <a:ln/>
              <a:solidFill>
                <a:schemeClr val="accent3"/>
              </a:solidFill>
            </a:endParaRP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65751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D80682-77D4-45E7-AFFA-52D0D3D34EB9}"/>
              </a:ext>
            </a:extLst>
          </p:cNvPr>
          <p:cNvSpPr>
            <a:spLocks noGrp="1"/>
          </p:cNvSpPr>
          <p:nvPr>
            <p:ph type="title"/>
          </p:nvPr>
        </p:nvSpPr>
        <p:spPr/>
        <p:txBody>
          <a:bodyPr/>
          <a:lstStyle/>
          <a:p>
            <a:pPr algn="ctr"/>
            <a:r>
              <a:rPr lang="en-US" dirty="0"/>
              <a:t>INTRODUCTION</a:t>
            </a:r>
            <a:endParaRPr lang="en-IN" dirty="0"/>
          </a:p>
        </p:txBody>
      </p:sp>
      <p:sp>
        <p:nvSpPr>
          <p:cNvPr id="3" name="Content Placeholder 2">
            <a:extLst>
              <a:ext uri="{FF2B5EF4-FFF2-40B4-BE49-F238E27FC236}">
                <a16:creationId xmlns="" xmlns:a16="http://schemas.microsoft.com/office/drawing/2014/main" id="{C05614B2-38DB-412D-8502-8F80B95CF842}"/>
              </a:ext>
            </a:extLst>
          </p:cNvPr>
          <p:cNvSpPr>
            <a:spLocks noGrp="1"/>
          </p:cNvSpPr>
          <p:nvPr>
            <p:ph idx="1"/>
          </p:nvPr>
        </p:nvSpPr>
        <p:spPr/>
        <p:txBody>
          <a:bodyPr>
            <a:normAutofit/>
          </a:bodyPr>
          <a:lstStyle/>
          <a:p>
            <a:pPr>
              <a:lnSpc>
                <a:spcPct val="100000"/>
              </a:lnSpc>
            </a:pPr>
            <a:r>
              <a:rPr lang="en-US" sz="2000" b="1" dirty="0">
                <a:solidFill>
                  <a:srgbClr val="CC0066"/>
                </a:solidFill>
              </a:rPr>
              <a:t>Transmission voltage : 220 kV and below</a:t>
            </a:r>
          </a:p>
          <a:p>
            <a:pPr lvl="1">
              <a:lnSpc>
                <a:spcPct val="100000"/>
              </a:lnSpc>
              <a:buFont typeface="Wingdings" panose="05000000000000000000" pitchFamily="2" charset="2"/>
              <a:buChar char="§"/>
            </a:pPr>
            <a:r>
              <a:rPr lang="en-US" sz="2000" dirty="0"/>
              <a:t>Over voltage due to lightning were of high order</a:t>
            </a:r>
          </a:p>
          <a:p>
            <a:pPr lvl="1">
              <a:lnSpc>
                <a:spcPct val="100000"/>
              </a:lnSpc>
              <a:buFont typeface="Wingdings" panose="05000000000000000000" pitchFamily="2" charset="2"/>
              <a:buChar char="§"/>
            </a:pPr>
            <a:r>
              <a:rPr lang="en-US" sz="2000" dirty="0"/>
              <a:t>Over voltage generated inside the system were less</a:t>
            </a:r>
          </a:p>
          <a:p>
            <a:pPr lvl="0">
              <a:lnSpc>
                <a:spcPct val="100000"/>
              </a:lnSpc>
              <a:buClr>
                <a:srgbClr val="1CADE4"/>
              </a:buClr>
            </a:pPr>
            <a:r>
              <a:rPr lang="en-US" b="1" dirty="0">
                <a:solidFill>
                  <a:srgbClr val="CC0066"/>
                </a:solidFill>
              </a:rPr>
              <a:t>Transmission voltage : 400 kV and above</a:t>
            </a:r>
          </a:p>
          <a:p>
            <a:pPr lvl="0">
              <a:lnSpc>
                <a:spcPct val="100000"/>
              </a:lnSpc>
              <a:buClr>
                <a:srgbClr val="1CADE4"/>
              </a:buClr>
              <a:buFont typeface="Wingdings" panose="05000000000000000000" pitchFamily="2" charset="2"/>
              <a:buChar char="§"/>
            </a:pPr>
            <a:r>
              <a:rPr lang="en-US" sz="2000" dirty="0"/>
              <a:t>The overvoltages generated inside the system reached the same order of magnitude as those of lightning over voltages, or higher.</a:t>
            </a:r>
          </a:p>
          <a:p>
            <a:pPr>
              <a:lnSpc>
                <a:spcPct val="100000"/>
              </a:lnSpc>
              <a:buFont typeface="Wingdings" panose="05000000000000000000" pitchFamily="2" charset="2"/>
              <a:buChar char="§"/>
            </a:pPr>
            <a:r>
              <a:rPr lang="en-US" sz="2000" dirty="0"/>
              <a:t>The overvoltages thus generated last for longer durations and therefore are severe and more dangerous to the system.</a:t>
            </a:r>
            <a:endParaRPr lang="en-US" sz="2000" dirty="0">
              <a:solidFill>
                <a:prstClr val="black"/>
              </a:solidFill>
            </a:endParaRPr>
          </a:p>
          <a:p>
            <a:pPr marL="128016" lvl="1" indent="0">
              <a:buNone/>
            </a:pPr>
            <a:endParaRPr lang="en-IN" sz="2000"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25945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24116B-9AE6-4D7C-A73F-8D1BB03716E8}"/>
              </a:ext>
            </a:extLst>
          </p:cNvPr>
          <p:cNvSpPr>
            <a:spLocks noGrp="1"/>
          </p:cNvSpPr>
          <p:nvPr>
            <p:ph type="title"/>
          </p:nvPr>
        </p:nvSpPr>
        <p:spPr/>
        <p:txBody>
          <a:bodyPr/>
          <a:lstStyle/>
          <a:p>
            <a:pPr algn="ctr"/>
            <a:r>
              <a:rPr lang="en-US" dirty="0"/>
              <a:t>insulation </a:t>
            </a:r>
            <a:br>
              <a:rPr lang="en-US" dirty="0"/>
            </a:br>
            <a:r>
              <a:rPr lang="en-US" dirty="0"/>
              <a:t>co-ordination</a:t>
            </a:r>
            <a:endParaRPr lang="en-IN" dirty="0"/>
          </a:p>
        </p:txBody>
      </p:sp>
      <p:sp>
        <p:nvSpPr>
          <p:cNvPr id="3" name="Content Placeholder 2">
            <a:extLst>
              <a:ext uri="{FF2B5EF4-FFF2-40B4-BE49-F238E27FC236}">
                <a16:creationId xmlns="" xmlns:a16="http://schemas.microsoft.com/office/drawing/2014/main" id="{919DEEA9-13C8-4AAB-B685-8CB82B44AB88}"/>
              </a:ext>
            </a:extLst>
          </p:cNvPr>
          <p:cNvSpPr>
            <a:spLocks noGrp="1"/>
          </p:cNvSpPr>
          <p:nvPr>
            <p:ph idx="1"/>
          </p:nvPr>
        </p:nvSpPr>
        <p:spPr/>
        <p:txBody>
          <a:bodyPr>
            <a:normAutofit/>
          </a:bodyPr>
          <a:lstStyle/>
          <a:p>
            <a:pPr marL="0" indent="0">
              <a:buNone/>
            </a:pPr>
            <a:r>
              <a:rPr lang="en-US" dirty="0"/>
              <a:t>The </a:t>
            </a:r>
            <a:r>
              <a:rPr lang="en-US" b="1" dirty="0">
                <a:solidFill>
                  <a:srgbClr val="CC0066"/>
                </a:solidFill>
              </a:rPr>
              <a:t>protective level </a:t>
            </a:r>
            <a:r>
              <a:rPr lang="en-US" dirty="0"/>
              <a:t>of any particular kind of surge diverter is proportional to </a:t>
            </a:r>
          </a:p>
          <a:p>
            <a:pPr marL="0" indent="0">
              <a:buNone/>
            </a:pPr>
            <a:r>
              <a:rPr lang="en-US" dirty="0"/>
              <a:t>	</a:t>
            </a:r>
            <a:r>
              <a:rPr lang="en-US" dirty="0">
                <a:solidFill>
                  <a:srgbClr val="FF0000"/>
                </a:solidFill>
              </a:rPr>
              <a:t>the maximum voltage</a:t>
            </a:r>
          </a:p>
          <a:p>
            <a:pPr marL="0" indent="0">
              <a:buNone/>
            </a:pPr>
            <a:r>
              <a:rPr lang="en-US" dirty="0">
                <a:solidFill>
                  <a:srgbClr val="FF0000"/>
                </a:solidFill>
              </a:rPr>
              <a:t>	the insulation level</a:t>
            </a:r>
          </a:p>
          <a:p>
            <a:pPr marL="0" indent="0">
              <a:buNone/>
            </a:pPr>
            <a:r>
              <a:rPr lang="en-US" dirty="0"/>
              <a:t>The </a:t>
            </a:r>
            <a:r>
              <a:rPr lang="en-US" b="1" dirty="0">
                <a:solidFill>
                  <a:srgbClr val="CC0066"/>
                </a:solidFill>
              </a:rPr>
              <a:t>cost</a:t>
            </a:r>
            <a:r>
              <a:rPr lang="en-US" dirty="0"/>
              <a:t> of the equipment </a:t>
            </a:r>
          </a:p>
          <a:p>
            <a:pPr marL="0" indent="0">
              <a:buNone/>
            </a:pPr>
            <a:r>
              <a:rPr lang="en-US" dirty="0">
                <a:solidFill>
                  <a:srgbClr val="FF0000"/>
                </a:solidFill>
              </a:rPr>
              <a:t>	depends on the magnitudes </a:t>
            </a:r>
            <a:r>
              <a:rPr lang="en-IN" dirty="0">
                <a:solidFill>
                  <a:srgbClr val="FF0000"/>
                </a:solidFill>
              </a:rPr>
              <a:t>of these overvoltages</a:t>
            </a: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15710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3323EE-30D3-4620-9096-6172A0EC2B59}"/>
              </a:ext>
            </a:extLst>
          </p:cNvPr>
          <p:cNvSpPr>
            <a:spLocks noGrp="1"/>
          </p:cNvSpPr>
          <p:nvPr>
            <p:ph type="title"/>
          </p:nvPr>
        </p:nvSpPr>
        <p:spPr/>
        <p:txBody>
          <a:bodyPr/>
          <a:lstStyle/>
          <a:p>
            <a:pPr algn="ctr"/>
            <a:r>
              <a:rPr lang="en-IN" dirty="0"/>
              <a:t>Origin of Switching Surges</a:t>
            </a:r>
          </a:p>
        </p:txBody>
      </p:sp>
      <p:sp>
        <p:nvSpPr>
          <p:cNvPr id="3" name="Content Placeholder 2">
            <a:extLst>
              <a:ext uri="{FF2B5EF4-FFF2-40B4-BE49-F238E27FC236}">
                <a16:creationId xmlns="" xmlns:a16="http://schemas.microsoft.com/office/drawing/2014/main" id="{6E9D1C77-6F07-4669-8632-8EA7BB9652A5}"/>
              </a:ext>
            </a:extLst>
          </p:cNvPr>
          <p:cNvSpPr>
            <a:spLocks noGrp="1"/>
          </p:cNvSpPr>
          <p:nvPr>
            <p:ph idx="1"/>
          </p:nvPr>
        </p:nvSpPr>
        <p:spPr>
          <a:xfrm>
            <a:off x="1024128" y="1930400"/>
            <a:ext cx="9720073" cy="4378960"/>
          </a:xfrm>
        </p:spPr>
        <p:txBody>
          <a:bodyPr>
            <a:normAutofit fontScale="92500"/>
          </a:bodyPr>
          <a:lstStyle/>
          <a:p>
            <a:pPr>
              <a:buFont typeface="Wingdings" panose="05000000000000000000" pitchFamily="2" charset="2"/>
              <a:buChar char="§"/>
            </a:pPr>
            <a:r>
              <a:rPr lang="en-US" dirty="0"/>
              <a:t> Power systems have large inductances and capacitances</a:t>
            </a:r>
          </a:p>
          <a:p>
            <a:pPr>
              <a:buFont typeface="Wingdings" panose="05000000000000000000" pitchFamily="2" charset="2"/>
              <a:buChar char="§"/>
            </a:pPr>
            <a:r>
              <a:rPr lang="en-US" dirty="0"/>
              <a:t> Making and breaking of electric circuits with switchgear may result in  abnormal overvoltages</a:t>
            </a:r>
          </a:p>
          <a:p>
            <a:pPr>
              <a:buFont typeface="Wingdings" panose="05000000000000000000" pitchFamily="2" charset="2"/>
              <a:buChar char="§"/>
            </a:pPr>
            <a:r>
              <a:rPr lang="en-US" dirty="0"/>
              <a:t>Overvoltages = 6 times of </a:t>
            </a:r>
            <a:r>
              <a:rPr lang="en-IN" dirty="0"/>
              <a:t>normal power frequency voltage.</a:t>
            </a:r>
          </a:p>
          <a:p>
            <a:pPr algn="just">
              <a:buFont typeface="Wingdings" panose="05000000000000000000" pitchFamily="2" charset="2"/>
              <a:buChar char="§"/>
            </a:pPr>
            <a:r>
              <a:rPr lang="en-US" b="1" dirty="0">
                <a:solidFill>
                  <a:srgbClr val="CC0066"/>
                </a:solidFill>
              </a:rPr>
              <a:t>switching surges with a high rate of rise of voltage </a:t>
            </a:r>
            <a:r>
              <a:rPr lang="en-US" dirty="0"/>
              <a:t>may cause repeated </a:t>
            </a:r>
            <a:r>
              <a:rPr lang="en-US" dirty="0" err="1"/>
              <a:t>restriking</a:t>
            </a:r>
            <a:r>
              <a:rPr lang="en-US" dirty="0"/>
              <a:t> of the arc between the contacts of a circuit breaker, thereby causing </a:t>
            </a:r>
            <a:r>
              <a:rPr lang="en-US" dirty="0">
                <a:solidFill>
                  <a:srgbClr val="CC0066"/>
                </a:solidFill>
              </a:rPr>
              <a:t>destruction of the circuit breaker contacts.</a:t>
            </a:r>
          </a:p>
          <a:p>
            <a:pPr algn="just">
              <a:buFont typeface="Wingdings" panose="05000000000000000000" pitchFamily="2" charset="2"/>
              <a:buChar char="§"/>
            </a:pPr>
            <a:r>
              <a:rPr lang="en-US" sz="2400" dirty="0"/>
              <a:t>high natural frequencies of the system</a:t>
            </a:r>
          </a:p>
          <a:p>
            <a:pPr algn="just">
              <a:buFont typeface="Wingdings" panose="05000000000000000000" pitchFamily="2" charset="2"/>
              <a:buChar char="§"/>
            </a:pPr>
            <a:r>
              <a:rPr lang="en-US" sz="2400" dirty="0"/>
              <a:t>a damped normal frequency voltage component, </a:t>
            </a:r>
          </a:p>
          <a:p>
            <a:pPr algn="just">
              <a:buFont typeface="Wingdings" panose="05000000000000000000" pitchFamily="2" charset="2"/>
              <a:buChar char="§"/>
            </a:pPr>
            <a:r>
              <a:rPr lang="en-US" sz="2400" dirty="0"/>
              <a:t>the </a:t>
            </a:r>
            <a:r>
              <a:rPr lang="en-US" sz="2400" dirty="0" err="1"/>
              <a:t>restriking</a:t>
            </a:r>
            <a:r>
              <a:rPr lang="en-US" sz="2400" dirty="0"/>
              <a:t> recovery voltage of the system with successive reflected </a:t>
            </a:r>
            <a:r>
              <a:rPr lang="en-IN" sz="2400" dirty="0"/>
              <a:t>waves from terminations.</a:t>
            </a: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24403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8BBB3F-8634-40F2-98B4-7F3C2EC575BA}"/>
              </a:ext>
            </a:extLst>
          </p:cNvPr>
          <p:cNvSpPr>
            <a:spLocks noGrp="1"/>
          </p:cNvSpPr>
          <p:nvPr>
            <p:ph type="title"/>
          </p:nvPr>
        </p:nvSpPr>
        <p:spPr/>
        <p:txBody>
          <a:bodyPr/>
          <a:lstStyle/>
          <a:p>
            <a:pPr algn="ctr"/>
            <a:r>
              <a:rPr lang="en-IN" dirty="0"/>
              <a:t>Characteristics of Switching Surges</a:t>
            </a:r>
          </a:p>
        </p:txBody>
      </p:sp>
      <p:sp>
        <p:nvSpPr>
          <p:cNvPr id="3" name="Content Placeholder 2">
            <a:extLst>
              <a:ext uri="{FF2B5EF4-FFF2-40B4-BE49-F238E27FC236}">
                <a16:creationId xmlns="" xmlns:a16="http://schemas.microsoft.com/office/drawing/2014/main" id="{4C3E89DD-8C5C-4F17-81EE-AB303C1B093B}"/>
              </a:ext>
            </a:extLst>
          </p:cNvPr>
          <p:cNvSpPr>
            <a:spLocks noGrp="1"/>
          </p:cNvSpPr>
          <p:nvPr>
            <p:ph idx="1"/>
          </p:nvPr>
        </p:nvSpPr>
        <p:spPr/>
        <p:txBody>
          <a:bodyPr>
            <a:normAutofit/>
          </a:bodyPr>
          <a:lstStyle/>
          <a:p>
            <a:pPr lvl="1" algn="just"/>
            <a:r>
              <a:rPr lang="en-US" sz="2400" dirty="0"/>
              <a:t>De-energizing of transmission lines, cables, shunt capacitor, banks, etc.</a:t>
            </a:r>
          </a:p>
          <a:p>
            <a:pPr lvl="1" algn="just"/>
            <a:r>
              <a:rPr lang="en-US" sz="2400" dirty="0"/>
              <a:t>Disconnection of unloaded transformers, reactors, etc.</a:t>
            </a:r>
          </a:p>
          <a:p>
            <a:pPr lvl="1" algn="just"/>
            <a:r>
              <a:rPr lang="en-US" sz="2400" dirty="0"/>
              <a:t>Energization or reclosing of lines and reactive loads,</a:t>
            </a:r>
          </a:p>
          <a:p>
            <a:pPr lvl="1" algn="just"/>
            <a:r>
              <a:rPr lang="en-US" sz="2400" dirty="0"/>
              <a:t>Sudden switching off of loads.</a:t>
            </a:r>
          </a:p>
          <a:p>
            <a:pPr lvl="1" algn="just"/>
            <a:r>
              <a:rPr lang="en-US" sz="2400" dirty="0"/>
              <a:t>Short circuits and fault clearances.</a:t>
            </a:r>
          </a:p>
          <a:p>
            <a:pPr lvl="1" algn="just"/>
            <a:r>
              <a:rPr lang="en-US" sz="2400" dirty="0"/>
              <a:t>Resonance phenomenon like ferro-resonance, arcing grounds, etc.</a:t>
            </a:r>
            <a:endParaRPr lang="en-IN" sz="2400"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05633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60926B-30FB-4338-A2FA-3DA431825376}"/>
              </a:ext>
            </a:extLst>
          </p:cNvPr>
          <p:cNvSpPr>
            <a:spLocks noGrp="1"/>
          </p:cNvSpPr>
          <p:nvPr>
            <p:ph idx="1"/>
          </p:nvPr>
        </p:nvSpPr>
        <p:spPr>
          <a:xfrm>
            <a:off x="1024128" y="2286000"/>
            <a:ext cx="9720073" cy="4023360"/>
          </a:xfrm>
        </p:spPr>
        <p:txBody>
          <a:bodyPr/>
          <a:lstStyle/>
          <a:p>
            <a:endParaRPr lang="en-US" b="1" dirty="0">
              <a:solidFill>
                <a:srgbClr val="CC0066"/>
              </a:solidFill>
            </a:endParaRPr>
          </a:p>
          <a:p>
            <a:endParaRPr lang="en-US" b="1" dirty="0">
              <a:solidFill>
                <a:srgbClr val="CC0066"/>
              </a:solidFill>
            </a:endParaRPr>
          </a:p>
          <a:p>
            <a:endParaRPr lang="en-US" b="1" dirty="0">
              <a:solidFill>
                <a:srgbClr val="CC0066"/>
              </a:solidFill>
            </a:endParaRPr>
          </a:p>
          <a:p>
            <a:endParaRPr lang="en-US" b="1" dirty="0">
              <a:solidFill>
                <a:srgbClr val="CC0066"/>
              </a:solidFill>
            </a:endParaRPr>
          </a:p>
          <a:p>
            <a:endParaRPr lang="en-US" b="1" dirty="0">
              <a:solidFill>
                <a:srgbClr val="CC0066"/>
              </a:solidFill>
            </a:endParaRPr>
          </a:p>
          <a:p>
            <a:endParaRPr lang="en-US" b="1" dirty="0">
              <a:solidFill>
                <a:srgbClr val="CC0066"/>
              </a:solidFill>
            </a:endParaRPr>
          </a:p>
          <a:p>
            <a:r>
              <a:rPr lang="en-US" b="1" dirty="0">
                <a:solidFill>
                  <a:srgbClr val="CC0066"/>
                </a:solidFill>
              </a:rPr>
              <a:t>R</a:t>
            </a:r>
            <a:r>
              <a:rPr lang="en-IN" b="1" dirty="0" err="1">
                <a:solidFill>
                  <a:srgbClr val="CC0066"/>
                </a:solidFill>
              </a:rPr>
              <a:t>ecovery</a:t>
            </a:r>
            <a:r>
              <a:rPr lang="en-IN" b="1" dirty="0">
                <a:solidFill>
                  <a:srgbClr val="CC0066"/>
                </a:solidFill>
              </a:rPr>
              <a:t> voltage after fault clearing	        Fault initiation</a:t>
            </a:r>
          </a:p>
        </p:txBody>
      </p:sp>
      <p:pic>
        <p:nvPicPr>
          <p:cNvPr id="6" name="Picture 5">
            <a:extLst>
              <a:ext uri="{FF2B5EF4-FFF2-40B4-BE49-F238E27FC236}">
                <a16:creationId xmlns="" xmlns:a16="http://schemas.microsoft.com/office/drawing/2014/main" id="{6B920994-CEEC-41C4-B794-14764B30B5AA}"/>
              </a:ext>
            </a:extLst>
          </p:cNvPr>
          <p:cNvPicPr>
            <a:picLocks noChangeAspect="1"/>
          </p:cNvPicPr>
          <p:nvPr/>
        </p:nvPicPr>
        <p:blipFill>
          <a:blip r:embed="rId2"/>
          <a:stretch>
            <a:fillRect/>
          </a:stretch>
        </p:blipFill>
        <p:spPr>
          <a:xfrm>
            <a:off x="1024127" y="1191456"/>
            <a:ext cx="5478145" cy="3720363"/>
          </a:xfrm>
          <a:prstGeom prst="rect">
            <a:avLst/>
          </a:prstGeom>
        </p:spPr>
      </p:pic>
      <p:pic>
        <p:nvPicPr>
          <p:cNvPr id="7" name="Picture 6">
            <a:extLst>
              <a:ext uri="{FF2B5EF4-FFF2-40B4-BE49-F238E27FC236}">
                <a16:creationId xmlns="" xmlns:a16="http://schemas.microsoft.com/office/drawing/2014/main" id="{98F25BF8-B976-4C41-AC33-E78CF9B7B2A3}"/>
              </a:ext>
            </a:extLst>
          </p:cNvPr>
          <p:cNvPicPr>
            <a:picLocks noChangeAspect="1"/>
          </p:cNvPicPr>
          <p:nvPr/>
        </p:nvPicPr>
        <p:blipFill>
          <a:blip r:embed="rId3"/>
          <a:stretch>
            <a:fillRect/>
          </a:stretch>
        </p:blipFill>
        <p:spPr>
          <a:xfrm>
            <a:off x="6886030" y="1597203"/>
            <a:ext cx="4589557" cy="3175965"/>
          </a:xfrm>
          <a:prstGeom prst="rect">
            <a:avLst/>
          </a:prstGeom>
        </p:spPr>
      </p:pic>
      <p:sp>
        <p:nvSpPr>
          <p:cNvPr id="9" name="Title 1">
            <a:extLst>
              <a:ext uri="{FF2B5EF4-FFF2-40B4-BE49-F238E27FC236}">
                <a16:creationId xmlns="" xmlns:a16="http://schemas.microsoft.com/office/drawing/2014/main" id="{BA344712-9290-4676-88F6-6BCD72FFA9D6}"/>
              </a:ext>
            </a:extLst>
          </p:cNvPr>
          <p:cNvSpPr>
            <a:spLocks noGrp="1"/>
          </p:cNvSpPr>
          <p:nvPr>
            <p:ph type="title"/>
          </p:nvPr>
        </p:nvSpPr>
        <p:spPr>
          <a:xfrm>
            <a:off x="1235964" y="0"/>
            <a:ext cx="9720072" cy="1499616"/>
          </a:xfrm>
        </p:spPr>
        <p:txBody>
          <a:bodyPr>
            <a:normAutofit fontScale="90000"/>
          </a:bodyPr>
          <a:lstStyle/>
          <a:p>
            <a:pPr algn="ctr"/>
            <a:r>
              <a:rPr lang="en-US" dirty="0">
                <a:solidFill>
                  <a:schemeClr val="accent2">
                    <a:lumMod val="75000"/>
                  </a:schemeClr>
                </a:solidFill>
              </a:rPr>
              <a:t>Typical waveshapes of switching surge voltages</a:t>
            </a:r>
            <a:endParaRPr lang="en-IN" dirty="0">
              <a:solidFill>
                <a:schemeClr val="accent2">
                  <a:lumMod val="75000"/>
                </a:schemeClr>
              </a:solidFill>
            </a:endParaRPr>
          </a:p>
        </p:txBody>
      </p:sp>
      <p:sp>
        <p:nvSpPr>
          <p:cNvPr id="8" name="Footer Placeholder 7"/>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7130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118FDD3F-9C4F-43D5-8B71-B3BC3878FB14}"/>
              </a:ext>
            </a:extLst>
          </p:cNvPr>
          <p:cNvPicPr>
            <a:picLocks noGrp="1" noChangeAspect="1"/>
          </p:cNvPicPr>
          <p:nvPr>
            <p:ph idx="1"/>
          </p:nvPr>
        </p:nvPicPr>
        <p:blipFill>
          <a:blip r:embed="rId3"/>
          <a:stretch>
            <a:fillRect/>
          </a:stretch>
        </p:blipFill>
        <p:spPr>
          <a:xfrm>
            <a:off x="1911747" y="2180392"/>
            <a:ext cx="4515977" cy="3030237"/>
          </a:xfrm>
          <a:prstGeom prst="rect">
            <a:avLst/>
          </a:prstGeom>
        </p:spPr>
      </p:pic>
      <p:pic>
        <p:nvPicPr>
          <p:cNvPr id="4" name="Picture 3">
            <a:extLst>
              <a:ext uri="{FF2B5EF4-FFF2-40B4-BE49-F238E27FC236}">
                <a16:creationId xmlns="" xmlns:a16="http://schemas.microsoft.com/office/drawing/2014/main" id="{E187C83D-F4EA-4552-B5B8-A37F09A73A0B}"/>
              </a:ext>
            </a:extLst>
          </p:cNvPr>
          <p:cNvPicPr>
            <a:picLocks noChangeAspect="1"/>
          </p:cNvPicPr>
          <p:nvPr/>
        </p:nvPicPr>
        <p:blipFill>
          <a:blip r:embed="rId4"/>
          <a:stretch>
            <a:fillRect/>
          </a:stretch>
        </p:blipFill>
        <p:spPr>
          <a:xfrm>
            <a:off x="6503591" y="2243721"/>
            <a:ext cx="4646332" cy="2865308"/>
          </a:xfrm>
          <a:prstGeom prst="rect">
            <a:avLst/>
          </a:prstGeom>
        </p:spPr>
      </p:pic>
      <p:sp>
        <p:nvSpPr>
          <p:cNvPr id="6" name="Rectangle 5">
            <a:extLst>
              <a:ext uri="{FF2B5EF4-FFF2-40B4-BE49-F238E27FC236}">
                <a16:creationId xmlns="" xmlns:a16="http://schemas.microsoft.com/office/drawing/2014/main" id="{C96CE6F3-8E6E-415B-A18E-1EDF76C77224}"/>
              </a:ext>
            </a:extLst>
          </p:cNvPr>
          <p:cNvSpPr/>
          <p:nvPr/>
        </p:nvSpPr>
        <p:spPr>
          <a:xfrm>
            <a:off x="1582057" y="5442635"/>
            <a:ext cx="10247086" cy="646331"/>
          </a:xfrm>
          <a:prstGeom prst="rect">
            <a:avLst/>
          </a:prstGeom>
        </p:spPr>
        <p:txBody>
          <a:bodyPr wrap="square">
            <a:spAutoFit/>
          </a:bodyPr>
          <a:lstStyle/>
          <a:p>
            <a:r>
              <a:rPr lang="en-US" b="1" dirty="0">
                <a:solidFill>
                  <a:srgbClr val="CC0066"/>
                </a:solidFill>
              </a:rPr>
              <a:t>Overvoltage at the line end after         Energization of long transmission line</a:t>
            </a:r>
          </a:p>
          <a:p>
            <a:r>
              <a:rPr lang="en-US" b="1" dirty="0">
                <a:solidFill>
                  <a:srgbClr val="CC0066"/>
                </a:solidFill>
              </a:rPr>
              <a:t>fault clearing</a:t>
            </a:r>
            <a:endParaRPr lang="en-IN" b="1" dirty="0">
              <a:solidFill>
                <a:srgbClr val="CC0066"/>
              </a:solidFill>
            </a:endParaRPr>
          </a:p>
        </p:txBody>
      </p:sp>
      <p:sp>
        <p:nvSpPr>
          <p:cNvPr id="7" name="Title 1">
            <a:extLst>
              <a:ext uri="{FF2B5EF4-FFF2-40B4-BE49-F238E27FC236}">
                <a16:creationId xmlns="" xmlns:a16="http://schemas.microsoft.com/office/drawing/2014/main" id="{B46449A4-E286-4E5B-A59D-88296D90809C}"/>
              </a:ext>
            </a:extLst>
          </p:cNvPr>
          <p:cNvSpPr>
            <a:spLocks noGrp="1"/>
          </p:cNvSpPr>
          <p:nvPr>
            <p:ph type="title"/>
          </p:nvPr>
        </p:nvSpPr>
        <p:spPr>
          <a:xfrm>
            <a:off x="1235964" y="347170"/>
            <a:ext cx="9720072" cy="1499616"/>
          </a:xfrm>
        </p:spPr>
        <p:txBody>
          <a:bodyPr>
            <a:normAutofit fontScale="90000"/>
          </a:bodyPr>
          <a:lstStyle/>
          <a:p>
            <a:pPr algn="ctr"/>
            <a:r>
              <a:rPr lang="en-US" dirty="0">
                <a:solidFill>
                  <a:schemeClr val="accent2">
                    <a:lumMod val="75000"/>
                  </a:schemeClr>
                </a:solidFill>
              </a:rPr>
              <a:t>Typical waveshapes of switching surge voltages</a:t>
            </a:r>
            <a:endParaRPr lang="en-IN" dirty="0">
              <a:solidFill>
                <a:schemeClr val="accent2">
                  <a:lumMod val="75000"/>
                </a:schemeClr>
              </a:solidFill>
            </a:endParaRPr>
          </a:p>
        </p:txBody>
      </p:sp>
      <p:sp>
        <p:nvSpPr>
          <p:cNvPr id="8" name="Footer Placeholder 7"/>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06652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CBDDD243-ED5F-4896-B18B-ABCF4B7E1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19E6BB3-DF2B-4751-97C5-B3DB949AED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18101C3-B3F9-4EC9-8329-82D6444E6FC7}"/>
              </a:ext>
            </a:extLst>
          </p:cNvPr>
          <p:cNvSpPr>
            <a:spLocks noGrp="1"/>
          </p:cNvSpPr>
          <p:nvPr>
            <p:ph type="title"/>
          </p:nvPr>
        </p:nvSpPr>
        <p:spPr>
          <a:xfrm>
            <a:off x="1024128" y="4911819"/>
            <a:ext cx="9720072" cy="1499616"/>
          </a:xfrm>
        </p:spPr>
        <p:txBody>
          <a:bodyPr>
            <a:normAutofit fontScale="90000"/>
          </a:bodyPr>
          <a:lstStyle/>
          <a:p>
            <a:r>
              <a:rPr lang="en-US" dirty="0">
                <a:solidFill>
                  <a:srgbClr val="FFFFFF"/>
                </a:solidFill>
              </a:rPr>
              <a:t>Typical waveshapes of switching surge voltages</a:t>
            </a:r>
            <a:endParaRPr lang="en-IN" dirty="0">
              <a:solidFill>
                <a:srgbClr val="FFFFFF"/>
              </a:solidFill>
            </a:endParaRPr>
          </a:p>
        </p:txBody>
      </p:sp>
      <p:sp>
        <p:nvSpPr>
          <p:cNvPr id="9" name="Content Placeholder 8">
            <a:extLst>
              <a:ext uri="{FF2B5EF4-FFF2-40B4-BE49-F238E27FC236}">
                <a16:creationId xmlns="" xmlns:a16="http://schemas.microsoft.com/office/drawing/2014/main" id="{26366ADE-432C-45F0-A142-5BA9745FB805}"/>
              </a:ext>
            </a:extLst>
          </p:cNvPr>
          <p:cNvSpPr>
            <a:spLocks noGrp="1"/>
          </p:cNvSpPr>
          <p:nvPr>
            <p:ph idx="1"/>
          </p:nvPr>
        </p:nvSpPr>
        <p:spPr>
          <a:xfrm>
            <a:off x="1024129" y="643467"/>
            <a:ext cx="4750138" cy="3606798"/>
          </a:xfrm>
        </p:spPr>
        <p:txBody>
          <a:bodyPr anchor="ctr">
            <a:normAutofit/>
          </a:bodyPr>
          <a:lstStyle/>
          <a:p>
            <a:r>
              <a:rPr lang="en-US" sz="2000" dirty="0"/>
              <a:t>Overvoltage at line end  during energization of long transmission line</a:t>
            </a:r>
          </a:p>
        </p:txBody>
      </p:sp>
      <p:pic>
        <p:nvPicPr>
          <p:cNvPr id="7" name="Content Placeholder 3">
            <a:extLst>
              <a:ext uri="{FF2B5EF4-FFF2-40B4-BE49-F238E27FC236}">
                <a16:creationId xmlns="" xmlns:a16="http://schemas.microsoft.com/office/drawing/2014/main" id="{59B52918-888E-4838-9BA1-618980D2AD9A}"/>
              </a:ext>
            </a:extLst>
          </p:cNvPr>
          <p:cNvPicPr>
            <a:picLocks noChangeAspect="1"/>
          </p:cNvPicPr>
          <p:nvPr/>
        </p:nvPicPr>
        <p:blipFill>
          <a:blip r:embed="rId3"/>
          <a:stretch>
            <a:fillRect/>
          </a:stretch>
        </p:blipFill>
        <p:spPr>
          <a:xfrm>
            <a:off x="6417734" y="1551489"/>
            <a:ext cx="4747090" cy="1790754"/>
          </a:xfrm>
          <a:prstGeom prst="rect">
            <a:avLst/>
          </a:prstGeom>
        </p:spPr>
      </p:pic>
      <p:cxnSp>
        <p:nvCxnSpPr>
          <p:cNvPr id="16" name="Straight Connector 15">
            <a:extLst>
              <a:ext uri="{FF2B5EF4-FFF2-40B4-BE49-F238E27FC236}">
                <a16:creationId xmlns="" xmlns:a16="http://schemas.microsoft.com/office/drawing/2014/main" id="{A61721DD-D110-44EE-82A7-D56AB687E61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6615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6F4A41-73A4-439B-B4F7-C8152D797441}"/>
              </a:ext>
            </a:extLst>
          </p:cNvPr>
          <p:cNvSpPr>
            <a:spLocks noGrp="1"/>
          </p:cNvSpPr>
          <p:nvPr>
            <p:ph type="title"/>
          </p:nvPr>
        </p:nvSpPr>
        <p:spPr/>
        <p:txBody>
          <a:bodyPr/>
          <a:lstStyle/>
          <a:p>
            <a:pPr algn="ctr"/>
            <a:r>
              <a:rPr lang="en-US" dirty="0"/>
              <a:t>Over voltage due to internal causes </a:t>
            </a:r>
            <a:endParaRPr lang="en-IN" dirty="0"/>
          </a:p>
        </p:txBody>
      </p:sp>
      <p:sp>
        <p:nvSpPr>
          <p:cNvPr id="3" name="Content Placeholder 2">
            <a:extLst>
              <a:ext uri="{FF2B5EF4-FFF2-40B4-BE49-F238E27FC236}">
                <a16:creationId xmlns="" xmlns:a16="http://schemas.microsoft.com/office/drawing/2014/main" id="{F5330E72-0907-4D2F-A614-57BFC0DA47DB}"/>
              </a:ext>
            </a:extLst>
          </p:cNvPr>
          <p:cNvSpPr>
            <a:spLocks noGrp="1"/>
          </p:cNvSpPr>
          <p:nvPr>
            <p:ph idx="1"/>
          </p:nvPr>
        </p:nvSpPr>
        <p:spPr/>
        <p:txBody>
          <a:bodyPr/>
          <a:lstStyle/>
          <a:p>
            <a:pPr>
              <a:buFont typeface="Wingdings" panose="05000000000000000000" pitchFamily="2" charset="2"/>
              <a:buChar char="Ø"/>
            </a:pPr>
            <a:r>
              <a:rPr lang="en-US" dirty="0"/>
              <a:t> by connecting or disconnecting the system or due to the systems fault initiation or extinction </a:t>
            </a:r>
          </a:p>
          <a:p>
            <a:pPr>
              <a:buFont typeface="Wingdings" panose="05000000000000000000" pitchFamily="2" charset="2"/>
              <a:buChar char="Ø"/>
            </a:pPr>
            <a:r>
              <a:rPr lang="en-US" dirty="0">
                <a:solidFill>
                  <a:schemeClr val="accent2">
                    <a:lumMod val="75000"/>
                  </a:schemeClr>
                </a:solidFill>
              </a:rPr>
              <a:t> Temporary overvoltages:</a:t>
            </a:r>
            <a:r>
              <a:rPr lang="en-US" dirty="0"/>
              <a:t> if they are oscillatory of power frequency or harmonics</a:t>
            </a:r>
          </a:p>
          <a:p>
            <a:pPr lvl="1">
              <a:buFont typeface="Wingdings" panose="05000000000000000000" pitchFamily="2" charset="2"/>
              <a:buChar char="Ø"/>
            </a:pPr>
            <a:r>
              <a:rPr lang="en-US" b="1" dirty="0"/>
              <a:t>under no load or very light load conditions</a:t>
            </a:r>
          </a:p>
          <a:p>
            <a:pPr>
              <a:buFont typeface="Wingdings" panose="05000000000000000000" pitchFamily="2" charset="2"/>
              <a:buChar char="Ø"/>
            </a:pPr>
            <a:r>
              <a:rPr lang="en-US" dirty="0"/>
              <a:t> </a:t>
            </a:r>
            <a:r>
              <a:rPr lang="en-US" dirty="0">
                <a:solidFill>
                  <a:schemeClr val="accent2">
                    <a:lumMod val="75000"/>
                  </a:schemeClr>
                </a:solidFill>
              </a:rPr>
              <a:t>Switching overvoltages:</a:t>
            </a:r>
            <a:r>
              <a:rPr lang="en-US" dirty="0"/>
              <a:t> if they are heavily damped and of short duration</a:t>
            </a:r>
          </a:p>
          <a:p>
            <a:pPr>
              <a:buFont typeface="Wingdings" panose="05000000000000000000" pitchFamily="2" charset="2"/>
              <a:buChar char="Ø"/>
            </a:pPr>
            <a:r>
              <a:rPr lang="en-US" dirty="0"/>
              <a:t>Both types occur together , because of their nature =&gt; Design of HV insulation system </a:t>
            </a: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4220455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276AF7-E22E-4C42-A9FE-B2F8B117B102}"/>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83B26425-8A80-41CB-83DD-C3D28B2F03D4}"/>
              </a:ext>
            </a:extLst>
          </p:cNvPr>
          <p:cNvSpPr>
            <a:spLocks noGrp="1"/>
          </p:cNvSpPr>
          <p:nvPr>
            <p:ph idx="1"/>
          </p:nvPr>
        </p:nvSpPr>
        <p:spPr/>
        <p:txBody>
          <a:bodyPr/>
          <a:lstStyle/>
          <a:p>
            <a:pPr>
              <a:buFont typeface="Wingdings" panose="05000000000000000000" pitchFamily="2" charset="2"/>
              <a:buChar char="§"/>
            </a:pPr>
            <a:r>
              <a:rPr lang="en-IN" dirty="0"/>
              <a:t>overvoltages are </a:t>
            </a:r>
            <a:r>
              <a:rPr lang="en-US" dirty="0"/>
              <a:t>irregular (oscillatory or unipolar) and </a:t>
            </a:r>
          </a:p>
          <a:p>
            <a:pPr>
              <a:buFont typeface="Wingdings" panose="05000000000000000000" pitchFamily="2" charset="2"/>
              <a:buChar char="§"/>
            </a:pPr>
            <a:r>
              <a:rPr lang="en-US" dirty="0"/>
              <a:t>of high frequency or power frequency with its harmonics</a:t>
            </a:r>
          </a:p>
          <a:p>
            <a:pPr>
              <a:buFont typeface="Wingdings" panose="05000000000000000000" pitchFamily="2" charset="2"/>
              <a:buChar char="§"/>
            </a:pPr>
            <a:r>
              <a:rPr lang="en-US" dirty="0"/>
              <a:t>The relative magnitudes of the overvoltages may be about </a:t>
            </a:r>
          </a:p>
          <a:p>
            <a:pPr marL="0" indent="0">
              <a:buNone/>
            </a:pPr>
            <a:r>
              <a:rPr lang="en-US" dirty="0"/>
              <a:t> 	2.4 </a:t>
            </a:r>
            <a:r>
              <a:rPr lang="en-US" dirty="0" err="1"/>
              <a:t>p.u</a:t>
            </a:r>
            <a:r>
              <a:rPr lang="en-US" dirty="0"/>
              <a:t>. in the case of transformer energizing </a:t>
            </a:r>
          </a:p>
          <a:p>
            <a:pPr marL="0" indent="0">
              <a:buNone/>
            </a:pPr>
            <a:r>
              <a:rPr lang="en-US" dirty="0"/>
              <a:t>         1.4 to 2.0 </a:t>
            </a:r>
            <a:r>
              <a:rPr lang="en-US" dirty="0" err="1"/>
              <a:t>p.u</a:t>
            </a:r>
            <a:r>
              <a:rPr lang="en-US" dirty="0"/>
              <a:t>. in switching transmission </a:t>
            </a:r>
            <a:r>
              <a:rPr lang="en-IN" dirty="0"/>
              <a:t>lines</a:t>
            </a: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481382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08D0C7-EB91-4EE5-9F0E-1A0C990746CC}"/>
              </a:ext>
            </a:extLst>
          </p:cNvPr>
          <p:cNvSpPr>
            <a:spLocks noGrp="1"/>
          </p:cNvSpPr>
          <p:nvPr>
            <p:ph type="title"/>
          </p:nvPr>
        </p:nvSpPr>
        <p:spPr/>
        <p:txBody>
          <a:bodyPr>
            <a:normAutofit/>
          </a:bodyPr>
          <a:lstStyle/>
          <a:p>
            <a:r>
              <a:rPr lang="en-US" dirty="0"/>
              <a:t>Switching Overvoltages In EHV and UHV Systems</a:t>
            </a:r>
            <a:endParaRPr lang="en-IN" dirty="0"/>
          </a:p>
        </p:txBody>
      </p:sp>
      <p:sp>
        <p:nvSpPr>
          <p:cNvPr id="3" name="Content Placeholder 2">
            <a:extLst>
              <a:ext uri="{FF2B5EF4-FFF2-40B4-BE49-F238E27FC236}">
                <a16:creationId xmlns="" xmlns:a16="http://schemas.microsoft.com/office/drawing/2014/main" id="{A0B95BA3-90F5-41DA-A496-3DED9E3F36AA}"/>
              </a:ext>
            </a:extLst>
          </p:cNvPr>
          <p:cNvSpPr>
            <a:spLocks noGrp="1"/>
          </p:cNvSpPr>
          <p:nvPr>
            <p:ph idx="1"/>
          </p:nvPr>
        </p:nvSpPr>
        <p:spPr>
          <a:xfrm>
            <a:off x="566057" y="1915886"/>
            <a:ext cx="10769599" cy="4942114"/>
          </a:xfrm>
        </p:spPr>
        <p:txBody>
          <a:bodyPr>
            <a:normAutofit/>
          </a:bodyPr>
          <a:lstStyle/>
          <a:p>
            <a:pPr>
              <a:buFont typeface="Wingdings" panose="05000000000000000000" pitchFamily="2" charset="2"/>
              <a:buChar char="§"/>
            </a:pPr>
            <a:r>
              <a:rPr lang="en-US" dirty="0"/>
              <a:t>The insulation has the lowest strength for switching surges with regard to </a:t>
            </a:r>
            <a:r>
              <a:rPr lang="en-US" dirty="0">
                <a:solidFill>
                  <a:srgbClr val="CC0066"/>
                </a:solidFill>
              </a:rPr>
              <a:t>long air </a:t>
            </a:r>
            <a:r>
              <a:rPr lang="en-IN" dirty="0">
                <a:solidFill>
                  <a:srgbClr val="CC0066"/>
                </a:solidFill>
              </a:rPr>
              <a:t>gaps.</a:t>
            </a:r>
          </a:p>
          <a:p>
            <a:pPr>
              <a:buFont typeface="Wingdings" panose="05000000000000000000" pitchFamily="2" charset="2"/>
              <a:buChar char="§"/>
            </a:pPr>
            <a:r>
              <a:rPr lang="en-US" dirty="0"/>
              <a:t>switching overvoltages are of relatively higher magnitudes as compared </a:t>
            </a:r>
            <a:r>
              <a:rPr lang="en-IN" dirty="0"/>
              <a:t>to the lightning overvoltages for UHV systems</a:t>
            </a:r>
          </a:p>
          <a:p>
            <a:pPr algn="just">
              <a:buFont typeface="Wingdings" panose="05000000000000000000" pitchFamily="2" charset="2"/>
              <a:buChar char="§"/>
            </a:pPr>
            <a:r>
              <a:rPr lang="en-US" dirty="0"/>
              <a:t>interruption of </a:t>
            </a:r>
            <a:r>
              <a:rPr lang="en-US" dirty="0">
                <a:solidFill>
                  <a:srgbClr val="CC0066"/>
                </a:solidFill>
              </a:rPr>
              <a:t>low inductive currents (current chopping) by high speed circuit breakers.</a:t>
            </a:r>
            <a:r>
              <a:rPr lang="en-US" dirty="0"/>
              <a:t> This occurs when the transformers or reactors are switched </a:t>
            </a:r>
            <a:r>
              <a:rPr lang="en-IN" dirty="0"/>
              <a:t>off</a:t>
            </a:r>
          </a:p>
          <a:p>
            <a:pPr>
              <a:buFont typeface="Wingdings" panose="05000000000000000000" pitchFamily="2" charset="2"/>
              <a:buChar char="§"/>
            </a:pPr>
            <a:r>
              <a:rPr lang="en-US" dirty="0"/>
              <a:t>interruption of </a:t>
            </a:r>
            <a:r>
              <a:rPr lang="en-US" dirty="0">
                <a:solidFill>
                  <a:srgbClr val="CC0066"/>
                </a:solidFill>
              </a:rPr>
              <a:t>small capacitive currents, such as switching off of unloaded </a:t>
            </a:r>
            <a:r>
              <a:rPr lang="en-IN" dirty="0">
                <a:solidFill>
                  <a:srgbClr val="CC0066"/>
                </a:solidFill>
              </a:rPr>
              <a:t>lines etc.</a:t>
            </a:r>
          </a:p>
          <a:p>
            <a:pPr>
              <a:buFont typeface="Wingdings" panose="05000000000000000000" pitchFamily="2" charset="2"/>
              <a:buChar char="§"/>
            </a:pPr>
            <a:r>
              <a:rPr lang="en-IN" dirty="0">
                <a:solidFill>
                  <a:srgbClr val="CC0066"/>
                </a:solidFill>
              </a:rPr>
              <a:t>ferro-resonance condition </a:t>
            </a:r>
            <a:r>
              <a:rPr lang="en-IN" dirty="0"/>
              <a:t>- </a:t>
            </a:r>
            <a:r>
              <a:rPr lang="en-US" dirty="0"/>
              <a:t>This may occur when poles of a circuit breaker do not close simultaneously</a:t>
            </a:r>
          </a:p>
          <a:p>
            <a:pPr>
              <a:buFont typeface="Wingdings" panose="05000000000000000000" pitchFamily="2" charset="2"/>
              <a:buChar char="§"/>
            </a:pPr>
            <a:r>
              <a:rPr lang="en-US" dirty="0">
                <a:solidFill>
                  <a:srgbClr val="CC0066"/>
                </a:solidFill>
              </a:rPr>
              <a:t>energization of long EHV or UHV lines.</a:t>
            </a:r>
            <a:endParaRPr lang="en-IN" dirty="0">
              <a:solidFill>
                <a:srgbClr val="CC0066"/>
              </a:solidFill>
            </a:endParaRP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865395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08D0C7-EB91-4EE5-9F0E-1A0C990746CC}"/>
              </a:ext>
            </a:extLst>
          </p:cNvPr>
          <p:cNvSpPr>
            <a:spLocks noGrp="1"/>
          </p:cNvSpPr>
          <p:nvPr>
            <p:ph type="title"/>
          </p:nvPr>
        </p:nvSpPr>
        <p:spPr/>
        <p:txBody>
          <a:bodyPr>
            <a:normAutofit/>
          </a:bodyPr>
          <a:lstStyle/>
          <a:p>
            <a:r>
              <a:rPr lang="en-US" dirty="0"/>
              <a:t>Switching Overvoltages In EHV and UHV Systems</a:t>
            </a:r>
            <a:endParaRPr lang="en-IN" dirty="0"/>
          </a:p>
        </p:txBody>
      </p:sp>
      <p:sp>
        <p:nvSpPr>
          <p:cNvPr id="3" name="Content Placeholder 2">
            <a:extLst>
              <a:ext uri="{FF2B5EF4-FFF2-40B4-BE49-F238E27FC236}">
                <a16:creationId xmlns="" xmlns:a16="http://schemas.microsoft.com/office/drawing/2014/main" id="{A0B95BA3-90F5-41DA-A496-3DED9E3F36AA}"/>
              </a:ext>
            </a:extLst>
          </p:cNvPr>
          <p:cNvSpPr>
            <a:spLocks noGrp="1"/>
          </p:cNvSpPr>
          <p:nvPr>
            <p:ph idx="1"/>
          </p:nvPr>
        </p:nvSpPr>
        <p:spPr>
          <a:xfrm>
            <a:off x="566057" y="1915886"/>
            <a:ext cx="10769599" cy="4942114"/>
          </a:xfrm>
        </p:spPr>
        <p:txBody>
          <a:bodyPr>
            <a:normAutofit/>
          </a:bodyPr>
          <a:lstStyle/>
          <a:p>
            <a:pPr>
              <a:lnSpc>
                <a:spcPct val="150000"/>
              </a:lnSpc>
              <a:buFont typeface="Wingdings" panose="05000000000000000000" pitchFamily="2" charset="2"/>
              <a:buChar char="§"/>
            </a:pPr>
            <a:r>
              <a:rPr lang="en-US" b="1" dirty="0">
                <a:solidFill>
                  <a:srgbClr val="CC0066"/>
                </a:solidFill>
              </a:rPr>
              <a:t>Transient overvoltages </a:t>
            </a:r>
            <a:r>
              <a:rPr lang="en-US" dirty="0"/>
              <a:t>will have magnitudes of the order of 1200 kV to 2000 kV on 750 kV systems.</a:t>
            </a:r>
          </a:p>
          <a:p>
            <a:pPr>
              <a:lnSpc>
                <a:spcPct val="150000"/>
              </a:lnSpc>
              <a:buFont typeface="Wingdings" panose="05000000000000000000" pitchFamily="2" charset="2"/>
              <a:buChar char="§"/>
            </a:pPr>
            <a:r>
              <a:rPr lang="en-US" dirty="0">
                <a:solidFill>
                  <a:srgbClr val="CC0066"/>
                </a:solidFill>
              </a:rPr>
              <a:t>Duration</a:t>
            </a:r>
            <a:r>
              <a:rPr lang="en-US" dirty="0"/>
              <a:t>:1 to 10ms</a:t>
            </a:r>
          </a:p>
          <a:p>
            <a:pPr>
              <a:lnSpc>
                <a:spcPct val="150000"/>
              </a:lnSpc>
              <a:buFont typeface="Wingdings" panose="05000000000000000000" pitchFamily="2" charset="2"/>
              <a:buChar char="§"/>
            </a:pPr>
            <a:r>
              <a:rPr lang="en-US" dirty="0"/>
              <a:t>These magnitudes will be higher during lightning and last for several cycles</a:t>
            </a:r>
          </a:p>
          <a:p>
            <a:pPr>
              <a:lnSpc>
                <a:spcPct val="150000"/>
              </a:lnSpc>
              <a:buFont typeface="Wingdings" panose="05000000000000000000" pitchFamily="2" charset="2"/>
              <a:buChar char="§"/>
            </a:pPr>
            <a:endParaRPr lang="en-US" dirty="0"/>
          </a:p>
          <a:p>
            <a:pPr>
              <a:lnSpc>
                <a:spcPct val="150000"/>
              </a:lnSpc>
              <a:buFont typeface="Wingdings" panose="05000000000000000000" pitchFamily="2" charset="2"/>
              <a:buChar char="§"/>
            </a:pP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587794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0F89F7-EF87-4E17-A055-32EC7C412645}"/>
              </a:ext>
            </a:extLst>
          </p:cNvPr>
          <p:cNvSpPr>
            <a:spLocks noGrp="1"/>
          </p:cNvSpPr>
          <p:nvPr>
            <p:ph type="title"/>
          </p:nvPr>
        </p:nvSpPr>
        <p:spPr/>
        <p:txBody>
          <a:bodyPr/>
          <a:lstStyle/>
          <a:p>
            <a:r>
              <a:rPr lang="en-US" dirty="0"/>
              <a:t>Switching Overvoltages In EHV and UHV Systems</a:t>
            </a:r>
            <a:endParaRPr lang="en-IN" dirty="0"/>
          </a:p>
        </p:txBody>
      </p:sp>
      <p:sp>
        <p:nvSpPr>
          <p:cNvPr id="3" name="Content Placeholder 2">
            <a:extLst>
              <a:ext uri="{FF2B5EF4-FFF2-40B4-BE49-F238E27FC236}">
                <a16:creationId xmlns="" xmlns:a16="http://schemas.microsoft.com/office/drawing/2014/main" id="{3BDA6605-38D3-4628-9724-43A31C718CCE}"/>
              </a:ext>
            </a:extLst>
          </p:cNvPr>
          <p:cNvSpPr>
            <a:spLocks noGrp="1"/>
          </p:cNvSpPr>
          <p:nvPr>
            <p:ph idx="1"/>
          </p:nvPr>
        </p:nvSpPr>
        <p:spPr>
          <a:xfrm>
            <a:off x="1024128" y="2286000"/>
            <a:ext cx="9720073" cy="4572000"/>
          </a:xfrm>
        </p:spPr>
        <p:txBody>
          <a:bodyPr>
            <a:normAutofit/>
          </a:bodyPr>
          <a:lstStyle/>
          <a:p>
            <a:pPr>
              <a:lnSpc>
                <a:spcPct val="150000"/>
              </a:lnSpc>
            </a:pPr>
            <a:r>
              <a:rPr lang="en-IN" b="1" dirty="0">
                <a:solidFill>
                  <a:srgbClr val="CC0066"/>
                </a:solidFill>
              </a:rPr>
              <a:t>switching overvoltages of </a:t>
            </a:r>
            <a:r>
              <a:rPr lang="en-US" b="1" dirty="0">
                <a:solidFill>
                  <a:srgbClr val="CC0066"/>
                </a:solidFill>
              </a:rPr>
              <a:t>shorter duration (0.5 to 5 </a:t>
            </a:r>
            <a:r>
              <a:rPr lang="en-US" b="1" dirty="0" err="1">
                <a:solidFill>
                  <a:srgbClr val="CC0066"/>
                </a:solidFill>
              </a:rPr>
              <a:t>ms</a:t>
            </a:r>
            <a:r>
              <a:rPr lang="en-US" b="1" dirty="0">
                <a:solidFill>
                  <a:srgbClr val="CC0066"/>
                </a:solidFill>
              </a:rPr>
              <a:t>) and lower magnitudes (2.0 to 2.5 </a:t>
            </a:r>
            <a:r>
              <a:rPr lang="en-US" b="1" dirty="0" err="1">
                <a:solidFill>
                  <a:srgbClr val="CC0066"/>
                </a:solidFill>
              </a:rPr>
              <a:t>p.u</a:t>
            </a:r>
            <a:r>
              <a:rPr lang="en-US" b="1" dirty="0">
                <a:solidFill>
                  <a:srgbClr val="CC0066"/>
                </a:solidFill>
              </a:rPr>
              <a:t>.)are due to</a:t>
            </a:r>
          </a:p>
          <a:p>
            <a:r>
              <a:rPr lang="en-US" dirty="0"/>
              <a:t>(a) single pole closing of circuit breaker</a:t>
            </a:r>
          </a:p>
          <a:p>
            <a:r>
              <a:rPr lang="en-US" dirty="0"/>
              <a:t>(b) interruption of fault current when the L-G or L-L fault is cleared</a:t>
            </a:r>
          </a:p>
          <a:p>
            <a:r>
              <a:rPr lang="en-US" dirty="0"/>
              <a:t>(c) resistance switching used in circuit breakers</a:t>
            </a:r>
          </a:p>
          <a:p>
            <a:r>
              <a:rPr lang="en-US" dirty="0"/>
              <a:t>(d) switching lines terminated by transformers</a:t>
            </a:r>
          </a:p>
          <a:p>
            <a:r>
              <a:rPr lang="en-US" dirty="0"/>
              <a:t>(e) series capacitor compensated lines</a:t>
            </a:r>
          </a:p>
          <a:p>
            <a:r>
              <a:rPr lang="en-US" dirty="0"/>
              <a:t>(f) sparking of the surge diverter located at the receiving end of the line to limit </a:t>
            </a:r>
            <a:r>
              <a:rPr lang="en-IN" dirty="0"/>
              <a:t>the lightning overvoltages</a:t>
            </a: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317643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8AF55-20A4-4548-A0E1-5E71FBB624A9}"/>
              </a:ext>
            </a:extLst>
          </p:cNvPr>
          <p:cNvSpPr>
            <a:spLocks noGrp="1"/>
          </p:cNvSpPr>
          <p:nvPr>
            <p:ph type="title"/>
          </p:nvPr>
        </p:nvSpPr>
        <p:spPr/>
        <p:txBody>
          <a:bodyPr/>
          <a:lstStyle/>
          <a:p>
            <a:r>
              <a:rPr lang="en-US" dirty="0"/>
              <a:t>Switching Overvoltages In EHV and UHV Systems</a:t>
            </a:r>
            <a:endParaRPr lang="en-IN" dirty="0"/>
          </a:p>
        </p:txBody>
      </p:sp>
      <p:sp>
        <p:nvSpPr>
          <p:cNvPr id="3" name="Content Placeholder 2">
            <a:extLst>
              <a:ext uri="{FF2B5EF4-FFF2-40B4-BE49-F238E27FC236}">
                <a16:creationId xmlns="" xmlns:a16="http://schemas.microsoft.com/office/drawing/2014/main" id="{83593AB8-EA22-4F1F-A2D9-AFD044A0D217}"/>
              </a:ext>
            </a:extLst>
          </p:cNvPr>
          <p:cNvSpPr>
            <a:spLocks noGrp="1"/>
          </p:cNvSpPr>
          <p:nvPr>
            <p:ph idx="1"/>
          </p:nvPr>
        </p:nvSpPr>
        <p:spPr>
          <a:xfrm>
            <a:off x="1024128" y="2286000"/>
            <a:ext cx="9948672" cy="4023360"/>
          </a:xfrm>
        </p:spPr>
        <p:txBody>
          <a:bodyPr>
            <a:normAutofit lnSpcReduction="10000"/>
          </a:bodyPr>
          <a:lstStyle/>
          <a:p>
            <a:pPr algn="just">
              <a:lnSpc>
                <a:spcPct val="150000"/>
              </a:lnSpc>
            </a:pPr>
            <a:r>
              <a:rPr lang="en-US" b="1" dirty="0">
                <a:solidFill>
                  <a:srgbClr val="CC0066"/>
                </a:solidFill>
              </a:rPr>
              <a:t>The overvoltages due to the above conditions are studied or calculated from</a:t>
            </a:r>
          </a:p>
          <a:p>
            <a:pPr>
              <a:lnSpc>
                <a:spcPct val="150000"/>
              </a:lnSpc>
            </a:pPr>
            <a:r>
              <a:rPr lang="en-US" dirty="0"/>
              <a:t>(a) </a:t>
            </a:r>
            <a:r>
              <a:rPr lang="en-US" dirty="0">
                <a:solidFill>
                  <a:srgbClr val="CC0066"/>
                </a:solidFill>
              </a:rPr>
              <a:t>mathematical modelling </a:t>
            </a:r>
            <a:r>
              <a:rPr lang="en-US" dirty="0"/>
              <a:t>of a system using digital computers</a:t>
            </a:r>
          </a:p>
          <a:p>
            <a:pPr>
              <a:lnSpc>
                <a:spcPct val="150000"/>
              </a:lnSpc>
            </a:pPr>
            <a:r>
              <a:rPr lang="en-IN" dirty="0"/>
              <a:t>(b) scale modelling using </a:t>
            </a:r>
            <a:r>
              <a:rPr lang="en-IN" dirty="0">
                <a:solidFill>
                  <a:srgbClr val="CC0066"/>
                </a:solidFill>
              </a:rPr>
              <a:t>transient network analysers</a:t>
            </a:r>
          </a:p>
          <a:p>
            <a:pPr>
              <a:lnSpc>
                <a:spcPct val="150000"/>
              </a:lnSpc>
            </a:pPr>
            <a:r>
              <a:rPr lang="en-US" dirty="0"/>
              <a:t>(c) by </a:t>
            </a:r>
            <a:r>
              <a:rPr lang="en-US" dirty="0">
                <a:solidFill>
                  <a:srgbClr val="CC0066"/>
                </a:solidFill>
              </a:rPr>
              <a:t>conducting field tests </a:t>
            </a:r>
            <a:r>
              <a:rPr lang="en-US" dirty="0"/>
              <a:t>to determine the expected maximum amplitude of the overvoltages and their duration at different points on the line.</a:t>
            </a: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933856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1A809D-AFBA-4C16-92CB-A64B8839ED4C}"/>
              </a:ext>
            </a:extLst>
          </p:cNvPr>
          <p:cNvSpPr>
            <a:spLocks noGrp="1"/>
          </p:cNvSpPr>
          <p:nvPr>
            <p:ph type="title"/>
          </p:nvPr>
        </p:nvSpPr>
        <p:spPr/>
        <p:txBody>
          <a:bodyPr/>
          <a:lstStyle/>
          <a:p>
            <a:r>
              <a:rPr lang="en-US" dirty="0"/>
              <a:t>Switching Overvoltages In EHV and UHV Systems</a:t>
            </a:r>
            <a:endParaRPr lang="en-IN" dirty="0"/>
          </a:p>
        </p:txBody>
      </p:sp>
      <p:sp>
        <p:nvSpPr>
          <p:cNvPr id="3" name="Content Placeholder 2">
            <a:extLst>
              <a:ext uri="{FF2B5EF4-FFF2-40B4-BE49-F238E27FC236}">
                <a16:creationId xmlns="" xmlns:a16="http://schemas.microsoft.com/office/drawing/2014/main" id="{D872666C-CEF6-486B-BD36-BFD524FAB5DF}"/>
              </a:ext>
            </a:extLst>
          </p:cNvPr>
          <p:cNvSpPr>
            <a:spLocks noGrp="1"/>
          </p:cNvSpPr>
          <p:nvPr>
            <p:ph idx="1"/>
          </p:nvPr>
        </p:nvSpPr>
        <p:spPr/>
        <p:txBody>
          <a:bodyPr>
            <a:normAutofit/>
          </a:bodyPr>
          <a:lstStyle/>
          <a:p>
            <a:r>
              <a:rPr lang="en-IN" b="1" dirty="0">
                <a:solidFill>
                  <a:srgbClr val="CC0066"/>
                </a:solidFill>
              </a:rPr>
              <a:t>The main factors that are investigated</a:t>
            </a:r>
          </a:p>
          <a:p>
            <a:r>
              <a:rPr lang="en-US" dirty="0"/>
              <a:t>(</a:t>
            </a:r>
            <a:r>
              <a:rPr lang="en-US" dirty="0" err="1"/>
              <a:t>i</a:t>
            </a:r>
            <a:r>
              <a:rPr lang="en-US" dirty="0"/>
              <a:t>) the effect of line parameters, series capacitors and shunt reactors on the magnitude and duration of the transients</a:t>
            </a:r>
          </a:p>
          <a:p>
            <a:r>
              <a:rPr lang="en-US" dirty="0"/>
              <a:t>(ii) the damping factors needed to reduce the magnitude of overvoltages</a:t>
            </a:r>
          </a:p>
          <a:p>
            <a:r>
              <a:rPr lang="en-US" dirty="0"/>
              <a:t>(iii) the effect of single pole closing, </a:t>
            </a:r>
            <a:r>
              <a:rPr lang="en-US" dirty="0" err="1"/>
              <a:t>restriking</a:t>
            </a:r>
            <a:r>
              <a:rPr lang="en-US" dirty="0"/>
              <a:t> and switching with series resistors</a:t>
            </a:r>
          </a:p>
          <a:p>
            <a:r>
              <a:rPr lang="en-US" dirty="0"/>
              <a:t>or circuit breakers on the overvoltages, and</a:t>
            </a:r>
          </a:p>
          <a:p>
            <a:r>
              <a:rPr lang="en-US" dirty="0"/>
              <a:t>(iv) the lightning arrester sparkover characteristics.</a:t>
            </a:r>
            <a:r>
              <a:rPr lang="en-IN" dirty="0"/>
              <a:t>It</a:t>
            </a: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745414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1DD9C5-60C8-43F6-ADC6-0BAE6B00DFB4}"/>
              </a:ext>
            </a:extLst>
          </p:cNvPr>
          <p:cNvSpPr>
            <a:spLocks noGrp="1"/>
          </p:cNvSpPr>
          <p:nvPr>
            <p:ph type="title"/>
          </p:nvPr>
        </p:nvSpPr>
        <p:spPr/>
        <p:txBody>
          <a:bodyPr/>
          <a:lstStyle/>
          <a:p>
            <a:r>
              <a:rPr lang="en-US" dirty="0"/>
              <a:t>Switching Overvoltages In EHV and UHV Systems</a:t>
            </a:r>
            <a:endParaRPr lang="en-IN" dirty="0"/>
          </a:p>
        </p:txBody>
      </p:sp>
      <p:sp>
        <p:nvSpPr>
          <p:cNvPr id="3" name="Content Placeholder 2">
            <a:extLst>
              <a:ext uri="{FF2B5EF4-FFF2-40B4-BE49-F238E27FC236}">
                <a16:creationId xmlns="" xmlns:a16="http://schemas.microsoft.com/office/drawing/2014/main" id="{ABB9C08C-441D-440B-A636-DC3206969F04}"/>
              </a:ext>
            </a:extLst>
          </p:cNvPr>
          <p:cNvSpPr>
            <a:spLocks noGrp="1"/>
          </p:cNvSpPr>
          <p:nvPr>
            <p:ph idx="1"/>
          </p:nvPr>
        </p:nvSpPr>
        <p:spPr/>
        <p:txBody>
          <a:bodyPr>
            <a:normAutofit/>
          </a:bodyPr>
          <a:lstStyle/>
          <a:p>
            <a:r>
              <a:rPr lang="en-IN" b="1" dirty="0">
                <a:solidFill>
                  <a:srgbClr val="CC0066"/>
                </a:solidFill>
              </a:rPr>
              <a:t>The measures taken </a:t>
            </a:r>
            <a:r>
              <a:rPr lang="en-US" b="1" dirty="0">
                <a:solidFill>
                  <a:srgbClr val="CC0066"/>
                </a:solidFill>
              </a:rPr>
              <a:t>to control or reduce the overvoltages are</a:t>
            </a:r>
          </a:p>
          <a:p>
            <a:r>
              <a:rPr lang="en-US" dirty="0"/>
              <a:t>(</a:t>
            </a:r>
            <a:r>
              <a:rPr lang="en-US" dirty="0" err="1"/>
              <a:t>i</a:t>
            </a:r>
            <a:r>
              <a:rPr lang="en-US" dirty="0"/>
              <a:t>) one step or multi-step energization of lines by pre-insertion of resistors,</a:t>
            </a:r>
          </a:p>
          <a:p>
            <a:r>
              <a:rPr lang="en-US" dirty="0"/>
              <a:t>(ii) phase controlled closing of circuit breakers with proper sensors,</a:t>
            </a:r>
          </a:p>
          <a:p>
            <a:r>
              <a:rPr lang="en-US" dirty="0"/>
              <a:t>(iii) drainage of trapped charges on long lines before the reclosing of the lines,</a:t>
            </a:r>
            <a:r>
              <a:rPr lang="en-IN" dirty="0"/>
              <a:t>and</a:t>
            </a:r>
          </a:p>
          <a:p>
            <a:r>
              <a:rPr lang="en-US" dirty="0"/>
              <a:t>(iv) limiting the overvoltages by using surge diverters.</a:t>
            </a: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322716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6D5A54-2AD3-413E-B422-E201214FD7DD}"/>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5C0D278-B919-4B81-B958-BB58F6E46D2E}"/>
              </a:ext>
            </a:extLst>
          </p:cNvPr>
          <p:cNvSpPr>
            <a:spLocks noGrp="1"/>
          </p:cNvSpPr>
          <p:nvPr>
            <p:ph idx="1"/>
          </p:nvPr>
        </p:nvSpPr>
        <p:spPr/>
        <p:txBody>
          <a:bodyPr>
            <a:normAutofit/>
          </a:bodyPr>
          <a:lstStyle/>
          <a:p>
            <a:pPr algn="ctr"/>
            <a:r>
              <a:rPr lang="en-US" sz="4800" b="1" dirty="0">
                <a:solidFill>
                  <a:srgbClr val="CC0066"/>
                </a:solidFill>
              </a:rPr>
              <a:t>POWER FREQUENCY OVERVOLTAGES IN POWER SYSTEMS</a:t>
            </a:r>
            <a:endParaRPr lang="en-IN" sz="4800" dirty="0">
              <a:solidFill>
                <a:srgbClr val="CC0066"/>
              </a:solidFill>
            </a:endParaRP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572383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F62D760-8409-4138-9333-FDEE923F5427}"/>
              </a:ext>
            </a:extLst>
          </p:cNvPr>
          <p:cNvSpPr>
            <a:spLocks noGrp="1"/>
          </p:cNvSpPr>
          <p:nvPr>
            <p:ph idx="1"/>
          </p:nvPr>
        </p:nvSpPr>
        <p:spPr>
          <a:xfrm>
            <a:off x="1024128" y="551543"/>
            <a:ext cx="10732443" cy="6008914"/>
          </a:xfrm>
        </p:spPr>
        <p:txBody>
          <a:bodyPr>
            <a:normAutofit/>
          </a:bodyPr>
          <a:lstStyle/>
          <a:p>
            <a:pPr algn="just"/>
            <a:r>
              <a:rPr lang="en-US" dirty="0"/>
              <a:t>The power frequency overvoltages occur in large power systems and they are of much concern in EHV systems, i.e. systems of 400 kV and above. </a:t>
            </a:r>
          </a:p>
          <a:p>
            <a:pPr algn="just"/>
            <a:r>
              <a:rPr lang="en-US" dirty="0">
                <a:solidFill>
                  <a:srgbClr val="CC0066"/>
                </a:solidFill>
              </a:rPr>
              <a:t>The main causes for power frequency and its harmonic overvoltages are</a:t>
            </a:r>
          </a:p>
          <a:p>
            <a:pPr algn="just"/>
            <a:r>
              <a:rPr lang="en-US" dirty="0"/>
              <a:t>(a) sudden loss of loads,</a:t>
            </a:r>
          </a:p>
          <a:p>
            <a:pPr algn="just"/>
            <a:r>
              <a:rPr lang="en-US" i="1" dirty="0"/>
              <a:t>(b) </a:t>
            </a:r>
            <a:r>
              <a:rPr lang="en-US" dirty="0"/>
              <a:t>disconnection of inductive loads or connection of capacitive loads,</a:t>
            </a:r>
          </a:p>
          <a:p>
            <a:pPr algn="just"/>
            <a:r>
              <a:rPr lang="en-US" dirty="0"/>
              <a:t>(c) Ferranti effect, unsymmetrical faults, and</a:t>
            </a:r>
          </a:p>
          <a:p>
            <a:pPr algn="just"/>
            <a:r>
              <a:rPr lang="fr-FR" i="1" dirty="0"/>
              <a:t>(d) </a:t>
            </a:r>
            <a:r>
              <a:rPr lang="fr-FR" dirty="0"/>
              <a:t>saturation in </a:t>
            </a:r>
            <a:r>
              <a:rPr lang="fr-FR" dirty="0" err="1"/>
              <a:t>transformers</a:t>
            </a:r>
            <a:r>
              <a:rPr lang="fr-FR" dirty="0"/>
              <a:t>, etc.</a:t>
            </a:r>
          </a:p>
          <a:p>
            <a:pPr algn="ctr"/>
            <a:r>
              <a:rPr lang="en-US" b="1" dirty="0">
                <a:solidFill>
                  <a:srgbClr val="CC0066"/>
                </a:solidFill>
              </a:rPr>
              <a:t>Overvoltages of power frequency harmonics and voltages with frequencies nearer to the operating frequency are caused during tap changing operations, by magnetic or ferro-resonance phenomenon in large power transformers, and by resonating overvoltages due to series capacitors with shunt reactors or transformers.</a:t>
            </a:r>
            <a:endParaRPr lang="en-IN" b="1" dirty="0">
              <a:solidFill>
                <a:srgbClr val="CC0066"/>
              </a:solidFill>
            </a:endParaRP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285673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DC4B113-F7BC-4E47-A595-7A13FBDDD515}"/>
              </a:ext>
            </a:extLst>
          </p:cNvPr>
          <p:cNvSpPr>
            <a:spLocks noGrp="1"/>
          </p:cNvSpPr>
          <p:nvPr>
            <p:ph type="title"/>
          </p:nvPr>
        </p:nvSpPr>
        <p:spPr>
          <a:xfrm>
            <a:off x="310039" y="640080"/>
            <a:ext cx="3429855" cy="2788920"/>
          </a:xfrm>
        </p:spPr>
        <p:txBody>
          <a:bodyPr anchor="ctr">
            <a:normAutofit/>
          </a:bodyPr>
          <a:lstStyle/>
          <a:p>
            <a:r>
              <a:rPr lang="en-IN" sz="4300" i="1" dirty="0">
                <a:solidFill>
                  <a:srgbClr val="FFFFFF"/>
                </a:solidFill>
              </a:rPr>
              <a:t>Sudden Load Rejection</a:t>
            </a:r>
            <a:endParaRPr lang="en-IN" sz="4300" dirty="0">
              <a:solidFill>
                <a:srgbClr val="FFFFFF"/>
              </a:solidFill>
            </a:endParaRPr>
          </a:p>
        </p:txBody>
      </p:sp>
      <p:sp>
        <p:nvSpPr>
          <p:cNvPr id="3" name="Content Placeholder 2">
            <a:extLst>
              <a:ext uri="{FF2B5EF4-FFF2-40B4-BE49-F238E27FC236}">
                <a16:creationId xmlns="" xmlns:a16="http://schemas.microsoft.com/office/drawing/2014/main" id="{B6523A9B-4EA1-4C28-ADB3-B458C245A534}"/>
              </a:ext>
            </a:extLst>
          </p:cNvPr>
          <p:cNvSpPr>
            <a:spLocks noGrp="1"/>
          </p:cNvSpPr>
          <p:nvPr>
            <p:ph idx="1"/>
          </p:nvPr>
        </p:nvSpPr>
        <p:spPr>
          <a:xfrm>
            <a:off x="4699818" y="640080"/>
            <a:ext cx="7172138" cy="5934891"/>
          </a:xfrm>
        </p:spPr>
        <p:txBody>
          <a:bodyPr>
            <a:normAutofit fontScale="92500"/>
          </a:bodyPr>
          <a:lstStyle/>
          <a:p>
            <a:pPr>
              <a:buFont typeface="Wingdings" panose="05000000000000000000" pitchFamily="2" charset="2"/>
              <a:buChar char="§"/>
            </a:pPr>
            <a:r>
              <a:rPr lang="en-US" dirty="0"/>
              <a:t>Sudden load rejection on large power systems causes the speeding up of generator </a:t>
            </a:r>
            <a:r>
              <a:rPr lang="en-IN" dirty="0"/>
              <a:t>prime movers</a:t>
            </a:r>
          </a:p>
          <a:p>
            <a:pPr>
              <a:buFont typeface="Wingdings" panose="05000000000000000000" pitchFamily="2" charset="2"/>
              <a:buChar char="§"/>
            </a:pPr>
            <a:r>
              <a:rPr lang="en-US" dirty="0"/>
              <a:t>The speed governors and automatic voltage regulators will intervene </a:t>
            </a:r>
            <a:r>
              <a:rPr lang="en-IN" dirty="0"/>
              <a:t>to restore normal conditions </a:t>
            </a:r>
            <a:r>
              <a:rPr lang="en-US" dirty="0"/>
              <a:t>But initially both the frequency and voltage increase.</a:t>
            </a:r>
          </a:p>
          <a:p>
            <a:pPr>
              <a:buFont typeface="Wingdings" panose="05000000000000000000" pitchFamily="2" charset="2"/>
              <a:buChar char="§"/>
            </a:pPr>
            <a:r>
              <a:rPr lang="en-US" dirty="0"/>
              <a:t>The approximate voltage rise, neglecting losses, etc. may be taken as</a:t>
            </a:r>
          </a:p>
          <a:p>
            <a:r>
              <a:rPr lang="en-US" i="1" dirty="0" err="1"/>
              <a:t>xs</a:t>
            </a:r>
            <a:r>
              <a:rPr lang="en-US" i="1" dirty="0"/>
              <a:t> =</a:t>
            </a:r>
            <a:r>
              <a:rPr lang="en-US" dirty="0"/>
              <a:t> reactance of the generator (« the sum of the transient </a:t>
            </a:r>
            <a:r>
              <a:rPr lang="en-US" dirty="0" err="1"/>
              <a:t>reactances</a:t>
            </a:r>
            <a:r>
              <a:rPr lang="en-US" dirty="0"/>
              <a:t> of the generator and the transformer)</a:t>
            </a:r>
          </a:p>
          <a:p>
            <a:r>
              <a:rPr lang="en-US" i="1" dirty="0"/>
              <a:t>xc =</a:t>
            </a:r>
            <a:r>
              <a:rPr lang="en-US" dirty="0"/>
              <a:t> capacitive reactance of the line at open end</a:t>
            </a:r>
          </a:p>
          <a:p>
            <a:r>
              <a:rPr lang="en-US" dirty="0"/>
              <a:t>at increased frequency</a:t>
            </a:r>
          </a:p>
          <a:p>
            <a:r>
              <a:rPr lang="en-US" dirty="0"/>
              <a:t> </a:t>
            </a:r>
            <a:r>
              <a:rPr lang="en-US" i="1" dirty="0"/>
              <a:t>E’ =</a:t>
            </a:r>
            <a:r>
              <a:rPr lang="en-US" dirty="0"/>
              <a:t> voltage generated before the over-speeding and load rejection</a:t>
            </a:r>
          </a:p>
          <a:p>
            <a:r>
              <a:rPr lang="en-US" dirty="0"/>
              <a:t>f = the instantaneous increased frequency</a:t>
            </a:r>
          </a:p>
          <a:p>
            <a:pPr marL="0" indent="0">
              <a:buNone/>
            </a:pPr>
            <a:r>
              <a:rPr lang="en-US" dirty="0"/>
              <a:t> </a:t>
            </a:r>
            <a:r>
              <a:rPr lang="en-US" dirty="0" err="1"/>
              <a:t>fo</a:t>
            </a:r>
            <a:r>
              <a:rPr lang="en-US" dirty="0"/>
              <a:t>=  is the normal frequency</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IN" dirty="0"/>
          </a:p>
        </p:txBody>
      </p:sp>
      <p:pic>
        <p:nvPicPr>
          <p:cNvPr id="4" name="Picture 3">
            <a:extLst>
              <a:ext uri="{FF2B5EF4-FFF2-40B4-BE49-F238E27FC236}">
                <a16:creationId xmlns="" xmlns:a16="http://schemas.microsoft.com/office/drawing/2014/main" id="{D360B0FE-2A31-431B-9AC5-5A134DEA7125}"/>
              </a:ext>
            </a:extLst>
          </p:cNvPr>
          <p:cNvPicPr>
            <a:picLocks noChangeAspect="1"/>
          </p:cNvPicPr>
          <p:nvPr/>
        </p:nvPicPr>
        <p:blipFill>
          <a:blip r:embed="rId2"/>
          <a:stretch>
            <a:fillRect/>
          </a:stretch>
        </p:blipFill>
        <p:spPr>
          <a:xfrm>
            <a:off x="181419" y="4069082"/>
            <a:ext cx="3687093" cy="1318845"/>
          </a:xfrm>
          <a:prstGeom prst="rect">
            <a:avLst/>
          </a:prstGeom>
        </p:spPr>
      </p:pic>
      <p:sp>
        <p:nvSpPr>
          <p:cNvPr id="6" name="Footer Placeholder 5"/>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47076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AC3A3F-E4F5-4610-8208-B607824FDE1C}"/>
              </a:ext>
            </a:extLst>
          </p:cNvPr>
          <p:cNvSpPr>
            <a:spLocks noGrp="1"/>
          </p:cNvSpPr>
          <p:nvPr>
            <p:ph type="title"/>
          </p:nvPr>
        </p:nvSpPr>
        <p:spPr/>
        <p:txBody>
          <a:bodyPr/>
          <a:lstStyle/>
          <a:p>
            <a:r>
              <a:rPr lang="en-US" dirty="0"/>
              <a:t>Over voltage due to internal causes </a:t>
            </a:r>
            <a:r>
              <a:rPr lang="en-US" cap="none" dirty="0" err="1"/>
              <a:t>ctd</a:t>
            </a:r>
            <a:r>
              <a:rPr lang="en-US" cap="none" dirty="0"/>
              <a:t>.,</a:t>
            </a:r>
            <a:endParaRPr lang="en-IN" dirty="0"/>
          </a:p>
        </p:txBody>
      </p:sp>
      <p:sp>
        <p:nvSpPr>
          <p:cNvPr id="3" name="Content Placeholder 2">
            <a:extLst>
              <a:ext uri="{FF2B5EF4-FFF2-40B4-BE49-F238E27FC236}">
                <a16:creationId xmlns="" xmlns:a16="http://schemas.microsoft.com/office/drawing/2014/main" id="{86604FFD-5156-47EF-9738-6E450EF4B4D6}"/>
              </a:ext>
            </a:extLst>
          </p:cNvPr>
          <p:cNvSpPr>
            <a:spLocks noGrp="1"/>
          </p:cNvSpPr>
          <p:nvPr>
            <p:ph idx="1"/>
          </p:nvPr>
        </p:nvSpPr>
        <p:spPr/>
        <p:txBody>
          <a:bodyPr/>
          <a:lstStyle/>
          <a:p>
            <a:pPr>
              <a:buFont typeface="Wingdings" panose="05000000000000000000" pitchFamily="2" charset="2"/>
              <a:buChar char="Ø"/>
            </a:pPr>
            <a:r>
              <a:rPr lang="en-US" dirty="0"/>
              <a:t>overvoltages increases with increasing the operating voltage of the system</a:t>
            </a:r>
          </a:p>
          <a:p>
            <a:pPr>
              <a:buFont typeface="Wingdings" panose="05000000000000000000" pitchFamily="2" charset="2"/>
              <a:buChar char="Ø"/>
            </a:pPr>
            <a:r>
              <a:rPr lang="en-US" dirty="0"/>
              <a:t>with increasing the system’s operating voltage a point is reached when the switching overvoltages become the dominant factor in designing the system’s insulation</a:t>
            </a:r>
          </a:p>
          <a:p>
            <a:pPr marL="0" indent="0">
              <a:buNone/>
            </a:pP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4230787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Freeform 16">
            <a:extLst>
              <a:ext uri="{FF2B5EF4-FFF2-40B4-BE49-F238E27FC236}">
                <a16:creationId xmlns="" xmlns:a16="http://schemas.microsoft.com/office/drawing/2014/main" id="{A10C41F2-1746-4431-9B52-B9F147A89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 xmlns:a16="http://schemas.microsoft.com/office/drawing/2014/main" id="{7984928E-D694-4849-BBAD-D7C7DC4054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8">
            <a:extLst>
              <a:ext uri="{FF2B5EF4-FFF2-40B4-BE49-F238E27FC236}">
                <a16:creationId xmlns="" xmlns:a16="http://schemas.microsoft.com/office/drawing/2014/main" id="{A24A153C-9BEC-46E7-9AA4-DFC65A2B1A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050C3984-FC7C-4BDE-8D77-DF93D4C7C28E}"/>
              </a:ext>
            </a:extLst>
          </p:cNvPr>
          <p:cNvSpPr>
            <a:spLocks noGrp="1"/>
          </p:cNvSpPr>
          <p:nvPr>
            <p:ph idx="1"/>
          </p:nvPr>
        </p:nvSpPr>
        <p:spPr>
          <a:xfrm>
            <a:off x="4219802" y="965864"/>
            <a:ext cx="7006998" cy="3450370"/>
          </a:xfrm>
        </p:spPr>
        <p:txBody>
          <a:bodyPr anchor="b">
            <a:normAutofit/>
          </a:bodyPr>
          <a:lstStyle/>
          <a:p>
            <a:r>
              <a:rPr lang="en-US" sz="2000" dirty="0">
                <a:solidFill>
                  <a:srgbClr val="FFFFFF"/>
                </a:solidFill>
              </a:rPr>
              <a:t>This increase in voltage may go to as high as 2.0 per unit (</a:t>
            </a:r>
            <a:r>
              <a:rPr lang="en-US" sz="2000" dirty="0" err="1">
                <a:solidFill>
                  <a:srgbClr val="FFFFFF"/>
                </a:solidFill>
              </a:rPr>
              <a:t>p.u</a:t>
            </a:r>
            <a:r>
              <a:rPr lang="en-US" sz="2000" dirty="0">
                <a:solidFill>
                  <a:srgbClr val="FFFFFF"/>
                </a:solidFill>
              </a:rPr>
              <a:t>.) value with 400 kV lines. </a:t>
            </a:r>
          </a:p>
          <a:p>
            <a:r>
              <a:rPr lang="en-US" sz="2000" dirty="0">
                <a:solidFill>
                  <a:srgbClr val="FFFFFF"/>
                </a:solidFill>
              </a:rPr>
              <a:t>The voltage at the sending end is affected by the line length, short circuit MVA at sending end bus, and reactive power generation of the line (due to line capacitive reactance and any shunt or series capacitors). </a:t>
            </a:r>
          </a:p>
          <a:p>
            <a:r>
              <a:rPr lang="en-US" sz="2000" dirty="0">
                <a:solidFill>
                  <a:srgbClr val="FFFFFF"/>
                </a:solidFill>
              </a:rPr>
              <a:t>Shunt reactors may reduce the voltage </a:t>
            </a:r>
            <a:r>
              <a:rPr lang="en-IN" sz="2000" dirty="0">
                <a:solidFill>
                  <a:srgbClr val="FFFFFF"/>
                </a:solidFill>
              </a:rPr>
              <a:t>to 1.2 to 1.4 </a:t>
            </a:r>
            <a:r>
              <a:rPr lang="en-IN" sz="2000" dirty="0" err="1">
                <a:solidFill>
                  <a:srgbClr val="FFFFFF"/>
                </a:solidFill>
              </a:rPr>
              <a:t>p.u</a:t>
            </a:r>
            <a:r>
              <a:rPr lang="en-IN" sz="2000" dirty="0">
                <a:solidFill>
                  <a:srgbClr val="FFFFFF"/>
                </a:solidFill>
              </a:rPr>
              <a:t>.</a:t>
            </a:r>
          </a:p>
        </p:txBody>
      </p:sp>
      <p:cxnSp>
        <p:nvCxnSpPr>
          <p:cNvPr id="14" name="Straight Connector 13">
            <a:extLst>
              <a:ext uri="{FF2B5EF4-FFF2-40B4-BE49-F238E27FC236}">
                <a16:creationId xmlns="" xmlns:a16="http://schemas.microsoft.com/office/drawing/2014/main" id="{99237721-19CF-41B1-AA0A-E1E1A8282D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546200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 xmlns:a16="http://schemas.microsoft.com/office/drawing/2014/main" id="{F7422F06-6017-4361-8872-E0E2CEB20B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93AFC36-41ED-4E39-A4B7-A56D07401D68}"/>
              </a:ext>
            </a:extLst>
          </p:cNvPr>
          <p:cNvSpPr>
            <a:spLocks noGrp="1"/>
          </p:cNvSpPr>
          <p:nvPr>
            <p:ph type="title"/>
          </p:nvPr>
        </p:nvSpPr>
        <p:spPr>
          <a:xfrm>
            <a:off x="643468" y="643467"/>
            <a:ext cx="3415612" cy="5571066"/>
          </a:xfrm>
        </p:spPr>
        <p:txBody>
          <a:bodyPr>
            <a:normAutofit/>
          </a:bodyPr>
          <a:lstStyle/>
          <a:p>
            <a:r>
              <a:rPr lang="en-US" sz="4600">
                <a:solidFill>
                  <a:srgbClr val="FFFFFF"/>
                </a:solidFill>
              </a:rPr>
              <a:t>Ferranti Effect</a:t>
            </a:r>
            <a:endParaRPr lang="en-IN" sz="4600">
              <a:solidFill>
                <a:srgbClr val="FFFFFF"/>
              </a:solidFill>
            </a:endParaRPr>
          </a:p>
        </p:txBody>
      </p:sp>
      <p:graphicFrame>
        <p:nvGraphicFramePr>
          <p:cNvPr id="5" name="Content Placeholder 2">
            <a:extLst>
              <a:ext uri="{FF2B5EF4-FFF2-40B4-BE49-F238E27FC236}">
                <a16:creationId xmlns="" xmlns:a16="http://schemas.microsoft.com/office/drawing/2014/main" id="{5DA6C180-57B4-4970-B21E-49AFC0842C83}"/>
              </a:ext>
            </a:extLst>
          </p:cNvPr>
          <p:cNvGraphicFramePr>
            <a:graphicFrameLocks noGrp="1"/>
          </p:cNvGraphicFramePr>
          <p:nvPr>
            <p:ph idx="1"/>
            <p:extLst>
              <p:ext uri="{D42A27DB-BD31-4B8C-83A1-F6EECF244321}">
                <p14:modId xmlns="" xmlns:p14="http://schemas.microsoft.com/office/powerpoint/2010/main" val="401137139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84605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3FFD6ED-9803-400C-8486-6947C2836968}"/>
              </a:ext>
            </a:extLst>
          </p:cNvPr>
          <p:cNvSpPr>
            <a:spLocks noGrp="1"/>
          </p:cNvSpPr>
          <p:nvPr>
            <p:ph type="title"/>
          </p:nvPr>
        </p:nvSpPr>
        <p:spPr>
          <a:xfrm>
            <a:off x="1024129" y="585216"/>
            <a:ext cx="3779085" cy="1499616"/>
          </a:xfrm>
        </p:spPr>
        <p:txBody>
          <a:bodyPr>
            <a:normAutofit/>
          </a:bodyPr>
          <a:lstStyle/>
          <a:p>
            <a:r>
              <a:rPr lang="en-IN" sz="3100">
                <a:solidFill>
                  <a:srgbClr val="FFFFFF"/>
                </a:solidFill>
              </a:rPr>
              <a:t>Approximated solution</a:t>
            </a:r>
          </a:p>
        </p:txBody>
      </p:sp>
      <p:cxnSp>
        <p:nvCxnSpPr>
          <p:cNvPr id="11" name="Straight Connector 10">
            <a:extLst>
              <a:ext uri="{FF2B5EF4-FFF2-40B4-BE49-F238E27FC236}">
                <a16:creationId xmlns=""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1E5AFB6-E850-4AFA-A908-404AE9CD69C5}"/>
              </a:ext>
            </a:extLst>
          </p:cNvPr>
          <p:cNvSpPr>
            <a:spLocks noGrp="1"/>
          </p:cNvSpPr>
          <p:nvPr>
            <p:ph idx="1"/>
          </p:nvPr>
        </p:nvSpPr>
        <p:spPr>
          <a:xfrm>
            <a:off x="1024129" y="2286000"/>
            <a:ext cx="3791711" cy="3931920"/>
          </a:xfrm>
        </p:spPr>
        <p:txBody>
          <a:bodyPr>
            <a:normAutofit/>
          </a:bodyPr>
          <a:lstStyle/>
          <a:p>
            <a:r>
              <a:rPr lang="en-US">
                <a:solidFill>
                  <a:srgbClr val="FFFFFF"/>
                </a:solidFill>
              </a:rPr>
              <a:t>Capacitance is concentrated in middle </a:t>
            </a:r>
          </a:p>
          <a:p>
            <a:r>
              <a:rPr lang="en-US">
                <a:solidFill>
                  <a:srgbClr val="FFFFFF"/>
                </a:solidFill>
              </a:rPr>
              <a:t>Solution yields</a:t>
            </a:r>
          </a:p>
          <a:p>
            <a:endParaRPr lang="en-US">
              <a:solidFill>
                <a:srgbClr val="FFFFFF"/>
              </a:solidFill>
            </a:endParaRPr>
          </a:p>
          <a:p>
            <a:endParaRPr lang="en-IN">
              <a:solidFill>
                <a:srgbClr val="FFFFFF"/>
              </a:solidFill>
            </a:endParaRPr>
          </a:p>
        </p:txBody>
      </p:sp>
      <p:pic>
        <p:nvPicPr>
          <p:cNvPr id="4" name="Picture 3">
            <a:extLst>
              <a:ext uri="{FF2B5EF4-FFF2-40B4-BE49-F238E27FC236}">
                <a16:creationId xmlns="" xmlns:a16="http://schemas.microsoft.com/office/drawing/2014/main" id="{4EC4DA10-F21F-438A-9E11-A9819DD7A1A6}"/>
              </a:ext>
            </a:extLst>
          </p:cNvPr>
          <p:cNvPicPr>
            <a:picLocks noChangeAspect="1"/>
          </p:cNvPicPr>
          <p:nvPr/>
        </p:nvPicPr>
        <p:blipFill>
          <a:blip r:embed="rId2"/>
          <a:stretch>
            <a:fillRect/>
          </a:stretch>
        </p:blipFill>
        <p:spPr>
          <a:xfrm>
            <a:off x="1024129" y="4370832"/>
            <a:ext cx="3791711" cy="1650701"/>
          </a:xfrm>
          <a:prstGeom prst="rect">
            <a:avLst/>
          </a:prstGeom>
        </p:spPr>
      </p:pic>
      <p:pic>
        <p:nvPicPr>
          <p:cNvPr id="5" name="Picture 4">
            <a:extLst>
              <a:ext uri="{FF2B5EF4-FFF2-40B4-BE49-F238E27FC236}">
                <a16:creationId xmlns="" xmlns:a16="http://schemas.microsoft.com/office/drawing/2014/main" id="{F3CDF656-1F3D-4C5D-95A7-790E7F094EC9}"/>
              </a:ext>
            </a:extLst>
          </p:cNvPr>
          <p:cNvPicPr>
            <a:picLocks noChangeAspect="1"/>
          </p:cNvPicPr>
          <p:nvPr/>
        </p:nvPicPr>
        <p:blipFill>
          <a:blip r:embed="rId3"/>
          <a:stretch>
            <a:fillRect/>
          </a:stretch>
        </p:blipFill>
        <p:spPr>
          <a:xfrm>
            <a:off x="5699322" y="267991"/>
            <a:ext cx="6117539" cy="2981646"/>
          </a:xfrm>
          <a:prstGeom prst="rect">
            <a:avLst/>
          </a:prstGeom>
        </p:spPr>
      </p:pic>
      <p:pic>
        <p:nvPicPr>
          <p:cNvPr id="6" name="Picture 5">
            <a:extLst>
              <a:ext uri="{FF2B5EF4-FFF2-40B4-BE49-F238E27FC236}">
                <a16:creationId xmlns="" xmlns:a16="http://schemas.microsoft.com/office/drawing/2014/main" id="{D7E9FE4C-F99F-438D-BDF5-6D6EF65D23F9}"/>
              </a:ext>
            </a:extLst>
          </p:cNvPr>
          <p:cNvPicPr>
            <a:picLocks noChangeAspect="1"/>
          </p:cNvPicPr>
          <p:nvPr/>
        </p:nvPicPr>
        <p:blipFill>
          <a:blip r:embed="rId4"/>
          <a:stretch>
            <a:fillRect/>
          </a:stretch>
        </p:blipFill>
        <p:spPr>
          <a:xfrm>
            <a:off x="5839968" y="3783724"/>
            <a:ext cx="6352031" cy="2434195"/>
          </a:xfrm>
          <a:prstGeom prst="rect">
            <a:avLst/>
          </a:prstGeom>
        </p:spPr>
      </p:pic>
      <p:sp>
        <p:nvSpPr>
          <p:cNvPr id="10" name="Footer Placeholder 9"/>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4177528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7422F06-6017-4361-8872-E0E2CEB20B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1E66DA7-FF75-48D2-9F89-1ECD9F6BDD12}"/>
              </a:ext>
            </a:extLst>
          </p:cNvPr>
          <p:cNvSpPr>
            <a:spLocks noGrp="1"/>
          </p:cNvSpPr>
          <p:nvPr>
            <p:ph type="title"/>
          </p:nvPr>
        </p:nvSpPr>
        <p:spPr>
          <a:xfrm>
            <a:off x="643468" y="643467"/>
            <a:ext cx="3415612" cy="5571066"/>
          </a:xfrm>
        </p:spPr>
        <p:txBody>
          <a:bodyPr>
            <a:normAutofit/>
          </a:bodyPr>
          <a:lstStyle/>
          <a:p>
            <a:r>
              <a:rPr lang="en-US">
                <a:solidFill>
                  <a:srgbClr val="FFFFFF"/>
                </a:solidFill>
              </a:rPr>
              <a:t>Ground Faults and Their Effects</a:t>
            </a:r>
            <a:endParaRPr lang="en-IN">
              <a:solidFill>
                <a:srgbClr val="FFFFFF"/>
              </a:solidFill>
            </a:endParaRPr>
          </a:p>
        </p:txBody>
      </p:sp>
      <p:graphicFrame>
        <p:nvGraphicFramePr>
          <p:cNvPr id="5" name="Content Placeholder 2">
            <a:extLst>
              <a:ext uri="{FF2B5EF4-FFF2-40B4-BE49-F238E27FC236}">
                <a16:creationId xmlns="" xmlns:a16="http://schemas.microsoft.com/office/drawing/2014/main" id="{DFD0B083-4D92-4E7D-8D1E-ABC83BEDC9A9}"/>
              </a:ext>
            </a:extLst>
          </p:cNvPr>
          <p:cNvGraphicFramePr>
            <a:graphicFrameLocks noGrp="1"/>
          </p:cNvGraphicFramePr>
          <p:nvPr>
            <p:ph idx="1"/>
            <p:extLst>
              <p:ext uri="{D42A27DB-BD31-4B8C-83A1-F6EECF244321}">
                <p14:modId xmlns="" xmlns:p14="http://schemas.microsoft.com/office/powerpoint/2010/main" val="269772493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489137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CE57F35-E193-4163-AEE4-F9014078893D}"/>
              </a:ext>
            </a:extLst>
          </p:cNvPr>
          <p:cNvSpPr>
            <a:spLocks noGrp="1"/>
          </p:cNvSpPr>
          <p:nvPr>
            <p:ph idx="1"/>
          </p:nvPr>
        </p:nvSpPr>
        <p:spPr/>
        <p:txBody>
          <a:bodyPr/>
          <a:lstStyle/>
          <a:p>
            <a:r>
              <a:rPr lang="en-US" dirty="0"/>
              <a:t>When overvoltage(OV) is applied to transformers, their magnetizing currents increase rapidly,</a:t>
            </a:r>
          </a:p>
          <a:p>
            <a:r>
              <a:rPr lang="en-US" dirty="0"/>
              <a:t>It may be about full rated current for 50% overvoltage</a:t>
            </a:r>
            <a:endParaRPr lang="en-IN" dirty="0"/>
          </a:p>
          <a:p>
            <a:r>
              <a:rPr lang="en-US" dirty="0"/>
              <a:t>These are not sinusoidal but peaky waveform</a:t>
            </a:r>
            <a:endParaRPr lang="en-IN" dirty="0"/>
          </a:p>
          <a:p>
            <a:r>
              <a:rPr lang="en-US" dirty="0"/>
              <a:t> 3</a:t>
            </a:r>
            <a:r>
              <a:rPr lang="en-US" baseline="30000" dirty="0"/>
              <a:t>rd</a:t>
            </a:r>
            <a:r>
              <a:rPr lang="en-US" dirty="0"/>
              <a:t>,5</a:t>
            </a:r>
            <a:r>
              <a:rPr lang="en-US" baseline="30000" dirty="0"/>
              <a:t>th</a:t>
            </a:r>
            <a:r>
              <a:rPr lang="en-US" dirty="0"/>
              <a:t> and 7</a:t>
            </a:r>
            <a:r>
              <a:rPr lang="en-US" baseline="30000" dirty="0"/>
              <a:t>th</a:t>
            </a:r>
            <a:r>
              <a:rPr lang="en-US" dirty="0"/>
              <a:t> harmonics be 65%,35%,and 25% of rated current with fundamental frequency to OV of 1.2 </a:t>
            </a:r>
            <a:r>
              <a:rPr lang="en-US" dirty="0" err="1"/>
              <a:t>pu</a:t>
            </a:r>
            <a:endParaRPr lang="en-US" dirty="0"/>
          </a:p>
          <a:p>
            <a:endParaRPr lang="en-US" dirty="0"/>
          </a:p>
          <a:p>
            <a:endParaRPr lang="en-IN" dirty="0"/>
          </a:p>
          <a:p>
            <a:endParaRPr lang="en-IN" dirty="0"/>
          </a:p>
        </p:txBody>
      </p:sp>
      <p:sp>
        <p:nvSpPr>
          <p:cNvPr id="6" name="Rectangle 5">
            <a:extLst>
              <a:ext uri="{FF2B5EF4-FFF2-40B4-BE49-F238E27FC236}">
                <a16:creationId xmlns="" xmlns:a16="http://schemas.microsoft.com/office/drawing/2014/main" id="{D3FA7F3C-1750-4292-8D64-AF0A3DDE95C9}"/>
              </a:ext>
            </a:extLst>
          </p:cNvPr>
          <p:cNvSpPr/>
          <p:nvPr/>
        </p:nvSpPr>
        <p:spPr>
          <a:xfrm>
            <a:off x="1828800" y="548640"/>
            <a:ext cx="7779434" cy="769441"/>
          </a:xfrm>
          <a:prstGeom prst="rect">
            <a:avLst/>
          </a:prstGeom>
        </p:spPr>
        <p:txBody>
          <a:bodyPr wrap="square">
            <a:spAutoFit/>
          </a:bodyPr>
          <a:lstStyle/>
          <a:p>
            <a:r>
              <a:rPr lang="en-US" sz="4400" dirty="0">
                <a:latin typeface="Arial" panose="020B0604020202020204" pitchFamily="34" charset="0"/>
                <a:ea typeface="Arial" panose="020B0604020202020204" pitchFamily="34" charset="0"/>
              </a:rPr>
              <a:t>SATURATION EFFECTS</a:t>
            </a:r>
            <a:endParaRPr lang="en-IN" sz="4400"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453102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F41A249E-FFE9-4B55-9C38-BF1EFE548BC1}"/>
              </a:ext>
            </a:extLst>
          </p:cNvPr>
          <p:cNvGraphicFramePr/>
          <p:nvPr>
            <p:extLst>
              <p:ext uri="{D42A27DB-BD31-4B8C-83A1-F6EECF244321}">
                <p14:modId xmlns="" xmlns:p14="http://schemas.microsoft.com/office/powerpoint/2010/main" val="1096397775"/>
              </p:ext>
            </p:extLst>
          </p:nvPr>
        </p:nvGraphicFramePr>
        <p:xfrm>
          <a:off x="2031999" y="719666"/>
          <a:ext cx="7998265" cy="5371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 xmlns:a16="http://schemas.microsoft.com/office/drawing/2014/main" id="{9B482306-462F-48FE-9FA4-3EAD83C73C75}"/>
              </a:ext>
            </a:extLst>
          </p:cNvPr>
          <p:cNvSpPr/>
          <p:nvPr/>
        </p:nvSpPr>
        <p:spPr>
          <a:xfrm>
            <a:off x="4494065" y="233848"/>
            <a:ext cx="2753703" cy="369332"/>
          </a:xfrm>
          <a:prstGeom prst="rect">
            <a:avLst/>
          </a:prstGeom>
        </p:spPr>
        <p:txBody>
          <a:bodyPr wrap="none">
            <a:spAutoFit/>
          </a:bodyPr>
          <a:lstStyle/>
          <a:p>
            <a:r>
              <a:rPr lang="en-US" dirty="0">
                <a:latin typeface="Arial" panose="020B0604020202020204" pitchFamily="34" charset="0"/>
                <a:ea typeface="Arial" panose="020B0604020202020204" pitchFamily="34" charset="0"/>
              </a:rPr>
              <a:t>SATURATION EFFECTS</a:t>
            </a:r>
            <a:endParaRPr lang="en-IN" dirty="0"/>
          </a:p>
        </p:txBody>
      </p:sp>
      <p:sp>
        <p:nvSpPr>
          <p:cNvPr id="6" name="Footer Placeholder 5"/>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253987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6D5A54-2AD3-413E-B422-E201214FD7DD}"/>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5C0D278-B919-4B81-B958-BB58F6E46D2E}"/>
              </a:ext>
            </a:extLst>
          </p:cNvPr>
          <p:cNvSpPr>
            <a:spLocks noGrp="1"/>
          </p:cNvSpPr>
          <p:nvPr>
            <p:ph idx="1"/>
          </p:nvPr>
        </p:nvSpPr>
        <p:spPr/>
        <p:txBody>
          <a:bodyPr>
            <a:normAutofit/>
          </a:bodyPr>
          <a:lstStyle/>
          <a:p>
            <a:pPr algn="ctr"/>
            <a:r>
              <a:rPr lang="en-US" sz="4800" b="1" dirty="0">
                <a:solidFill>
                  <a:srgbClr val="CC0066"/>
                </a:solidFill>
              </a:rPr>
              <a:t>CONTROL OF OVERVOLTAGES DUE TO SWITCHING</a:t>
            </a:r>
            <a:endParaRPr lang="en-IN" sz="4800" dirty="0">
              <a:solidFill>
                <a:srgbClr val="CC0066"/>
              </a:solidFill>
            </a:endParaRP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054637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1C9E0C-D814-43FB-A0F3-D1A34B2001AC}"/>
              </a:ext>
            </a:extLst>
          </p:cNvPr>
          <p:cNvSpPr>
            <a:spLocks noGrp="1"/>
          </p:cNvSpPr>
          <p:nvPr>
            <p:ph type="title"/>
          </p:nvPr>
        </p:nvSpPr>
        <p:spPr/>
        <p:txBody>
          <a:bodyPr>
            <a:normAutofit fontScale="90000"/>
          </a:bodyPr>
          <a:lstStyle/>
          <a:p>
            <a:pPr algn="ctr"/>
            <a:r>
              <a:rPr lang="en-US" cap="none" dirty="0">
                <a:solidFill>
                  <a:srgbClr val="CC0066"/>
                </a:solidFill>
              </a:rPr>
              <a:t>The overvoltages due to switching and power frequency may be controlled by</a:t>
            </a:r>
            <a:endParaRPr lang="en-IN" cap="none" dirty="0">
              <a:solidFill>
                <a:srgbClr val="CC0066"/>
              </a:solidFill>
            </a:endParaRPr>
          </a:p>
        </p:txBody>
      </p:sp>
      <p:sp>
        <p:nvSpPr>
          <p:cNvPr id="3" name="Content Placeholder 2">
            <a:extLst>
              <a:ext uri="{FF2B5EF4-FFF2-40B4-BE49-F238E27FC236}">
                <a16:creationId xmlns="" xmlns:a16="http://schemas.microsoft.com/office/drawing/2014/main" id="{023ADF18-EFB8-477F-8A5C-6A45F5552FD9}"/>
              </a:ext>
            </a:extLst>
          </p:cNvPr>
          <p:cNvSpPr>
            <a:spLocks noGrp="1"/>
          </p:cNvSpPr>
          <p:nvPr>
            <p:ph idx="1"/>
          </p:nvPr>
        </p:nvSpPr>
        <p:spPr/>
        <p:txBody>
          <a:bodyPr/>
          <a:lstStyle/>
          <a:p>
            <a:r>
              <a:rPr lang="en-US" i="1" dirty="0"/>
              <a:t>(a) </a:t>
            </a:r>
            <a:r>
              <a:rPr lang="en-US" dirty="0"/>
              <a:t>energization of transmission lines in one or more steps by inserting resistances </a:t>
            </a:r>
            <a:r>
              <a:rPr lang="en-IN" dirty="0"/>
              <a:t>and withdrawing them afterwards,</a:t>
            </a:r>
          </a:p>
          <a:p>
            <a:r>
              <a:rPr lang="en-US" dirty="0"/>
              <a:t>(b) phase controlled closing of circuit breakers,</a:t>
            </a:r>
          </a:p>
          <a:p>
            <a:r>
              <a:rPr lang="en-US" dirty="0"/>
              <a:t>(c) drainage of trapped charges before reclosing,</a:t>
            </a:r>
          </a:p>
          <a:p>
            <a:r>
              <a:rPr lang="en-US" dirty="0"/>
              <a:t>(d) use of shunt reactors, and</a:t>
            </a:r>
          </a:p>
          <a:p>
            <a:r>
              <a:rPr lang="en-US" dirty="0"/>
              <a:t>(e) limiting switching surges by suitable surge diverters.</a:t>
            </a: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81819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7BEE5-60C7-446F-8393-A0B20755FEEF}"/>
              </a:ext>
            </a:extLst>
          </p:cNvPr>
          <p:cNvSpPr>
            <a:spLocks noGrp="1"/>
          </p:cNvSpPr>
          <p:nvPr>
            <p:ph type="title"/>
          </p:nvPr>
        </p:nvSpPr>
        <p:spPr/>
        <p:txBody>
          <a:bodyPr/>
          <a:lstStyle/>
          <a:p>
            <a:pPr algn="ctr"/>
            <a:r>
              <a:rPr lang="en-IN" b="1" i="1" dirty="0">
                <a:solidFill>
                  <a:srgbClr val="002060"/>
                </a:solidFill>
              </a:rPr>
              <a:t>Insertion of Resistors</a:t>
            </a:r>
            <a:endParaRPr lang="en-IN" dirty="0">
              <a:solidFill>
                <a:srgbClr val="002060"/>
              </a:solidFill>
            </a:endParaRPr>
          </a:p>
        </p:txBody>
      </p:sp>
      <p:sp>
        <p:nvSpPr>
          <p:cNvPr id="3" name="Content Placeholder 2">
            <a:extLst>
              <a:ext uri="{FF2B5EF4-FFF2-40B4-BE49-F238E27FC236}">
                <a16:creationId xmlns="" xmlns:a16="http://schemas.microsoft.com/office/drawing/2014/main" id="{DAEABCD3-D2BC-4A9E-B8E7-6F3496FF7160}"/>
              </a:ext>
            </a:extLst>
          </p:cNvPr>
          <p:cNvSpPr>
            <a:spLocks noGrp="1"/>
          </p:cNvSpPr>
          <p:nvPr>
            <p:ph idx="1"/>
          </p:nvPr>
        </p:nvSpPr>
        <p:spPr/>
        <p:txBody>
          <a:bodyPr/>
          <a:lstStyle/>
          <a:p>
            <a:pPr algn="just">
              <a:buFont typeface="Wingdings" panose="05000000000000000000" pitchFamily="2" charset="2"/>
              <a:buChar char="Ø"/>
            </a:pPr>
            <a:r>
              <a:rPr lang="en-US" dirty="0"/>
              <a:t>common practice to insert resistances R in series with circuit breaker contacts when switching on but short circuiting them after a few cycles.</a:t>
            </a:r>
          </a:p>
          <a:p>
            <a:pPr algn="just">
              <a:buFont typeface="Wingdings" panose="05000000000000000000" pitchFamily="2" charset="2"/>
              <a:buChar char="Ø"/>
            </a:pPr>
            <a:r>
              <a:rPr lang="en-US" dirty="0"/>
              <a:t>reduce the transients occurring due to switching</a:t>
            </a:r>
          </a:p>
          <a:p>
            <a:pPr algn="just">
              <a:buFont typeface="Wingdings" panose="05000000000000000000" pitchFamily="2" charset="2"/>
              <a:buChar char="Ø"/>
            </a:pPr>
            <a:r>
              <a:rPr lang="en-US" dirty="0"/>
              <a:t>Zo/(</a:t>
            </a:r>
            <a:r>
              <a:rPr lang="en-US" dirty="0" err="1"/>
              <a:t>R+Zo</a:t>
            </a:r>
            <a:r>
              <a:rPr lang="en-US" dirty="0"/>
              <a:t>) per unit          The voltage step is reduced to this value</a:t>
            </a:r>
          </a:p>
          <a:p>
            <a:pPr algn="just">
              <a:buFont typeface="Wingdings" panose="05000000000000000000" pitchFamily="2" charset="2"/>
              <a:buChar char="Ø"/>
            </a:pPr>
            <a:r>
              <a:rPr lang="en-US" dirty="0"/>
              <a:t>(R-Zo)/(</a:t>
            </a:r>
            <a:r>
              <a:rPr lang="en-US" dirty="0" err="1"/>
              <a:t>R+Zo</a:t>
            </a:r>
            <a:r>
              <a:rPr lang="en-US" dirty="0"/>
              <a:t>)          Reflection factor per unit       </a:t>
            </a:r>
          </a:p>
          <a:p>
            <a:pPr algn="just">
              <a:buFont typeface="Wingdings" panose="05000000000000000000" pitchFamily="2" charset="2"/>
              <a:buChar char="Ø"/>
            </a:pPr>
            <a:r>
              <a:rPr lang="en-US" dirty="0"/>
              <a:t>R = Zo         No reflection</a:t>
            </a:r>
          </a:p>
          <a:p>
            <a:pPr algn="just">
              <a:buFont typeface="Wingdings" panose="05000000000000000000" pitchFamily="2" charset="2"/>
              <a:buChar char="Ø"/>
            </a:pPr>
            <a:r>
              <a:rPr lang="en-US" dirty="0"/>
              <a:t>The applied step at the first instance is only 0.5 per unit</a:t>
            </a:r>
          </a:p>
          <a:p>
            <a:pPr marL="0" indent="0" algn="just">
              <a:buNone/>
            </a:pPr>
            <a:r>
              <a:rPr lang="en-US" dirty="0"/>
              <a:t> </a:t>
            </a:r>
          </a:p>
          <a:p>
            <a:pPr algn="just">
              <a:buFont typeface="Wingdings" panose="05000000000000000000" pitchFamily="2" charset="2"/>
              <a:buChar char="Ø"/>
            </a:pPr>
            <a:endParaRPr lang="en-IN" dirty="0"/>
          </a:p>
        </p:txBody>
      </p:sp>
      <p:sp>
        <p:nvSpPr>
          <p:cNvPr id="4" name="Arrow: Right 3">
            <a:extLst>
              <a:ext uri="{FF2B5EF4-FFF2-40B4-BE49-F238E27FC236}">
                <a16:creationId xmlns="" xmlns:a16="http://schemas.microsoft.com/office/drawing/2014/main" id="{38698B36-1D5D-43A1-98B5-D7807DB8C223}"/>
              </a:ext>
            </a:extLst>
          </p:cNvPr>
          <p:cNvSpPr/>
          <p:nvPr/>
        </p:nvSpPr>
        <p:spPr>
          <a:xfrm>
            <a:off x="2419641" y="4901418"/>
            <a:ext cx="604911" cy="196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Right 4">
            <a:extLst>
              <a:ext uri="{FF2B5EF4-FFF2-40B4-BE49-F238E27FC236}">
                <a16:creationId xmlns="" xmlns:a16="http://schemas.microsoft.com/office/drawing/2014/main" id="{703EC1F8-41AA-44C4-A7B5-7DE7DD9B6B7C}"/>
              </a:ext>
            </a:extLst>
          </p:cNvPr>
          <p:cNvSpPr/>
          <p:nvPr/>
        </p:nvSpPr>
        <p:spPr>
          <a:xfrm>
            <a:off x="3556781" y="4431323"/>
            <a:ext cx="604911" cy="196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Right 5">
            <a:extLst>
              <a:ext uri="{FF2B5EF4-FFF2-40B4-BE49-F238E27FC236}">
                <a16:creationId xmlns="" xmlns:a16="http://schemas.microsoft.com/office/drawing/2014/main" id="{A73CB673-5394-4C7C-A2B2-26A209AFC58F}"/>
              </a:ext>
            </a:extLst>
          </p:cNvPr>
          <p:cNvSpPr/>
          <p:nvPr/>
        </p:nvSpPr>
        <p:spPr>
          <a:xfrm>
            <a:off x="4189827" y="3929575"/>
            <a:ext cx="604911" cy="196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ooter Placeholder 6"/>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153305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87F4E7-C80B-4BCC-AFEB-8273766AFC7C}"/>
              </a:ext>
            </a:extLst>
          </p:cNvPr>
          <p:cNvSpPr>
            <a:spLocks noGrp="1"/>
          </p:cNvSpPr>
          <p:nvPr>
            <p:ph type="title"/>
          </p:nvPr>
        </p:nvSpPr>
        <p:spPr>
          <a:xfrm>
            <a:off x="1024130" y="280219"/>
            <a:ext cx="10036278" cy="1499616"/>
          </a:xfrm>
        </p:spPr>
        <p:txBody>
          <a:bodyPr>
            <a:normAutofit/>
          </a:bodyPr>
          <a:lstStyle/>
          <a:p>
            <a:r>
              <a:rPr lang="en-IN" sz="4800" b="1" i="1" cap="none" dirty="0">
                <a:solidFill>
                  <a:srgbClr val="002060"/>
                </a:solidFill>
              </a:rPr>
              <a:t>Insertion of Resistors </a:t>
            </a:r>
            <a:r>
              <a:rPr lang="en-IN" sz="4800" b="1" i="1" cap="none" dirty="0" err="1">
                <a:solidFill>
                  <a:srgbClr val="002060"/>
                </a:solidFill>
              </a:rPr>
              <a:t>ctd</a:t>
            </a:r>
            <a:r>
              <a:rPr lang="en-IN" sz="4800" b="1" i="1" cap="none" dirty="0">
                <a:solidFill>
                  <a:srgbClr val="002060"/>
                </a:solidFill>
              </a:rPr>
              <a:t>.,</a:t>
            </a:r>
            <a:endParaRPr lang="en-IN" sz="4800" cap="none" dirty="0"/>
          </a:p>
        </p:txBody>
      </p:sp>
      <p:sp>
        <p:nvSpPr>
          <p:cNvPr id="3" name="Content Placeholder 2">
            <a:extLst>
              <a:ext uri="{FF2B5EF4-FFF2-40B4-BE49-F238E27FC236}">
                <a16:creationId xmlns="" xmlns:a16="http://schemas.microsoft.com/office/drawing/2014/main" id="{08F10B3E-6584-4155-9684-B048C0A2C89D}"/>
              </a:ext>
            </a:extLst>
          </p:cNvPr>
          <p:cNvSpPr>
            <a:spLocks noGrp="1"/>
          </p:cNvSpPr>
          <p:nvPr>
            <p:ph idx="1"/>
          </p:nvPr>
        </p:nvSpPr>
        <p:spPr>
          <a:xfrm>
            <a:off x="707924" y="1533833"/>
            <a:ext cx="10036278" cy="5043948"/>
          </a:xfrm>
        </p:spPr>
        <p:txBody>
          <a:bodyPr numCol="2">
            <a:normAutofit/>
          </a:bodyPr>
          <a:lstStyle/>
          <a:p>
            <a:pPr algn="just" defTabSz="896938"/>
            <a:r>
              <a:rPr lang="en-US" dirty="0">
                <a:solidFill>
                  <a:srgbClr val="002060"/>
                </a:solidFill>
              </a:rPr>
              <a:t>When the resistor is short circuited, a voltage step equal to the instantaneous voltage drop enters the line. </a:t>
            </a:r>
          </a:p>
          <a:p>
            <a:pPr algn="just"/>
            <a:r>
              <a:rPr lang="en-US" dirty="0">
                <a:solidFill>
                  <a:srgbClr val="CC0066"/>
                </a:solidFill>
              </a:rPr>
              <a:t>If the resistor is kept for a duration larger than 5ms (for50 Hz sine wave = 1/4 cycle duration).</a:t>
            </a:r>
          </a:p>
          <a:p>
            <a:pPr algn="just"/>
            <a:r>
              <a:rPr lang="en-US" dirty="0">
                <a:solidFill>
                  <a:srgbClr val="002060"/>
                </a:solidFill>
              </a:rPr>
              <a:t>It can be shown from successive reflections and transmissions, that the overvoltage may reach as high as 1.2 </a:t>
            </a:r>
            <a:r>
              <a:rPr lang="en-US" dirty="0" err="1">
                <a:solidFill>
                  <a:srgbClr val="002060"/>
                </a:solidFill>
              </a:rPr>
              <a:t>p.u</a:t>
            </a:r>
            <a:r>
              <a:rPr lang="en-US" dirty="0">
                <a:solidFill>
                  <a:srgbClr val="002060"/>
                </a:solidFill>
              </a:rPr>
              <a:t>. for a line length of 500 km. </a:t>
            </a:r>
          </a:p>
          <a:p>
            <a:pPr algn="just"/>
            <a:endParaRPr lang="en-US" dirty="0"/>
          </a:p>
          <a:p>
            <a:pPr marL="265113" indent="-265113" algn="just"/>
            <a:r>
              <a:rPr lang="en-US" dirty="0"/>
              <a:t> </a:t>
            </a:r>
            <a:r>
              <a:rPr lang="en-US" dirty="0">
                <a:solidFill>
                  <a:srgbClr val="CC0066"/>
                </a:solidFill>
              </a:rPr>
              <a:t>But for conventional opening of    the breaker, the resistors have too high an ohmic value to be effective for resistance closing. </a:t>
            </a:r>
          </a:p>
          <a:p>
            <a:pPr marL="265113" indent="-265113" algn="just"/>
            <a:r>
              <a:rPr lang="en-US" dirty="0">
                <a:solidFill>
                  <a:srgbClr val="002060"/>
                </a:solidFill>
              </a:rPr>
              <a:t>Therefore, re-insertion of suitable value resistors in practice is done to limit the overvoltage to less than 2.0 to 2.5 </a:t>
            </a:r>
            <a:r>
              <a:rPr lang="en-US" dirty="0" err="1">
                <a:solidFill>
                  <a:srgbClr val="002060"/>
                </a:solidFill>
              </a:rPr>
              <a:t>p.u</a:t>
            </a:r>
            <a:r>
              <a:rPr lang="en-US" dirty="0">
                <a:solidFill>
                  <a:srgbClr val="002060"/>
                </a:solidFill>
              </a:rPr>
              <a:t>.</a:t>
            </a:r>
          </a:p>
          <a:p>
            <a:pPr marL="265113" indent="-90488" algn="just"/>
            <a:endParaRPr lang="en-US" dirty="0"/>
          </a:p>
          <a:p>
            <a:pPr marL="265113" indent="-90488" algn="just"/>
            <a:r>
              <a:rPr lang="en-US" dirty="0">
                <a:solidFill>
                  <a:srgbClr val="CC0066"/>
                </a:solidFill>
              </a:rPr>
              <a:t>Normal time of insertion is 6 to 10 m s.</a:t>
            </a:r>
            <a:endParaRPr lang="en-IN" dirty="0">
              <a:solidFill>
                <a:srgbClr val="CC0066"/>
              </a:solidFill>
            </a:endParaRPr>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7423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6F4A41-73A4-439B-B4F7-C8152D797441}"/>
              </a:ext>
            </a:extLst>
          </p:cNvPr>
          <p:cNvSpPr>
            <a:spLocks noGrp="1"/>
          </p:cNvSpPr>
          <p:nvPr>
            <p:ph type="title"/>
          </p:nvPr>
        </p:nvSpPr>
        <p:spPr/>
        <p:txBody>
          <a:bodyPr/>
          <a:lstStyle/>
          <a:p>
            <a:pPr algn="ctr"/>
            <a:r>
              <a:rPr lang="en-US" dirty="0"/>
              <a:t>Over voltage due to external causes </a:t>
            </a:r>
            <a:endParaRPr lang="en-IN" dirty="0"/>
          </a:p>
        </p:txBody>
      </p:sp>
      <p:sp>
        <p:nvSpPr>
          <p:cNvPr id="3" name="Content Placeholder 2">
            <a:extLst>
              <a:ext uri="{FF2B5EF4-FFF2-40B4-BE49-F238E27FC236}">
                <a16:creationId xmlns="" xmlns:a16="http://schemas.microsoft.com/office/drawing/2014/main" id="{F5330E72-0907-4D2F-A614-57BFC0DA47DB}"/>
              </a:ext>
            </a:extLst>
          </p:cNvPr>
          <p:cNvSpPr>
            <a:spLocks noGrp="1"/>
          </p:cNvSpPr>
          <p:nvPr>
            <p:ph idx="1"/>
          </p:nvPr>
        </p:nvSpPr>
        <p:spPr/>
        <p:txBody>
          <a:bodyPr/>
          <a:lstStyle/>
          <a:p>
            <a:pPr>
              <a:buFont typeface="Wingdings" panose="05000000000000000000" pitchFamily="2" charset="2"/>
              <a:buChar char="Ø"/>
            </a:pPr>
            <a:r>
              <a:rPr lang="en-US" dirty="0"/>
              <a:t> lightning strokes in the cloud</a:t>
            </a:r>
          </a:p>
          <a:p>
            <a:pPr>
              <a:buFont typeface="Wingdings" panose="05000000000000000000" pitchFamily="2" charset="2"/>
              <a:buChar char="Ø"/>
            </a:pPr>
            <a:r>
              <a:rPr lang="en-US" dirty="0"/>
              <a:t>independent of the system’s design</a:t>
            </a:r>
          </a:p>
          <a:p>
            <a:pPr>
              <a:buFont typeface="Wingdings" panose="05000000000000000000" pitchFamily="2" charset="2"/>
              <a:buChar char="Ø"/>
            </a:pPr>
            <a:r>
              <a:rPr lang="en-US" dirty="0"/>
              <a:t>Insulation design depends on</a:t>
            </a:r>
          </a:p>
          <a:p>
            <a:pPr>
              <a:buFont typeface="Wingdings" panose="05000000000000000000" pitchFamily="2" charset="2"/>
              <a:buChar char="Ø"/>
            </a:pPr>
            <a:endParaRPr lang="en-IN" dirty="0"/>
          </a:p>
        </p:txBody>
      </p:sp>
      <p:graphicFrame>
        <p:nvGraphicFramePr>
          <p:cNvPr id="4" name="Table 3">
            <a:extLst>
              <a:ext uri="{FF2B5EF4-FFF2-40B4-BE49-F238E27FC236}">
                <a16:creationId xmlns="" xmlns:a16="http://schemas.microsoft.com/office/drawing/2014/main" id="{4B9EAA48-3E48-498A-AC28-A5EF842D2425}"/>
              </a:ext>
            </a:extLst>
          </p:cNvPr>
          <p:cNvGraphicFramePr>
            <a:graphicFrameLocks noGrp="1"/>
          </p:cNvGraphicFramePr>
          <p:nvPr>
            <p:extLst>
              <p:ext uri="{D42A27DB-BD31-4B8C-83A1-F6EECF244321}">
                <p14:modId xmlns="" xmlns:p14="http://schemas.microsoft.com/office/powerpoint/2010/main" val="3694724434"/>
              </p:ext>
            </p:extLst>
          </p:nvPr>
        </p:nvGraphicFramePr>
        <p:xfrm>
          <a:off x="2609849" y="3802381"/>
          <a:ext cx="8334816" cy="2270760"/>
        </p:xfrm>
        <a:graphic>
          <a:graphicData uri="http://schemas.openxmlformats.org/drawingml/2006/table">
            <a:tbl>
              <a:tblPr firstRow="1" bandRow="1">
                <a:tableStyleId>{5DA37D80-6434-44D0-A028-1B22A696006F}</a:tableStyleId>
              </a:tblPr>
              <a:tblGrid>
                <a:gridCol w="2778272">
                  <a:extLst>
                    <a:ext uri="{9D8B030D-6E8A-4147-A177-3AD203B41FA5}">
                      <a16:colId xmlns="" xmlns:a16="http://schemas.microsoft.com/office/drawing/2014/main" val="1097808662"/>
                    </a:ext>
                  </a:extLst>
                </a:gridCol>
                <a:gridCol w="2778272">
                  <a:extLst>
                    <a:ext uri="{9D8B030D-6E8A-4147-A177-3AD203B41FA5}">
                      <a16:colId xmlns="" xmlns:a16="http://schemas.microsoft.com/office/drawing/2014/main" val="2716715437"/>
                    </a:ext>
                  </a:extLst>
                </a:gridCol>
                <a:gridCol w="2778272">
                  <a:extLst>
                    <a:ext uri="{9D8B030D-6E8A-4147-A177-3AD203B41FA5}">
                      <a16:colId xmlns="" xmlns:a16="http://schemas.microsoft.com/office/drawing/2014/main" val="2909785463"/>
                    </a:ext>
                  </a:extLst>
                </a:gridCol>
              </a:tblGrid>
              <a:tr h="304799">
                <a:tc>
                  <a:txBody>
                    <a:bodyPr/>
                    <a:lstStyle/>
                    <a:p>
                      <a:r>
                        <a:rPr lang="en-US" sz="2000" dirty="0" err="1"/>
                        <a:t>Upto</a:t>
                      </a:r>
                      <a:r>
                        <a:rPr lang="en-US" sz="2000" dirty="0"/>
                        <a:t> 300kV</a:t>
                      </a:r>
                      <a:endParaRPr lang="en-IN" sz="2000" dirty="0"/>
                    </a:p>
                  </a:txBody>
                  <a:tcPr marL="68580" marR="68580" marT="34290" marB="34290"/>
                </a:tc>
                <a:tc>
                  <a:txBody>
                    <a:bodyPr/>
                    <a:lstStyle/>
                    <a:p>
                      <a:r>
                        <a:rPr lang="en-US" sz="2000" dirty="0"/>
                        <a:t>300 kV to 765 kV</a:t>
                      </a:r>
                      <a:endParaRPr lang="en-IN" sz="2000" dirty="0"/>
                    </a:p>
                  </a:txBody>
                  <a:tcPr marL="68580" marR="68580" marT="34290" marB="34290"/>
                </a:tc>
                <a:tc>
                  <a:txBody>
                    <a:bodyPr/>
                    <a:lstStyle/>
                    <a:p>
                      <a:r>
                        <a:rPr lang="en-US" sz="2000" dirty="0"/>
                        <a:t>Above 765 kV</a:t>
                      </a:r>
                      <a:endParaRPr lang="en-IN" sz="2000" dirty="0"/>
                    </a:p>
                  </a:txBody>
                  <a:tcPr marL="68580" marR="68580" marT="34290" marB="34290"/>
                </a:tc>
                <a:extLst>
                  <a:ext uri="{0D108BD9-81ED-4DB2-BD59-A6C34878D82A}">
                    <a16:rowId xmlns="" xmlns:a16="http://schemas.microsoft.com/office/drawing/2014/main" val="3714548017"/>
                  </a:ext>
                </a:extLst>
              </a:tr>
              <a:tr h="1202495">
                <a:tc>
                  <a:txBody>
                    <a:bodyPr/>
                    <a:lstStyle/>
                    <a:p>
                      <a:r>
                        <a:rPr lang="en-IN" sz="2400" b="0" i="0" u="none" strike="noStrike" kern="1200" baseline="0" dirty="0">
                          <a:solidFill>
                            <a:schemeClr val="tx1"/>
                          </a:solidFill>
                          <a:latin typeface="+mn-lt"/>
                          <a:ea typeface="+mn-ea"/>
                          <a:cs typeface="+mn-cs"/>
                        </a:rPr>
                        <a:t>primarily lightning surges</a:t>
                      </a:r>
                      <a:endParaRPr lang="en-IN" sz="1400" dirty="0"/>
                    </a:p>
                  </a:txBody>
                  <a:tcPr marL="68580" marR="68580" marT="34290" marB="34290"/>
                </a:tc>
                <a:tc>
                  <a:txBody>
                    <a:bodyPr/>
                    <a:lstStyle/>
                    <a:p>
                      <a:r>
                        <a:rPr lang="en-US" sz="2400" b="0" i="0" u="none" strike="noStrike" kern="1200" baseline="0" dirty="0">
                          <a:solidFill>
                            <a:schemeClr val="tx1"/>
                          </a:solidFill>
                          <a:latin typeface="+mn-lt"/>
                          <a:ea typeface="+mn-ea"/>
                          <a:cs typeface="+mn-cs"/>
                        </a:rPr>
                        <a:t>both lightning and switching surges</a:t>
                      </a:r>
                      <a:endParaRPr lang="en-IN" sz="1400" dirty="0"/>
                    </a:p>
                  </a:txBody>
                  <a:tcPr marL="68580" marR="68580" marT="34290" marB="34290"/>
                </a:tc>
                <a:tc>
                  <a:txBody>
                    <a:bodyPr/>
                    <a:lstStyle/>
                    <a:p>
                      <a:pPr algn="ctr"/>
                      <a:r>
                        <a:rPr lang="en-US" sz="2400" b="0" i="0" u="none" strike="noStrike" kern="1200" baseline="0" dirty="0">
                          <a:solidFill>
                            <a:schemeClr val="tx1"/>
                          </a:solidFill>
                          <a:latin typeface="+mn-lt"/>
                          <a:ea typeface="+mn-ea"/>
                          <a:cs typeface="+mn-cs"/>
                        </a:rPr>
                        <a:t>switching overvoltages in combination with</a:t>
                      </a:r>
                    </a:p>
                    <a:p>
                      <a:pPr algn="ctr"/>
                      <a:r>
                        <a:rPr lang="en-IN" sz="2400" b="0" i="0" u="none" strike="noStrike" kern="1200" baseline="0" dirty="0">
                          <a:solidFill>
                            <a:schemeClr val="tx1"/>
                          </a:solidFill>
                          <a:latin typeface="+mn-lt"/>
                          <a:ea typeface="+mn-ea"/>
                          <a:cs typeface="+mn-cs"/>
                        </a:rPr>
                        <a:t>insulator contamination</a:t>
                      </a:r>
                      <a:endParaRPr lang="en-IN" sz="1400" dirty="0"/>
                    </a:p>
                  </a:txBody>
                  <a:tcPr marL="68580" marR="68580" marT="34290" marB="34290"/>
                </a:tc>
                <a:extLst>
                  <a:ext uri="{0D108BD9-81ED-4DB2-BD59-A6C34878D82A}">
                    <a16:rowId xmlns="" xmlns:a16="http://schemas.microsoft.com/office/drawing/2014/main" val="1239888146"/>
                  </a:ext>
                </a:extLst>
              </a:tr>
            </a:tbl>
          </a:graphicData>
        </a:graphic>
      </p:graphicFrame>
      <p:sp>
        <p:nvSpPr>
          <p:cNvPr id="5" name="Footer Placeholder 4"/>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989874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8C322F-646E-4BE5-BF16-431DCEB6549A}"/>
              </a:ext>
            </a:extLst>
          </p:cNvPr>
          <p:cNvSpPr>
            <a:spLocks noGrp="1"/>
          </p:cNvSpPr>
          <p:nvPr>
            <p:ph type="title"/>
          </p:nvPr>
        </p:nvSpPr>
        <p:spPr/>
        <p:txBody>
          <a:bodyPr/>
          <a:lstStyle/>
          <a:p>
            <a:pPr algn="ctr"/>
            <a:r>
              <a:rPr lang="en-IN" b="1" i="1" dirty="0">
                <a:solidFill>
                  <a:srgbClr val="002060"/>
                </a:solidFill>
              </a:rPr>
              <a:t>Phase Controlled Switching</a:t>
            </a:r>
            <a:endParaRPr lang="en-IN" dirty="0">
              <a:solidFill>
                <a:srgbClr val="002060"/>
              </a:solidFill>
            </a:endParaRPr>
          </a:p>
        </p:txBody>
      </p:sp>
      <p:sp>
        <p:nvSpPr>
          <p:cNvPr id="3" name="Content Placeholder 2">
            <a:extLst>
              <a:ext uri="{FF2B5EF4-FFF2-40B4-BE49-F238E27FC236}">
                <a16:creationId xmlns="" xmlns:a16="http://schemas.microsoft.com/office/drawing/2014/main" id="{2607C162-7B90-48CA-A63F-5422AA538A27}"/>
              </a:ext>
            </a:extLst>
          </p:cNvPr>
          <p:cNvSpPr>
            <a:spLocks noGrp="1"/>
          </p:cNvSpPr>
          <p:nvPr>
            <p:ph idx="1"/>
          </p:nvPr>
        </p:nvSpPr>
        <p:spPr/>
        <p:txBody>
          <a:bodyPr/>
          <a:lstStyle/>
          <a:p>
            <a:r>
              <a:rPr lang="en-US" dirty="0"/>
              <a:t>Overvoltages can  be avoided by controlling the exact instances of the closing of the three phases separately. </a:t>
            </a:r>
          </a:p>
          <a:p>
            <a:r>
              <a:rPr lang="en-US" dirty="0"/>
              <a:t>But this necessitates the use of complicated controlling equipment and therefore is not adopted.</a:t>
            </a: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546370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D0B9F2-1EB9-4071-A965-BBDD625A8395}"/>
              </a:ext>
            </a:extLst>
          </p:cNvPr>
          <p:cNvSpPr>
            <a:spLocks noGrp="1"/>
          </p:cNvSpPr>
          <p:nvPr>
            <p:ph type="title"/>
          </p:nvPr>
        </p:nvSpPr>
        <p:spPr/>
        <p:txBody>
          <a:bodyPr/>
          <a:lstStyle/>
          <a:p>
            <a:pPr algn="ctr"/>
            <a:r>
              <a:rPr lang="en-IN" b="1" i="1" dirty="0">
                <a:solidFill>
                  <a:srgbClr val="002060"/>
                </a:solidFill>
              </a:rPr>
              <a:t>Drainage of Trapped Charge</a:t>
            </a:r>
            <a:endParaRPr lang="en-IN" dirty="0">
              <a:solidFill>
                <a:srgbClr val="002060"/>
              </a:solidFill>
            </a:endParaRPr>
          </a:p>
        </p:txBody>
      </p:sp>
      <p:sp>
        <p:nvSpPr>
          <p:cNvPr id="3" name="Content Placeholder 2">
            <a:extLst>
              <a:ext uri="{FF2B5EF4-FFF2-40B4-BE49-F238E27FC236}">
                <a16:creationId xmlns="" xmlns:a16="http://schemas.microsoft.com/office/drawing/2014/main" id="{E226A51D-2B36-410B-B042-B92750782E6D}"/>
              </a:ext>
            </a:extLst>
          </p:cNvPr>
          <p:cNvSpPr>
            <a:spLocks noGrp="1"/>
          </p:cNvSpPr>
          <p:nvPr>
            <p:ph idx="1"/>
          </p:nvPr>
        </p:nvSpPr>
        <p:spPr/>
        <p:txBody>
          <a:bodyPr/>
          <a:lstStyle/>
          <a:p>
            <a:pPr>
              <a:buFont typeface="Wingdings" panose="05000000000000000000" pitchFamily="2" charset="2"/>
              <a:buChar char="Ø"/>
            </a:pPr>
            <a:r>
              <a:rPr lang="en-US" dirty="0"/>
              <a:t> When lines are suddenly switched off, "electric charge" may be left on capacitors and line conductors.</a:t>
            </a:r>
          </a:p>
          <a:p>
            <a:pPr>
              <a:buFont typeface="Wingdings" panose="05000000000000000000" pitchFamily="2" charset="2"/>
              <a:buChar char="Ø"/>
            </a:pPr>
            <a:r>
              <a:rPr lang="en-US" dirty="0"/>
              <a:t> This charge will normally leak through </a:t>
            </a:r>
          </a:p>
          <a:p>
            <a:pPr>
              <a:buFont typeface="Wingdings" panose="05000000000000000000" pitchFamily="2" charset="2"/>
              <a:buChar char="Ø"/>
            </a:pPr>
            <a:r>
              <a:rPr lang="en-US" dirty="0"/>
              <a:t> the leakage path of the </a:t>
            </a:r>
            <a:r>
              <a:rPr lang="en-IN" dirty="0"/>
              <a:t>insulators, etc.</a:t>
            </a:r>
            <a:r>
              <a:rPr lang="en-US" dirty="0"/>
              <a:t> </a:t>
            </a:r>
          </a:p>
          <a:p>
            <a:pPr>
              <a:buFont typeface="Wingdings" panose="05000000000000000000" pitchFamily="2" charset="2"/>
              <a:buChar char="Ø"/>
            </a:pPr>
            <a:r>
              <a:rPr lang="en-IN" dirty="0"/>
              <a:t> Conventional potential transformers (magnetic)</a:t>
            </a:r>
          </a:p>
          <a:p>
            <a:pPr>
              <a:buFont typeface="Wingdings" panose="05000000000000000000" pitchFamily="2" charset="2"/>
              <a:buChar char="Ø"/>
            </a:pPr>
            <a:r>
              <a:rPr lang="en-US" dirty="0"/>
              <a:t> temporary insertion of resistors to ground or in series with</a:t>
            </a:r>
          </a:p>
          <a:p>
            <a:r>
              <a:rPr lang="en-US" dirty="0"/>
              <a:t>shunt reactors and removing before the closure of the switches.</a:t>
            </a:r>
            <a:endParaRPr lang="en-IN" dirty="0"/>
          </a:p>
          <a:p>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4141626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87AFE-4203-4AB1-BFA5-1ED62E15995A}"/>
              </a:ext>
            </a:extLst>
          </p:cNvPr>
          <p:cNvSpPr>
            <a:spLocks noGrp="1"/>
          </p:cNvSpPr>
          <p:nvPr>
            <p:ph type="title"/>
          </p:nvPr>
        </p:nvSpPr>
        <p:spPr/>
        <p:txBody>
          <a:bodyPr/>
          <a:lstStyle/>
          <a:p>
            <a:pPr algn="ctr"/>
            <a:r>
              <a:rPr lang="en-IN" b="1" i="1" dirty="0">
                <a:solidFill>
                  <a:srgbClr val="002060"/>
                </a:solidFill>
              </a:rPr>
              <a:t>Shunt Reactors</a:t>
            </a:r>
            <a:endParaRPr lang="en-IN" dirty="0">
              <a:solidFill>
                <a:srgbClr val="002060"/>
              </a:solidFill>
            </a:endParaRPr>
          </a:p>
        </p:txBody>
      </p:sp>
      <p:sp>
        <p:nvSpPr>
          <p:cNvPr id="3" name="Content Placeholder 2">
            <a:extLst>
              <a:ext uri="{FF2B5EF4-FFF2-40B4-BE49-F238E27FC236}">
                <a16:creationId xmlns="" xmlns:a16="http://schemas.microsoft.com/office/drawing/2014/main" id="{9477C3E3-C422-429F-A97D-693230740600}"/>
              </a:ext>
            </a:extLst>
          </p:cNvPr>
          <p:cNvSpPr>
            <a:spLocks noGrp="1"/>
          </p:cNvSpPr>
          <p:nvPr>
            <p:ph idx="1"/>
          </p:nvPr>
        </p:nvSpPr>
        <p:spPr/>
        <p:txBody>
          <a:bodyPr>
            <a:normAutofit/>
          </a:bodyPr>
          <a:lstStyle/>
          <a:p>
            <a:pPr algn="just"/>
            <a:r>
              <a:rPr lang="en-US" dirty="0"/>
              <a:t>Normally all EHV lines will have shunt reactors to limit the voltage rise due to the Ferranti effect. They also help in reducing surges caused due to sudden energizing.</a:t>
            </a:r>
          </a:p>
          <a:p>
            <a:pPr algn="just"/>
            <a:r>
              <a:rPr lang="en-US" dirty="0"/>
              <a:t>However, shunt reactors cannot drain the trapped charge but will give rise to oscillations with the capacitance of the system. </a:t>
            </a:r>
          </a:p>
          <a:p>
            <a:pPr algn="just"/>
            <a:r>
              <a:rPr lang="en-US" dirty="0"/>
              <a:t>Since the compensation given by the reactors will be less than 100%, the frequency of oscillation will be less than the power frequency and overvoltages produced may be as high as 1.2 </a:t>
            </a:r>
            <a:r>
              <a:rPr lang="en-US" dirty="0" err="1"/>
              <a:t>p.u</a:t>
            </a:r>
            <a:r>
              <a:rPr lang="en-US" dirty="0"/>
              <a:t>. </a:t>
            </a:r>
          </a:p>
          <a:p>
            <a:pPr algn="just"/>
            <a:r>
              <a:rPr lang="en-US" dirty="0"/>
              <a:t>Resistors in series with these reactors will suppress the oscillations and limit the overvoltages.</a:t>
            </a: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863504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172238-AA45-4BEC-B9B3-16CD26D4C31E}"/>
              </a:ext>
            </a:extLst>
          </p:cNvPr>
          <p:cNvSpPr>
            <a:spLocks noGrp="1"/>
          </p:cNvSpPr>
          <p:nvPr>
            <p:ph type="title"/>
          </p:nvPr>
        </p:nvSpPr>
        <p:spPr/>
        <p:txBody>
          <a:bodyPr>
            <a:noAutofit/>
          </a:bodyPr>
          <a:lstStyle/>
          <a:p>
            <a:pPr algn="ctr"/>
            <a:r>
              <a:rPr lang="en-US" sz="4000" b="1" i="1" dirty="0">
                <a:solidFill>
                  <a:srgbClr val="002060"/>
                </a:solidFill>
              </a:rPr>
              <a:t>Protection against Lightning Overvoltages and Switching Surges of</a:t>
            </a:r>
            <a:br>
              <a:rPr lang="en-US" sz="4000" b="1" i="1" dirty="0">
                <a:solidFill>
                  <a:srgbClr val="002060"/>
                </a:solidFill>
              </a:rPr>
            </a:br>
            <a:r>
              <a:rPr lang="en-IN" sz="4000" b="1" i="1" dirty="0">
                <a:solidFill>
                  <a:srgbClr val="002060"/>
                </a:solidFill>
              </a:rPr>
              <a:t>short Duration</a:t>
            </a:r>
            <a:endParaRPr lang="en-IN" sz="4000" dirty="0">
              <a:solidFill>
                <a:srgbClr val="002060"/>
              </a:solidFill>
            </a:endParaRPr>
          </a:p>
        </p:txBody>
      </p:sp>
      <p:sp>
        <p:nvSpPr>
          <p:cNvPr id="3" name="Content Placeholder 2">
            <a:extLst>
              <a:ext uri="{FF2B5EF4-FFF2-40B4-BE49-F238E27FC236}">
                <a16:creationId xmlns="" xmlns:a16="http://schemas.microsoft.com/office/drawing/2014/main" id="{1888BB5E-F1C9-4A9D-9747-A6EE4278907E}"/>
              </a:ext>
            </a:extLst>
          </p:cNvPr>
          <p:cNvSpPr>
            <a:spLocks noGrp="1"/>
          </p:cNvSpPr>
          <p:nvPr>
            <p:ph idx="1"/>
          </p:nvPr>
        </p:nvSpPr>
        <p:spPr/>
        <p:txBody>
          <a:bodyPr/>
          <a:lstStyle/>
          <a:p>
            <a:pPr algn="just"/>
            <a:r>
              <a:rPr lang="en-US" dirty="0"/>
              <a:t>Overvoltages due to lightning strokes can be avoided or minimized in practice by</a:t>
            </a:r>
          </a:p>
          <a:p>
            <a:pPr algn="just"/>
            <a:r>
              <a:rPr lang="en-US" i="1" dirty="0"/>
              <a:t>(a) </a:t>
            </a:r>
            <a:r>
              <a:rPr lang="en-US" dirty="0"/>
              <a:t>shielding the overhead lines by using ground wires above the phase wires,</a:t>
            </a:r>
          </a:p>
          <a:p>
            <a:pPr algn="just"/>
            <a:r>
              <a:rPr lang="en-US" i="1" dirty="0"/>
              <a:t>(b) </a:t>
            </a:r>
            <a:r>
              <a:rPr lang="en-US" dirty="0"/>
              <a:t>using ground rods and counter-poise wires, and</a:t>
            </a:r>
          </a:p>
          <a:p>
            <a:pPr algn="just"/>
            <a:r>
              <a:rPr lang="en-US" dirty="0"/>
              <a:t>(c) including protective devices like expulsion gaps, protector tubes on the lines and surge diverters at the line terminations and substations.</a:t>
            </a:r>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860295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6A4FC6-6F44-4B78-AFDA-C01E831BDC24}"/>
              </a:ext>
            </a:extLst>
          </p:cNvPr>
          <p:cNvSpPr>
            <a:spLocks noGrp="1"/>
          </p:cNvSpPr>
          <p:nvPr>
            <p:ph type="title"/>
          </p:nvPr>
        </p:nvSpPr>
        <p:spPr/>
        <p:txBody>
          <a:bodyPr/>
          <a:lstStyle/>
          <a:p>
            <a:pPr algn="ctr"/>
            <a:r>
              <a:rPr lang="en-US" dirty="0"/>
              <a:t>REFERENCES</a:t>
            </a:r>
            <a:endParaRPr lang="en-IN" dirty="0"/>
          </a:p>
        </p:txBody>
      </p:sp>
      <p:sp>
        <p:nvSpPr>
          <p:cNvPr id="3" name="Content Placeholder 2">
            <a:extLst>
              <a:ext uri="{FF2B5EF4-FFF2-40B4-BE49-F238E27FC236}">
                <a16:creationId xmlns="" xmlns:a16="http://schemas.microsoft.com/office/drawing/2014/main" id="{A88EBE27-6E69-4E6D-9E5A-CF6162C45481}"/>
              </a:ext>
            </a:extLst>
          </p:cNvPr>
          <p:cNvSpPr>
            <a:spLocks noGrp="1"/>
          </p:cNvSpPr>
          <p:nvPr>
            <p:ph idx="1"/>
          </p:nvPr>
        </p:nvSpPr>
        <p:spPr>
          <a:xfrm>
            <a:off x="1024128" y="1666568"/>
            <a:ext cx="9720073" cy="4642792"/>
          </a:xfrm>
        </p:spPr>
        <p:txBody>
          <a:bodyPr>
            <a:normAutofit/>
          </a:bodyPr>
          <a:lstStyle/>
          <a:p>
            <a:r>
              <a:rPr lang="en-IN" dirty="0"/>
              <a:t>1.	</a:t>
            </a:r>
            <a:r>
              <a:rPr lang="en-IN" dirty="0" err="1"/>
              <a:t>C.L.Wadhwa</a:t>
            </a:r>
            <a:r>
              <a:rPr lang="en-IN" dirty="0"/>
              <a:t>, “High Voltage Engineering”, by New Age Internationals (P) Limited, 1997. </a:t>
            </a:r>
          </a:p>
          <a:p>
            <a:r>
              <a:rPr lang="en-IN" dirty="0"/>
              <a:t>2.	</a:t>
            </a:r>
            <a:r>
              <a:rPr lang="en-IN" dirty="0" err="1"/>
              <a:t>M.S.Naidu</a:t>
            </a:r>
            <a:r>
              <a:rPr lang="en-IN" dirty="0"/>
              <a:t> and V. </a:t>
            </a:r>
            <a:r>
              <a:rPr lang="en-IN" dirty="0" err="1"/>
              <a:t>Kamaraju</a:t>
            </a:r>
            <a:r>
              <a:rPr lang="en-IN" dirty="0"/>
              <a:t> - High Voltage Engineering”, by – TMH Publications, 3rd Edition, 2000. </a:t>
            </a:r>
          </a:p>
          <a:p>
            <a:r>
              <a:rPr lang="en-US" dirty="0"/>
              <a:t>3</a:t>
            </a:r>
            <a:r>
              <a:rPr lang="en-IN" dirty="0"/>
              <a:t>. </a:t>
            </a:r>
            <a:r>
              <a:rPr lang="en-IN" dirty="0">
                <a:hlinkClick r:id="rId2"/>
              </a:rPr>
              <a:t>https://www.britannica.com/science/lightning-meteorology</a:t>
            </a:r>
            <a:endParaRPr lang="en-IN" dirty="0"/>
          </a:p>
          <a:p>
            <a:r>
              <a:rPr lang="en-US" dirty="0"/>
              <a:t>4. </a:t>
            </a:r>
            <a:r>
              <a:rPr lang="en-US" dirty="0">
                <a:hlinkClick r:id="rId3"/>
              </a:rPr>
              <a:t>https://www.youtube.com/watch?v=g5mzFb2hhHY</a:t>
            </a:r>
            <a:endParaRPr lang="en-US" dirty="0"/>
          </a:p>
          <a:p>
            <a:r>
              <a:rPr lang="en-US" dirty="0"/>
              <a:t>5. </a:t>
            </a:r>
            <a:r>
              <a:rPr lang="en-US" dirty="0">
                <a:hlinkClick r:id="rId4"/>
              </a:rPr>
              <a:t>https://www.youtube.com/watch?v=1bgtz81TXWc&amp;t=58s</a:t>
            </a:r>
            <a:endParaRPr lang="en-US" dirty="0"/>
          </a:p>
          <a:p>
            <a:r>
              <a:rPr lang="en-US" dirty="0"/>
              <a:t>6. </a:t>
            </a:r>
            <a:r>
              <a:rPr lang="en-US" dirty="0">
                <a:hlinkClick r:id="rId5"/>
              </a:rPr>
              <a:t>https://youtu.be/Cz_uYBx1G5s</a:t>
            </a:r>
            <a:endParaRPr lang="en-US" dirty="0"/>
          </a:p>
          <a:p>
            <a:r>
              <a:rPr lang="en-US" dirty="0"/>
              <a:t>7. </a:t>
            </a:r>
            <a:r>
              <a:rPr lang="en-US" dirty="0">
                <a:hlinkClick r:id="rId6"/>
              </a:rPr>
              <a:t>https://www.youtube.com/watch?v=DjByja9ejTQ</a:t>
            </a:r>
            <a:endParaRPr lang="en-US" dirty="0"/>
          </a:p>
          <a:p>
            <a:r>
              <a:rPr lang="en-US" dirty="0"/>
              <a:t>8. </a:t>
            </a:r>
            <a:r>
              <a:rPr lang="en-US" dirty="0">
                <a:hlinkClick r:id="rId7"/>
              </a:rPr>
              <a:t>https://www.youtube.com/watch?v=ozeYaikI11g&amp;t=1s</a:t>
            </a:r>
            <a:endParaRPr lang="en-US" dirty="0"/>
          </a:p>
          <a:p>
            <a:endParaRPr lang="en-IN" dirty="0"/>
          </a:p>
          <a:p>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9555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rankl1">
            <a:extLst>
              <a:ext uri="{FF2B5EF4-FFF2-40B4-BE49-F238E27FC236}">
                <a16:creationId xmlns="" xmlns:a16="http://schemas.microsoft.com/office/drawing/2014/main" id="{12EF4B03-BE3F-4E33-9335-A6EBFEDFB8E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81946" y="1822336"/>
            <a:ext cx="2547938" cy="356473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 Box 5">
            <a:extLst>
              <a:ext uri="{FF2B5EF4-FFF2-40B4-BE49-F238E27FC236}">
                <a16:creationId xmlns="" xmlns:a16="http://schemas.microsoft.com/office/drawing/2014/main" id="{3BD75F60-8BE6-41D1-89C4-0A49D87A8EF5}"/>
              </a:ext>
            </a:extLst>
          </p:cNvPr>
          <p:cNvSpPr txBox="1">
            <a:spLocks noChangeArrowheads="1"/>
          </p:cNvSpPr>
          <p:nvPr/>
        </p:nvSpPr>
        <p:spPr bwMode="auto">
          <a:xfrm>
            <a:off x="2491290" y="2297285"/>
            <a:ext cx="3726656"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sz="2100" b="1" i="1" dirty="0"/>
              <a:t>Benjamin Franklin (1752) and his experiments, in which were demonstrated the electrical nature of lightning</a:t>
            </a:r>
          </a:p>
        </p:txBody>
      </p:sp>
      <p:sp>
        <p:nvSpPr>
          <p:cNvPr id="2" name="Rectangle 1">
            <a:extLst>
              <a:ext uri="{FF2B5EF4-FFF2-40B4-BE49-F238E27FC236}">
                <a16:creationId xmlns="" xmlns:a16="http://schemas.microsoft.com/office/drawing/2014/main" id="{B5736C3A-A744-448E-B9CA-CF5950503E3C}"/>
              </a:ext>
            </a:extLst>
          </p:cNvPr>
          <p:cNvSpPr/>
          <p:nvPr/>
        </p:nvSpPr>
        <p:spPr>
          <a:xfrm>
            <a:off x="2007209" y="687587"/>
            <a:ext cx="6287299" cy="861774"/>
          </a:xfrm>
          <a:prstGeom prst="rect">
            <a:avLst/>
          </a:prstGeom>
        </p:spPr>
        <p:txBody>
          <a:bodyPr wrap="none">
            <a:spAutoFit/>
          </a:bodyPr>
          <a:lstStyle/>
          <a:p>
            <a:r>
              <a:rPr lang="en-US" sz="5000" cap="all" spc="100" dirty="0">
                <a:solidFill>
                  <a:prstClr val="black">
                    <a:lumMod val="95000"/>
                    <a:lumOff val="5000"/>
                  </a:prstClr>
                </a:solidFill>
                <a:ea typeface="+mj-ea"/>
                <a:cs typeface="+mj-cs"/>
              </a:rPr>
              <a:t>Kite experiment</a:t>
            </a:r>
            <a:endParaRPr lang="en-IN" dirty="0"/>
          </a:p>
        </p:txBody>
      </p:sp>
      <p:sp>
        <p:nvSpPr>
          <p:cNvPr id="5" name="Footer Placeholder 4"/>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12391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28" descr="historisch8">
            <a:extLst>
              <a:ext uri="{FF2B5EF4-FFF2-40B4-BE49-F238E27FC236}">
                <a16:creationId xmlns="" xmlns:a16="http://schemas.microsoft.com/office/drawing/2014/main" id="{C94FA4E6-75CC-4387-BE61-0660D288AD3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92072" y="1614604"/>
            <a:ext cx="2413397" cy="3165872"/>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Box 1030">
            <a:extLst>
              <a:ext uri="{FF2B5EF4-FFF2-40B4-BE49-F238E27FC236}">
                <a16:creationId xmlns="" xmlns:a16="http://schemas.microsoft.com/office/drawing/2014/main" id="{7CA912D0-0D5D-4708-84FF-7E295FAED3A7}"/>
              </a:ext>
            </a:extLst>
          </p:cNvPr>
          <p:cNvSpPr txBox="1">
            <a:spLocks noChangeArrowheads="1"/>
          </p:cNvSpPr>
          <p:nvPr/>
        </p:nvSpPr>
        <p:spPr bwMode="auto">
          <a:xfrm>
            <a:off x="2292096" y="1614605"/>
            <a:ext cx="4408815" cy="461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en-US" sz="2100" b="1" dirty="0"/>
              <a:t>… such dangerous experiments were stopped after the    tragical death of Prof. Richmann (1753) …</a:t>
            </a:r>
          </a:p>
          <a:p>
            <a:pPr>
              <a:spcBef>
                <a:spcPct val="50000"/>
              </a:spcBef>
            </a:pPr>
            <a:r>
              <a:rPr lang="de-DE" altLang="en-US" sz="2100" b="1" dirty="0"/>
              <a:t> </a:t>
            </a:r>
            <a:r>
              <a:rPr lang="de-DE" altLang="en-US" sz="2100" b="1" dirty="0">
                <a:sym typeface="Wingdings" panose="05000000000000000000" pitchFamily="2" charset="2"/>
              </a:rPr>
              <a:t></a:t>
            </a:r>
            <a:r>
              <a:rPr lang="de-DE" altLang="en-US" sz="2100" b="1" dirty="0"/>
              <a:t>  serious explanations of lightning phenomena exist  until the 19th/ 20th century</a:t>
            </a:r>
          </a:p>
          <a:p>
            <a:pPr>
              <a:spcBef>
                <a:spcPct val="50000"/>
              </a:spcBef>
            </a:pPr>
            <a:r>
              <a:rPr lang="de-DE" altLang="en-US" sz="2100" b="1" dirty="0"/>
              <a:t> </a:t>
            </a:r>
            <a:r>
              <a:rPr lang="de-DE" altLang="en-US" sz="2100" b="1" dirty="0">
                <a:sym typeface="Wingdings" panose="05000000000000000000" pitchFamily="2" charset="2"/>
              </a:rPr>
              <a:t> </a:t>
            </a:r>
            <a:r>
              <a:rPr lang="en-US" altLang="en-US" sz="2100" b="1" dirty="0">
                <a:solidFill>
                  <a:schemeClr val="accent2">
                    <a:lumMod val="75000"/>
                  </a:schemeClr>
                </a:solidFill>
                <a:sym typeface="Wingdings" panose="05000000000000000000" pitchFamily="2" charset="2"/>
              </a:rPr>
              <a:t>The real incentive to study lightning came when electric transmission lines had to be protected against lightning</a:t>
            </a:r>
            <a:endParaRPr lang="de-DE" altLang="en-US" sz="2100" b="1" dirty="0">
              <a:solidFill>
                <a:schemeClr val="accent2">
                  <a:lumMod val="75000"/>
                </a:schemeClr>
              </a:solidFill>
            </a:endParaRPr>
          </a:p>
        </p:txBody>
      </p:sp>
      <p:sp>
        <p:nvSpPr>
          <p:cNvPr id="3" name="Rectangle 2">
            <a:extLst>
              <a:ext uri="{FF2B5EF4-FFF2-40B4-BE49-F238E27FC236}">
                <a16:creationId xmlns="" xmlns:a16="http://schemas.microsoft.com/office/drawing/2014/main" id="{57FE06B2-9F7B-4704-9004-D8848D34B245}"/>
              </a:ext>
            </a:extLst>
          </p:cNvPr>
          <p:cNvSpPr/>
          <p:nvPr/>
        </p:nvSpPr>
        <p:spPr>
          <a:xfrm>
            <a:off x="1448503" y="347864"/>
            <a:ext cx="8156966" cy="861774"/>
          </a:xfrm>
          <a:prstGeom prst="rect">
            <a:avLst/>
          </a:prstGeom>
        </p:spPr>
        <p:txBody>
          <a:bodyPr wrap="square">
            <a:spAutoFit/>
          </a:bodyPr>
          <a:lstStyle/>
          <a:p>
            <a:pPr lvl="0"/>
            <a:r>
              <a:rPr lang="en-US" sz="5000" cap="all" spc="100" dirty="0">
                <a:solidFill>
                  <a:prstClr val="black">
                    <a:lumMod val="95000"/>
                    <a:lumOff val="5000"/>
                  </a:prstClr>
                </a:solidFill>
              </a:rPr>
              <a:t>Kite experiment</a:t>
            </a:r>
            <a:endParaRPr lang="en-IN" dirty="0">
              <a:solidFill>
                <a:prstClr val="black"/>
              </a:solidFill>
            </a:endParaRPr>
          </a:p>
        </p:txBody>
      </p:sp>
      <p:sp>
        <p:nvSpPr>
          <p:cNvPr id="5" name="Footer Placeholder 4"/>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17042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 xmlns:a16="http://schemas.microsoft.com/office/drawing/2014/main" id="{623D1031-B431-4FD5-8043-C02CB0548D37}"/>
              </a:ext>
            </a:extLst>
          </p:cNvPr>
          <p:cNvSpPr txBox="1">
            <a:spLocks noChangeArrowheads="1"/>
          </p:cNvSpPr>
          <p:nvPr/>
        </p:nvSpPr>
        <p:spPr>
          <a:xfrm>
            <a:off x="1981200" y="146050"/>
            <a:ext cx="8229600" cy="533400"/>
          </a:xfrm>
          <a:prstGeom prst="rect">
            <a:avLst/>
          </a:prstGeom>
          <a:noFill/>
          <a:ln/>
        </p:spPr>
        <p:txBody>
          <a:bodyPr vert="horz" lIns="92075" tIns="46038" rIns="92075" bIns="46038" rtlCol="0" anchor="ctr" anchorCtr="0">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de-DE" altLang="en-US" sz="3600" dirty="0">
                <a:latin typeface="Verdana" panose="020B0604030504040204" pitchFamily="34" charset="0"/>
                <a:ea typeface="Verdana" panose="020B0604030504040204" pitchFamily="34" charset="0"/>
                <a:cs typeface="Verdana" panose="020B0604030504040204" pitchFamily="34" charset="0"/>
              </a:rPr>
              <a:t>Types of lightning</a:t>
            </a:r>
          </a:p>
        </p:txBody>
      </p:sp>
      <p:sp>
        <p:nvSpPr>
          <p:cNvPr id="22" name="Rectangle 3">
            <a:extLst>
              <a:ext uri="{FF2B5EF4-FFF2-40B4-BE49-F238E27FC236}">
                <a16:creationId xmlns="" xmlns:a16="http://schemas.microsoft.com/office/drawing/2014/main" id="{D48509EF-C345-4C70-BDFE-2311810B958F}"/>
              </a:ext>
            </a:extLst>
          </p:cNvPr>
          <p:cNvSpPr>
            <a:spLocks noChangeArrowheads="1"/>
          </p:cNvSpPr>
          <p:nvPr/>
        </p:nvSpPr>
        <p:spPr bwMode="auto">
          <a:xfrm>
            <a:off x="2057401" y="6172200"/>
            <a:ext cx="2994409"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de-DE" altLang="en-US" sz="2000">
                <a:latin typeface="Verdana" panose="020B0604030504040204" pitchFamily="34" charset="0"/>
                <a:ea typeface="Verdana" panose="020B0604030504040204" pitchFamily="34" charset="0"/>
                <a:cs typeface="Verdana" panose="020B0604030504040204" pitchFamily="34" charset="0"/>
              </a:rPr>
              <a:t>Cloud- Ground (95%)</a:t>
            </a:r>
          </a:p>
        </p:txBody>
      </p:sp>
      <p:sp>
        <p:nvSpPr>
          <p:cNvPr id="23" name="Rectangle 4">
            <a:extLst>
              <a:ext uri="{FF2B5EF4-FFF2-40B4-BE49-F238E27FC236}">
                <a16:creationId xmlns="" xmlns:a16="http://schemas.microsoft.com/office/drawing/2014/main" id="{3C6EFD5F-3780-4D9C-8AC6-B05D406D2394}"/>
              </a:ext>
            </a:extLst>
          </p:cNvPr>
          <p:cNvSpPr>
            <a:spLocks noChangeArrowheads="1"/>
          </p:cNvSpPr>
          <p:nvPr/>
        </p:nvSpPr>
        <p:spPr bwMode="auto">
          <a:xfrm>
            <a:off x="6338889" y="6156325"/>
            <a:ext cx="3634274"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de-DE" altLang="en-US" sz="2000" dirty="0">
                <a:latin typeface="Verdana" panose="020B0604030504040204" pitchFamily="34" charset="0"/>
                <a:ea typeface="Verdana" panose="020B0604030504040204" pitchFamily="34" charset="0"/>
                <a:cs typeface="Verdana" panose="020B0604030504040204" pitchFamily="34" charset="0"/>
              </a:rPr>
              <a:t>Ground- Cloud (5%)</a:t>
            </a:r>
          </a:p>
        </p:txBody>
      </p:sp>
      <p:pic>
        <p:nvPicPr>
          <p:cNvPr id="25" name="Picture 6" descr="Bl05">
            <a:extLst>
              <a:ext uri="{FF2B5EF4-FFF2-40B4-BE49-F238E27FC236}">
                <a16:creationId xmlns="" xmlns:a16="http://schemas.microsoft.com/office/drawing/2014/main" id="{7FCAEFFD-8BAF-4ADB-B721-530D296A8A9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1200" y="2552285"/>
            <a:ext cx="3297238" cy="3059112"/>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7" descr="bl02">
            <a:extLst>
              <a:ext uri="{FF2B5EF4-FFF2-40B4-BE49-F238E27FC236}">
                <a16:creationId xmlns="" xmlns:a16="http://schemas.microsoft.com/office/drawing/2014/main" id="{2943991E-003C-4533-85A0-AFC39B0A783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72651" y="2552285"/>
            <a:ext cx="4100512" cy="3059112"/>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 Box 8">
            <a:extLst>
              <a:ext uri="{FF2B5EF4-FFF2-40B4-BE49-F238E27FC236}">
                <a16:creationId xmlns="" xmlns:a16="http://schemas.microsoft.com/office/drawing/2014/main" id="{A8BF9198-E133-4443-AC58-443FD885E616}"/>
              </a:ext>
            </a:extLst>
          </p:cNvPr>
          <p:cNvSpPr txBox="1">
            <a:spLocks noChangeArrowheads="1"/>
          </p:cNvSpPr>
          <p:nvPr/>
        </p:nvSpPr>
        <p:spPr bwMode="auto">
          <a:xfrm>
            <a:off x="2514601" y="762001"/>
            <a:ext cx="3783013"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sz="2000" dirty="0">
                <a:latin typeface="Verdana" panose="020B0604030504040204" pitchFamily="34" charset="0"/>
                <a:ea typeface="Verdana" panose="020B0604030504040204" pitchFamily="34" charset="0"/>
                <a:cs typeface="Verdana" panose="020B0604030504040204" pitchFamily="34" charset="0"/>
              </a:rPr>
              <a:t> Intra- Cloud(s)   (IC) </a:t>
            </a:r>
          </a:p>
          <a:p>
            <a:pPr>
              <a:spcBef>
                <a:spcPct val="50000"/>
              </a:spcBef>
            </a:pPr>
            <a:r>
              <a:rPr lang="de-DE" altLang="en-US" sz="2000" dirty="0">
                <a:latin typeface="Verdana" panose="020B0604030504040204" pitchFamily="34" charset="0"/>
                <a:ea typeface="Verdana" panose="020B0604030504040204" pitchFamily="34" charset="0"/>
                <a:cs typeface="Verdana" panose="020B0604030504040204" pitchFamily="34" charset="0"/>
              </a:rPr>
              <a:t>Cloud- Ground  (CG)</a:t>
            </a:r>
            <a:endParaRPr lang="de-DE" alt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8" name="Footer Placeholder 7"/>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32885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1000" fill="hold"/>
                                        <p:tgtEl>
                                          <p:spTgt spid="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 calcmode="lin" valueType="num">
                                      <p:cBhvr>
                                        <p:cTn id="14" dur="1000" fill="hold"/>
                                        <p:tgtEl>
                                          <p:spTgt spid="2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0.70"/>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par>
                                <p:cTn id="24" presetID="55" presetClass="entr" presetSubtype="0" fill="hold"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 calcmode="lin" valueType="num">
                                      <p:cBhvr>
                                        <p:cTn id="26" dur="1000" fill="hold"/>
                                        <p:tgtEl>
                                          <p:spTgt spid="22">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22">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2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strVal val="#ppt_w*0.70"/>
                                          </p:val>
                                        </p:tav>
                                        <p:tav tm="100000">
                                          <p:val>
                                            <p:strVal val="#ppt_w"/>
                                          </p:val>
                                        </p:tav>
                                      </p:tavLst>
                                    </p:anim>
                                    <p:anim calcmode="lin" valueType="num">
                                      <p:cBhvr>
                                        <p:cTn id="34" dur="1000" fill="hold"/>
                                        <p:tgtEl>
                                          <p:spTgt spid="26"/>
                                        </p:tgtEl>
                                        <p:attrNameLst>
                                          <p:attrName>ppt_h</p:attrName>
                                        </p:attrNameLst>
                                      </p:cBhvr>
                                      <p:tavLst>
                                        <p:tav tm="0">
                                          <p:val>
                                            <p:strVal val="#ppt_h"/>
                                          </p:val>
                                        </p:tav>
                                        <p:tav tm="100000">
                                          <p:val>
                                            <p:strVal val="#ppt_h"/>
                                          </p:val>
                                        </p:tav>
                                      </p:tavLst>
                                    </p:anim>
                                    <p:animEffect transition="in" filter="fade">
                                      <p:cBhvr>
                                        <p:cTn id="35" dur="1000"/>
                                        <p:tgtEl>
                                          <p:spTgt spid="26"/>
                                        </p:tgtEl>
                                      </p:cBhvr>
                                    </p:animEffect>
                                  </p:childTnLst>
                                </p:cTn>
                              </p:par>
                              <p:par>
                                <p:cTn id="36" presetID="55" presetClass="entr" presetSubtype="0" fill="hold" nodeType="with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p:cTn id="38" dur="10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39" dur="10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40"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62F55A-C87D-4966-B4F5-1E660C4D73E2}"/>
              </a:ext>
            </a:extLst>
          </p:cNvPr>
          <p:cNvSpPr>
            <a:spLocks noGrp="1"/>
          </p:cNvSpPr>
          <p:nvPr>
            <p:ph type="title"/>
          </p:nvPr>
        </p:nvSpPr>
        <p:spPr/>
        <p:txBody>
          <a:bodyPr>
            <a:normAutofit/>
          </a:bodyPr>
          <a:lstStyle/>
          <a:p>
            <a:pPr algn="ctr"/>
            <a:r>
              <a:rPr lang="en-US" dirty="0"/>
              <a:t>Measurements Considered for study</a:t>
            </a:r>
            <a:endParaRPr lang="en-IN" dirty="0"/>
          </a:p>
        </p:txBody>
      </p:sp>
      <p:sp>
        <p:nvSpPr>
          <p:cNvPr id="3" name="Content Placeholder 2">
            <a:extLst>
              <a:ext uri="{FF2B5EF4-FFF2-40B4-BE49-F238E27FC236}">
                <a16:creationId xmlns="" xmlns:a16="http://schemas.microsoft.com/office/drawing/2014/main" id="{E603636A-A494-4F5B-AAE7-4B6FAF934F37}"/>
              </a:ext>
            </a:extLst>
          </p:cNvPr>
          <p:cNvSpPr>
            <a:spLocks noGrp="1"/>
          </p:cNvSpPr>
          <p:nvPr>
            <p:ph idx="1"/>
          </p:nvPr>
        </p:nvSpPr>
        <p:spPr/>
        <p:txBody>
          <a:bodyPr/>
          <a:lstStyle/>
          <a:p>
            <a:r>
              <a:rPr lang="en-US" dirty="0"/>
              <a:t>(</a:t>
            </a:r>
            <a:r>
              <a:rPr lang="en-US" dirty="0" err="1"/>
              <a:t>i</a:t>
            </a:r>
            <a:r>
              <a:rPr lang="en-US" dirty="0"/>
              <a:t>) lightning current</a:t>
            </a:r>
          </a:p>
          <a:p>
            <a:r>
              <a:rPr lang="en-US" dirty="0"/>
              <a:t>(ii) magnetic and electromagnetic radiated fields</a:t>
            </a:r>
          </a:p>
          <a:p>
            <a:r>
              <a:rPr lang="en-US" dirty="0"/>
              <a:t>(iii) voltages</a:t>
            </a:r>
          </a:p>
          <a:p>
            <a:r>
              <a:rPr lang="en-US" dirty="0"/>
              <a:t>(iv) use of high-speed photography and radar</a:t>
            </a:r>
            <a:endParaRPr lang="en-IN" dirty="0"/>
          </a:p>
          <a:p>
            <a:endParaRPr lang="en-IN" dirty="0"/>
          </a:p>
        </p:txBody>
      </p:sp>
      <p:sp>
        <p:nvSpPr>
          <p:cNvPr id="4" name="Footer Placeholder 3"/>
          <p:cNvSpPr>
            <a:spLocks noGrp="1"/>
          </p:cNvSpPr>
          <p:nvPr>
            <p:ph type="ftr" sz="quarter" idx="11"/>
          </p:nvPr>
        </p:nvSpPr>
        <p:spPr/>
        <p:txBody>
          <a:bodyPr/>
          <a:lstStyle/>
          <a:p>
            <a:r>
              <a:rPr lang="en-US" smtClean="0"/>
              <a:t>Department of EEE/BSA CRESCENT IS &amp; T</a:t>
            </a:r>
            <a:endParaRPr lang="en-IN"/>
          </a:p>
        </p:txBody>
      </p:sp>
    </p:spTree>
    <p:extLst>
      <p:ext uri="{BB962C8B-B14F-4D97-AF65-F5344CB8AC3E}">
        <p14:creationId xmlns="" xmlns:p14="http://schemas.microsoft.com/office/powerpoint/2010/main" val="2792696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ustom 1">
      <a:majorFont>
        <a:latin typeface="Verdana"/>
        <a:ea typeface=""/>
        <a:cs typeface=""/>
      </a:majorFont>
      <a:minorFont>
        <a:latin typeface="Verdana"/>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240</TotalTime>
  <Words>3198</Words>
  <Application>Microsoft Office PowerPoint</Application>
  <PresentationFormat>Custom</PresentationFormat>
  <Paragraphs>355</Paragraphs>
  <Slides>54</Slides>
  <Notes>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Integral</vt:lpstr>
      <vt:lpstr>   HIGH VOLTAGE ENGINEERING Over voltage phenomenon and insulation coordination   </vt:lpstr>
      <vt:lpstr>OVER VOLTAGES</vt:lpstr>
      <vt:lpstr>Over voltage due to internal causes </vt:lpstr>
      <vt:lpstr>Over voltage due to internal causes ctd.,</vt:lpstr>
      <vt:lpstr>Over voltage due to external causes </vt:lpstr>
      <vt:lpstr>Slide 6</vt:lpstr>
      <vt:lpstr>Slide 7</vt:lpstr>
      <vt:lpstr>Slide 8</vt:lpstr>
      <vt:lpstr>Measurements Considered for study</vt:lpstr>
      <vt:lpstr>PHENOMENA – THUNDER CLOUDS </vt:lpstr>
      <vt:lpstr>PHENOMENA – THUNDER CLOUDS </vt:lpstr>
      <vt:lpstr>Water drop   ice crystal</vt:lpstr>
      <vt:lpstr>Wilson’s Theory of Charge Separation</vt:lpstr>
      <vt:lpstr>wilson’s theory of charge separation ctd.,</vt:lpstr>
      <vt:lpstr>wilson’s theory of charge separation ctd.,</vt:lpstr>
      <vt:lpstr>Simpson’s and Scarse Theory</vt:lpstr>
      <vt:lpstr>Mechanism of Lightning Stroke</vt:lpstr>
      <vt:lpstr>Slide 18</vt:lpstr>
      <vt:lpstr>Slide 19</vt:lpstr>
      <vt:lpstr>LINE DESIGN BASED ON LIGHTNING</vt:lpstr>
      <vt:lpstr>SWITCHING SURGE TEST VOLTAGE CHARACTERISTICS</vt:lpstr>
      <vt:lpstr>Slide 22</vt:lpstr>
      <vt:lpstr>INTRODUCTION</vt:lpstr>
      <vt:lpstr>insulation  co-ordination</vt:lpstr>
      <vt:lpstr>Origin of Switching Surges</vt:lpstr>
      <vt:lpstr>Characteristics of Switching Surges</vt:lpstr>
      <vt:lpstr>Typical waveshapes of switching surge voltages</vt:lpstr>
      <vt:lpstr>Typical waveshapes of switching surge voltages</vt:lpstr>
      <vt:lpstr>Typical waveshapes of switching surge voltages</vt:lpstr>
      <vt:lpstr>Slide 30</vt:lpstr>
      <vt:lpstr>Switching Overvoltages In EHV and UHV Systems</vt:lpstr>
      <vt:lpstr>Switching Overvoltages In EHV and UHV Systems</vt:lpstr>
      <vt:lpstr>Switching Overvoltages In EHV and UHV Systems</vt:lpstr>
      <vt:lpstr>Switching Overvoltages In EHV and UHV Systems</vt:lpstr>
      <vt:lpstr>Switching Overvoltages In EHV and UHV Systems</vt:lpstr>
      <vt:lpstr>Switching Overvoltages In EHV and UHV Systems</vt:lpstr>
      <vt:lpstr>Slide 37</vt:lpstr>
      <vt:lpstr>Slide 38</vt:lpstr>
      <vt:lpstr>Sudden Load Rejection</vt:lpstr>
      <vt:lpstr>Slide 40</vt:lpstr>
      <vt:lpstr>Ferranti Effect</vt:lpstr>
      <vt:lpstr>Approximated solution</vt:lpstr>
      <vt:lpstr>Ground Faults and Their Effects</vt:lpstr>
      <vt:lpstr>Slide 44</vt:lpstr>
      <vt:lpstr>Slide 45</vt:lpstr>
      <vt:lpstr>Slide 46</vt:lpstr>
      <vt:lpstr>The overvoltages due to switching and power frequency may be controlled by</vt:lpstr>
      <vt:lpstr>Insertion of Resistors</vt:lpstr>
      <vt:lpstr>Insertion of Resistors ctd.,</vt:lpstr>
      <vt:lpstr>Phase Controlled Switching</vt:lpstr>
      <vt:lpstr>Drainage of Trapped Charge</vt:lpstr>
      <vt:lpstr>Shunt Reactors</vt:lpstr>
      <vt:lpstr>Protection against Lightning Overvoltages and Switching Surges of short Duration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Guhan</dc:creator>
  <cp:lastModifiedBy>User</cp:lastModifiedBy>
  <cp:revision>27</cp:revision>
  <dcterms:created xsi:type="dcterms:W3CDTF">2018-08-19T10:53:59Z</dcterms:created>
  <dcterms:modified xsi:type="dcterms:W3CDTF">2019-02-18T09:02:28Z</dcterms:modified>
</cp:coreProperties>
</file>