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874C0-0444-46C3-AD51-6885FAF65484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0BAF2-B29A-4613-AF83-6A87D998E8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0BAF2-B29A-4613-AF83-6A87D998E8A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0BAF2-B29A-4613-AF83-6A87D998E8A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fld id="{C99F3621-F9AD-4389-B76B-6C750F2A8C75}" type="datetime1">
              <a:rPr lang="en-US" smtClean="0"/>
              <a:t>2/25/2019</a:t>
            </a:fld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fld id="{56C66D98-F389-47E9-A216-9278CCD64705}" type="datetime1">
              <a:rPr lang="en-US" smtClean="0"/>
              <a:t>2/25/2019</a:t>
            </a:fld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fld id="{36CF3350-54FF-439E-B2B1-D5366909BC54}" type="datetime1">
              <a:rPr lang="en-US" smtClean="0"/>
              <a:t>2/25/2019</a:t>
            </a:fld>
            <a:endParaRPr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fld id="{0713D0F5-DC0C-48BD-AE79-F10EB2082636}" type="datetime1">
              <a:rPr lang="en-US" smtClean="0"/>
              <a:t>2/25/2019</a:t>
            </a:fld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fld id="{36536BB4-1003-475D-91AD-F54D8B89529F}" type="datetime1">
              <a:rPr lang="en-US" smtClean="0"/>
              <a:t>2/25/2019</a:t>
            </a:fld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1634985"/>
            <a:ext cx="8832215" cy="5045710"/>
          </a:xfrm>
          <a:custGeom>
            <a:avLst/>
            <a:gdLst/>
            <a:ahLst/>
            <a:cxnLst/>
            <a:rect l="l" t="t" r="r" b="b"/>
            <a:pathLst>
              <a:path w="8832215" h="5045709">
                <a:moveTo>
                  <a:pt x="0" y="5045456"/>
                </a:moveTo>
                <a:lnTo>
                  <a:pt x="8831834" y="5045456"/>
                </a:lnTo>
                <a:lnTo>
                  <a:pt x="8831834" y="0"/>
                </a:lnTo>
                <a:lnTo>
                  <a:pt x="0" y="0"/>
                </a:lnTo>
                <a:lnTo>
                  <a:pt x="0" y="5045456"/>
                </a:lnTo>
                <a:close/>
              </a:path>
            </a:pathLst>
          </a:custGeom>
          <a:solidFill>
            <a:srgbClr val="F4E7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5459" y="1688566"/>
            <a:ext cx="8103234" cy="758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5459" y="2420848"/>
            <a:ext cx="7871459" cy="3749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6046" y="6312061"/>
            <a:ext cx="2616835" cy="363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49681" y="6395881"/>
            <a:ext cx="684530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B03E9A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fld id="{29D08978-BFD8-455D-A763-52DBA6EBEF8E}" type="datetime1">
              <a:rPr lang="en-US" smtClean="0"/>
              <a:t>2/25/2019</a:t>
            </a:fld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763000" cy="6553200"/>
          </a:xfrm>
          <a:custGeom>
            <a:avLst/>
            <a:gdLst/>
            <a:ahLst/>
            <a:cxnLst/>
            <a:rect l="l" t="t" r="r" b="b"/>
            <a:pathLst>
              <a:path w="6705600" h="6553200">
                <a:moveTo>
                  <a:pt x="0" y="6553200"/>
                </a:moveTo>
                <a:lnTo>
                  <a:pt x="6705600" y="6553200"/>
                </a:lnTo>
                <a:lnTo>
                  <a:pt x="6705600" y="0"/>
                </a:lnTo>
                <a:lnTo>
                  <a:pt x="0" y="0"/>
                </a:lnTo>
                <a:lnTo>
                  <a:pt x="0" y="6553200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1576" y="1563446"/>
            <a:ext cx="7634224" cy="269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6089" marR="5080" indent="-1724025" algn="l">
              <a:spcBef>
                <a:spcPts val="100"/>
              </a:spcBef>
            </a:pPr>
            <a:r>
              <a:rPr lang="en-US" sz="4400" b="1" dirty="0" smtClean="0">
                <a:solidFill>
                  <a:schemeClr val="bg1"/>
                </a:solidFill>
              </a:rPr>
              <a:t>    ELECTRIC VEHICLE TECHNOLOGY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  </a:t>
            </a:r>
            <a:r>
              <a:rPr lang="en-US" sz="4400" b="1" dirty="0" smtClean="0">
                <a:solidFill>
                  <a:schemeClr val="bg1"/>
                </a:solidFill>
              </a:rPr>
              <a:t>BATTERIES</a:t>
            </a:r>
            <a:r>
              <a:rPr lang="en-US" sz="4400" b="1" dirty="0" smtClean="0">
                <a:solidFill>
                  <a:schemeClr val="bg1"/>
                </a:solidFill>
              </a:rPr>
              <a:t/>
            </a:r>
            <a:br>
              <a:rPr lang="en-US" sz="4400" b="1" dirty="0" smtClean="0">
                <a:solidFill>
                  <a:schemeClr val="bg1"/>
                </a:solidFill>
              </a:rPr>
            </a:br>
            <a:endParaRPr sz="4200" b="1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76400" y="5029200"/>
            <a:ext cx="51587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55190">
              <a:lnSpc>
                <a:spcPct val="100000"/>
              </a:lnSpc>
              <a:spcBef>
                <a:spcPts val="95"/>
              </a:spcBef>
            </a:pPr>
            <a:r>
              <a:rPr sz="2800" b="1" spc="114" dirty="0">
                <a:solidFill>
                  <a:srgbClr val="FFFFFF"/>
                </a:solidFill>
                <a:latin typeface="Verdana"/>
                <a:cs typeface="Verdana"/>
              </a:rPr>
              <a:t>PREPARED </a:t>
            </a:r>
            <a:r>
              <a:rPr sz="2800" b="1" spc="60" dirty="0">
                <a:solidFill>
                  <a:srgbClr val="FFFFFF"/>
                </a:solidFill>
                <a:latin typeface="Verdana"/>
                <a:cs typeface="Verdana"/>
              </a:rPr>
              <a:t>BY  </a:t>
            </a:r>
            <a:r>
              <a:rPr sz="2800" b="1" spc="135" dirty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800" b="1" spc="130" dirty="0">
                <a:solidFill>
                  <a:srgbClr val="FFFFFF"/>
                </a:solidFill>
                <a:latin typeface="Verdana"/>
                <a:cs typeface="Verdana"/>
              </a:rPr>
              <a:t>.BH</a:t>
            </a:r>
            <a:r>
              <a:rPr sz="2800" b="1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b="1" spc="145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800" b="1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b="1" spc="14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2800" b="1" spc="145" dirty="0">
                <a:solidFill>
                  <a:srgbClr val="FFFFFF"/>
                </a:solidFill>
                <a:latin typeface="Verdana"/>
                <a:cs typeface="Verdana"/>
              </a:rPr>
              <a:t>IGH</a:t>
            </a:r>
            <a:r>
              <a:rPr sz="2800" b="1" spc="15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b="1" spc="14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800" b="1" spc="13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800" b="1" spc="185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800" b="1" spc="155" dirty="0">
                <a:solidFill>
                  <a:srgbClr val="FFFFFF"/>
                </a:solidFill>
                <a:latin typeface="Verdana"/>
                <a:cs typeface="Verdana"/>
              </a:rPr>
              <a:t>/</a:t>
            </a:r>
            <a:r>
              <a:rPr sz="2800" b="1" spc="14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b="1" spc="130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8600"/>
            <a:ext cx="4676503" cy="1219957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740153"/>
            <a:ext cx="8087359" cy="1673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marR="5080" indent="-228600">
              <a:lnSpc>
                <a:spcPct val="100200"/>
              </a:lnSpc>
              <a:spcBef>
                <a:spcPts val="90"/>
              </a:spcBef>
            </a:pPr>
            <a:r>
              <a:rPr sz="3600" spc="-10" dirty="0">
                <a:solidFill>
                  <a:srgbClr val="B83C68"/>
                </a:solidFill>
                <a:latin typeface="Arial"/>
                <a:cs typeface="Arial"/>
              </a:rPr>
              <a:t></a:t>
            </a:r>
            <a:r>
              <a:rPr sz="3600" spc="-10" dirty="0">
                <a:solidFill>
                  <a:srgbClr val="B03E9A"/>
                </a:solidFill>
                <a:latin typeface="Arial"/>
                <a:cs typeface="Arial"/>
              </a:rPr>
              <a:t>Express </a:t>
            </a:r>
            <a:r>
              <a:rPr sz="3600" spc="95" dirty="0">
                <a:solidFill>
                  <a:srgbClr val="B03E9A"/>
                </a:solidFill>
                <a:latin typeface="Arial"/>
                <a:cs typeface="Arial"/>
              </a:rPr>
              <a:t>the </a:t>
            </a:r>
            <a:r>
              <a:rPr sz="3600" spc="125" dirty="0">
                <a:solidFill>
                  <a:srgbClr val="B03E9A"/>
                </a:solidFill>
                <a:latin typeface="Arial"/>
                <a:cs typeface="Arial"/>
              </a:rPr>
              <a:t>current </a:t>
            </a:r>
            <a:r>
              <a:rPr sz="3600" spc="70" dirty="0">
                <a:solidFill>
                  <a:srgbClr val="B03E9A"/>
                </a:solidFill>
                <a:latin typeface="Arial"/>
                <a:cs typeface="Arial"/>
              </a:rPr>
              <a:t>21 </a:t>
            </a:r>
            <a:r>
              <a:rPr sz="3600" spc="110" dirty="0">
                <a:solidFill>
                  <a:srgbClr val="B03E9A"/>
                </a:solidFill>
                <a:latin typeface="Arial"/>
                <a:cs typeface="Arial"/>
              </a:rPr>
              <a:t>Amps from  </a:t>
            </a:r>
            <a:r>
              <a:rPr sz="3600" spc="95" dirty="0">
                <a:solidFill>
                  <a:srgbClr val="B03E9A"/>
                </a:solidFill>
                <a:latin typeface="Arial"/>
                <a:cs typeface="Arial"/>
              </a:rPr>
              <a:t>our </a:t>
            </a:r>
            <a:r>
              <a:rPr sz="3600" spc="125" dirty="0">
                <a:solidFill>
                  <a:srgbClr val="B03E9A"/>
                </a:solidFill>
                <a:latin typeface="Arial"/>
                <a:cs typeface="Arial"/>
              </a:rPr>
              <a:t>example </a:t>
            </a:r>
            <a:r>
              <a:rPr sz="3600" spc="70" dirty="0">
                <a:solidFill>
                  <a:srgbClr val="B03E9A"/>
                </a:solidFill>
                <a:latin typeface="Arial"/>
                <a:cs typeface="Arial"/>
              </a:rPr>
              <a:t>42 </a:t>
            </a:r>
            <a:r>
              <a:rPr sz="3600" spc="125" dirty="0">
                <a:solidFill>
                  <a:srgbClr val="B03E9A"/>
                </a:solidFill>
                <a:latin typeface="Arial"/>
                <a:cs typeface="Arial"/>
              </a:rPr>
              <a:t>Amphour </a:t>
            </a:r>
            <a:r>
              <a:rPr sz="3600" spc="95" dirty="0">
                <a:solidFill>
                  <a:srgbClr val="B03E9A"/>
                </a:solidFill>
                <a:latin typeface="Arial"/>
                <a:cs typeface="Arial"/>
              </a:rPr>
              <a:t>battery, </a:t>
            </a:r>
            <a:r>
              <a:rPr sz="3600" spc="75" dirty="0">
                <a:solidFill>
                  <a:srgbClr val="B03E9A"/>
                </a:solidFill>
                <a:latin typeface="Arial"/>
                <a:cs typeface="Arial"/>
              </a:rPr>
              <a:t>in  </a:t>
            </a:r>
            <a:r>
              <a:rPr sz="3600" i="1" spc="-5" dirty="0">
                <a:solidFill>
                  <a:srgbClr val="B03E9A"/>
                </a:solidFill>
                <a:latin typeface="Arial"/>
                <a:cs typeface="Arial"/>
              </a:rPr>
              <a:t>C</a:t>
            </a:r>
            <a:r>
              <a:rPr sz="3600" i="1" spc="295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sz="3600" spc="130" dirty="0">
                <a:solidFill>
                  <a:srgbClr val="B03E9A"/>
                </a:solidFill>
                <a:latin typeface="Arial"/>
                <a:cs typeface="Arial"/>
              </a:rPr>
              <a:t>notation.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4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CHARGE </a:t>
            </a:r>
            <a:r>
              <a:rPr sz="3200" spc="130" dirty="0">
                <a:solidFill>
                  <a:srgbClr val="FFFFFF"/>
                </a:solidFill>
                <a:latin typeface="Verdana"/>
                <a:cs typeface="Verdana"/>
              </a:rPr>
              <a:t>(OR </a:t>
            </a:r>
            <a:r>
              <a:rPr sz="3200" spc="175" dirty="0">
                <a:solidFill>
                  <a:srgbClr val="FFFFFF"/>
                </a:solidFill>
                <a:latin typeface="Verdana"/>
                <a:cs typeface="Verdana"/>
              </a:rPr>
              <a:t>AMPHOUR)</a:t>
            </a:r>
            <a:r>
              <a:rPr sz="3200" spc="8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CAPACITY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740153"/>
            <a:ext cx="8087359" cy="4315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B83C68"/>
                </a:solidFill>
                <a:latin typeface="Arial"/>
                <a:cs typeface="Arial"/>
              </a:rPr>
              <a:t></a:t>
            </a:r>
            <a:r>
              <a:rPr sz="3600" spc="-10" dirty="0">
                <a:solidFill>
                  <a:srgbClr val="B03E9A"/>
                </a:solidFill>
                <a:latin typeface="Arial"/>
                <a:cs typeface="Arial"/>
              </a:rPr>
              <a:t>Express </a:t>
            </a:r>
            <a:r>
              <a:rPr sz="3600" spc="95" dirty="0">
                <a:solidFill>
                  <a:srgbClr val="B03E9A"/>
                </a:solidFill>
                <a:latin typeface="Arial"/>
                <a:cs typeface="Arial"/>
              </a:rPr>
              <a:t>the </a:t>
            </a:r>
            <a:r>
              <a:rPr sz="3600" spc="125" dirty="0">
                <a:solidFill>
                  <a:srgbClr val="B03E9A"/>
                </a:solidFill>
                <a:latin typeface="Arial"/>
                <a:cs typeface="Arial"/>
              </a:rPr>
              <a:t>current </a:t>
            </a:r>
            <a:r>
              <a:rPr sz="3600" spc="70" dirty="0">
                <a:solidFill>
                  <a:srgbClr val="B03E9A"/>
                </a:solidFill>
                <a:latin typeface="Arial"/>
                <a:cs typeface="Arial"/>
              </a:rPr>
              <a:t>21 </a:t>
            </a:r>
            <a:r>
              <a:rPr sz="3600" spc="110" dirty="0">
                <a:solidFill>
                  <a:srgbClr val="B03E9A"/>
                </a:solidFill>
                <a:latin typeface="Arial"/>
                <a:cs typeface="Arial"/>
              </a:rPr>
              <a:t>Amps from  </a:t>
            </a:r>
            <a:r>
              <a:rPr sz="3600" spc="95" dirty="0">
                <a:solidFill>
                  <a:srgbClr val="B03E9A"/>
                </a:solidFill>
                <a:latin typeface="Arial"/>
                <a:cs typeface="Arial"/>
              </a:rPr>
              <a:t>our </a:t>
            </a:r>
            <a:r>
              <a:rPr sz="3600" spc="125" dirty="0">
                <a:solidFill>
                  <a:srgbClr val="B03E9A"/>
                </a:solidFill>
                <a:latin typeface="Arial"/>
                <a:cs typeface="Arial"/>
              </a:rPr>
              <a:t>example </a:t>
            </a:r>
            <a:r>
              <a:rPr sz="3600" spc="70" dirty="0">
                <a:solidFill>
                  <a:srgbClr val="B03E9A"/>
                </a:solidFill>
                <a:latin typeface="Arial"/>
                <a:cs typeface="Arial"/>
              </a:rPr>
              <a:t>42 </a:t>
            </a:r>
            <a:r>
              <a:rPr sz="3600" spc="125" dirty="0">
                <a:solidFill>
                  <a:srgbClr val="B03E9A"/>
                </a:solidFill>
                <a:latin typeface="Arial"/>
                <a:cs typeface="Arial"/>
              </a:rPr>
              <a:t>Amphour </a:t>
            </a:r>
            <a:r>
              <a:rPr sz="3600" spc="95" dirty="0">
                <a:solidFill>
                  <a:srgbClr val="B03E9A"/>
                </a:solidFill>
                <a:latin typeface="Arial"/>
                <a:cs typeface="Arial"/>
              </a:rPr>
              <a:t>battery, </a:t>
            </a:r>
            <a:r>
              <a:rPr sz="3600" spc="75" dirty="0">
                <a:solidFill>
                  <a:srgbClr val="B03E9A"/>
                </a:solidFill>
                <a:latin typeface="Arial"/>
                <a:cs typeface="Arial"/>
              </a:rPr>
              <a:t>in  </a:t>
            </a:r>
            <a:r>
              <a:rPr sz="3600" i="1" spc="-5" dirty="0">
                <a:solidFill>
                  <a:srgbClr val="B03E9A"/>
                </a:solidFill>
                <a:latin typeface="Arial"/>
                <a:cs typeface="Arial"/>
              </a:rPr>
              <a:t>C</a:t>
            </a:r>
            <a:r>
              <a:rPr sz="3600" i="1" spc="295" dirty="0">
                <a:solidFill>
                  <a:srgbClr val="B03E9A"/>
                </a:solidFill>
                <a:latin typeface="Arial"/>
                <a:cs typeface="Arial"/>
              </a:rPr>
              <a:t> </a:t>
            </a:r>
            <a:r>
              <a:rPr sz="3600" spc="125" dirty="0">
                <a:solidFill>
                  <a:srgbClr val="B03E9A"/>
                </a:solidFill>
                <a:latin typeface="Arial"/>
                <a:cs typeface="Arial"/>
              </a:rPr>
              <a:t>notation.</a:t>
            </a:r>
            <a:endParaRPr sz="3600">
              <a:latin typeface="Arial"/>
              <a:cs typeface="Arial"/>
            </a:endParaRPr>
          </a:p>
          <a:p>
            <a:pPr marL="1795780" marR="1666239" indent="-914400">
              <a:lnSpc>
                <a:spcPct val="120000"/>
              </a:lnSpc>
              <a:spcBef>
                <a:spcPts val="75"/>
              </a:spcBef>
            </a:pPr>
            <a:r>
              <a:rPr sz="3600" spc="75" dirty="0">
                <a:solidFill>
                  <a:srgbClr val="FF0000"/>
                </a:solidFill>
                <a:latin typeface="Verdana"/>
                <a:cs typeface="Verdana"/>
              </a:rPr>
              <a:t>As </a:t>
            </a:r>
            <a:r>
              <a:rPr sz="3600" dirty="0">
                <a:solidFill>
                  <a:srgbClr val="FF0000"/>
                </a:solidFill>
                <a:latin typeface="Verdana"/>
                <a:cs typeface="Verdana"/>
              </a:rPr>
              <a:t>a </a:t>
            </a:r>
            <a:r>
              <a:rPr sz="3600" spc="105" dirty="0">
                <a:solidFill>
                  <a:srgbClr val="FF0000"/>
                </a:solidFill>
                <a:latin typeface="Verdana"/>
                <a:cs typeface="Verdana"/>
              </a:rPr>
              <a:t>ratio </a:t>
            </a:r>
            <a:r>
              <a:rPr sz="3600" spc="75" dirty="0">
                <a:solidFill>
                  <a:srgbClr val="FF0000"/>
                </a:solidFill>
                <a:latin typeface="Verdana"/>
                <a:cs typeface="Verdana"/>
              </a:rPr>
              <a:t>of 42 </a:t>
            </a:r>
            <a:r>
              <a:rPr sz="3600" spc="120" dirty="0">
                <a:solidFill>
                  <a:srgbClr val="FF0000"/>
                </a:solidFill>
                <a:latin typeface="Verdana"/>
                <a:cs typeface="Verdana"/>
              </a:rPr>
              <a:t>Amps,  </a:t>
            </a:r>
            <a:r>
              <a:rPr sz="3600" spc="75" dirty="0">
                <a:solidFill>
                  <a:srgbClr val="FF0000"/>
                </a:solidFill>
                <a:latin typeface="Verdana"/>
                <a:cs typeface="Verdana"/>
              </a:rPr>
              <a:t>21 </a:t>
            </a:r>
            <a:r>
              <a:rPr sz="3600" spc="70" dirty="0">
                <a:solidFill>
                  <a:srgbClr val="FF0000"/>
                </a:solidFill>
                <a:latin typeface="Verdana"/>
                <a:cs typeface="Verdana"/>
              </a:rPr>
              <a:t>is </a:t>
            </a:r>
            <a:r>
              <a:rPr sz="3600" spc="100" dirty="0">
                <a:solidFill>
                  <a:srgbClr val="FF0000"/>
                </a:solidFill>
                <a:latin typeface="Verdana"/>
                <a:cs typeface="Verdana"/>
              </a:rPr>
              <a:t>1/2 </a:t>
            </a:r>
            <a:r>
              <a:rPr sz="3600" spc="75" dirty="0">
                <a:solidFill>
                  <a:srgbClr val="FF0000"/>
                </a:solidFill>
                <a:latin typeface="Verdana"/>
                <a:cs typeface="Verdana"/>
              </a:rPr>
              <a:t>or</a:t>
            </a:r>
            <a:r>
              <a:rPr sz="3600" spc="8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600" spc="125" dirty="0">
                <a:solidFill>
                  <a:srgbClr val="FF0000"/>
                </a:solidFill>
                <a:latin typeface="Verdana"/>
                <a:cs typeface="Verdana"/>
              </a:rPr>
              <a:t>0.5.</a:t>
            </a:r>
            <a:endParaRPr sz="3600">
              <a:latin typeface="Verdana"/>
              <a:cs typeface="Verdana"/>
            </a:endParaRPr>
          </a:p>
          <a:p>
            <a:pPr marL="881380">
              <a:lnSpc>
                <a:spcPct val="100000"/>
              </a:lnSpc>
              <a:spcBef>
                <a:spcPts val="865"/>
              </a:spcBef>
            </a:pPr>
            <a:r>
              <a:rPr sz="3600" spc="114" dirty="0">
                <a:solidFill>
                  <a:srgbClr val="FF0000"/>
                </a:solidFill>
                <a:latin typeface="Verdana"/>
                <a:cs typeface="Verdana"/>
              </a:rPr>
              <a:t>Thus </a:t>
            </a:r>
            <a:r>
              <a:rPr sz="3600" spc="100" dirty="0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sz="3600" spc="4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600" spc="130" dirty="0">
                <a:solidFill>
                  <a:srgbClr val="FF0000"/>
                </a:solidFill>
                <a:latin typeface="Verdana"/>
                <a:cs typeface="Verdana"/>
              </a:rPr>
              <a:t>current</a:t>
            </a:r>
            <a:endParaRPr sz="3600">
              <a:latin typeface="Verdana"/>
              <a:cs typeface="Verdana"/>
            </a:endParaRPr>
          </a:p>
          <a:p>
            <a:pPr marL="1795780">
              <a:lnSpc>
                <a:spcPct val="100000"/>
              </a:lnSpc>
              <a:spcBef>
                <a:spcPts val="865"/>
              </a:spcBef>
            </a:pPr>
            <a:r>
              <a:rPr sz="3600" spc="75" dirty="0">
                <a:solidFill>
                  <a:srgbClr val="FF0000"/>
                </a:solidFill>
                <a:latin typeface="Verdana"/>
                <a:cs typeface="Verdana"/>
              </a:rPr>
              <a:t>21 </a:t>
            </a:r>
            <a:r>
              <a:rPr sz="3600" spc="110" dirty="0">
                <a:solidFill>
                  <a:srgbClr val="FF0000"/>
                </a:solidFill>
                <a:latin typeface="Verdana"/>
                <a:cs typeface="Verdana"/>
              </a:rPr>
              <a:t>Amps </a:t>
            </a:r>
            <a:r>
              <a:rPr sz="3600" dirty="0">
                <a:solidFill>
                  <a:srgbClr val="FF0000"/>
                </a:solidFill>
                <a:latin typeface="Verdana"/>
                <a:cs typeface="Verdana"/>
              </a:rPr>
              <a:t>=</a:t>
            </a:r>
            <a:r>
              <a:rPr sz="3600" spc="6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600" spc="130" dirty="0">
                <a:solidFill>
                  <a:srgbClr val="FF0000"/>
                </a:solidFill>
                <a:latin typeface="Verdana"/>
                <a:cs typeface="Verdana"/>
              </a:rPr>
              <a:t>0.5C</a:t>
            </a:r>
            <a:r>
              <a:rPr sz="2400" spc="130" dirty="0">
                <a:solidFill>
                  <a:srgbClr val="FF0000"/>
                </a:solidFill>
                <a:latin typeface="Verdana"/>
                <a:cs typeface="Verdana"/>
              </a:rPr>
              <a:t>10</a:t>
            </a:r>
            <a:r>
              <a:rPr sz="3600" spc="130" dirty="0">
                <a:solidFill>
                  <a:srgbClr val="FF0000"/>
                </a:solidFill>
                <a:latin typeface="Verdana"/>
                <a:cs typeface="Verdana"/>
              </a:rPr>
              <a:t>.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4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CHARGE </a:t>
            </a:r>
            <a:r>
              <a:rPr sz="3200" spc="130" dirty="0">
                <a:solidFill>
                  <a:srgbClr val="FFFFFF"/>
                </a:solidFill>
                <a:latin typeface="Verdana"/>
                <a:cs typeface="Verdana"/>
              </a:rPr>
              <a:t>(OR </a:t>
            </a:r>
            <a:r>
              <a:rPr sz="3200" spc="175" dirty="0">
                <a:solidFill>
                  <a:srgbClr val="FFFFFF"/>
                </a:solidFill>
                <a:latin typeface="Verdana"/>
                <a:cs typeface="Verdana"/>
              </a:rPr>
              <a:t>AMPHOUR)</a:t>
            </a:r>
            <a:r>
              <a:rPr sz="3200" spc="8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CAPACITY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817877"/>
            <a:ext cx="8155940" cy="417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</a:t>
            </a:r>
            <a:r>
              <a:rPr sz="2000" spc="26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purpose</a:t>
            </a:r>
            <a:r>
              <a:rPr sz="2000" spc="2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</a:t>
            </a:r>
            <a:r>
              <a:rPr sz="2000" spc="27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</a:t>
            </a:r>
            <a:r>
              <a:rPr sz="2000" spc="2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battery</a:t>
            </a:r>
            <a:r>
              <a:rPr sz="2000" spc="26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</a:t>
            </a:r>
            <a:r>
              <a:rPr sz="2000" spc="2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to</a:t>
            </a:r>
            <a:r>
              <a:rPr sz="2000" spc="2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store</a:t>
            </a:r>
            <a:r>
              <a:rPr sz="2000" spc="32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energy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depends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on </a:t>
            </a:r>
            <a:r>
              <a:rPr sz="2000" spc="95" dirty="0">
                <a:solidFill>
                  <a:srgbClr val="B03E9A"/>
                </a:solidFill>
                <a:latin typeface="Verdana"/>
                <a:cs typeface="Verdana"/>
              </a:rPr>
              <a:t>its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voltage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and </a:t>
            </a:r>
            <a:r>
              <a:rPr sz="2000" spc="44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charge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stored</a:t>
            </a:r>
            <a:endParaRPr sz="2000">
              <a:latin typeface="Verdana"/>
              <a:cs typeface="Verdana"/>
            </a:endParaRPr>
          </a:p>
          <a:p>
            <a:pPr marL="241300" marR="5080" indent="-228600">
              <a:lnSpc>
                <a:spcPct val="14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SI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unit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35" dirty="0">
                <a:solidFill>
                  <a:srgbClr val="B03E9A"/>
                </a:solidFill>
                <a:latin typeface="Verdana"/>
                <a:cs typeface="Verdana"/>
              </a:rPr>
              <a:t>Joule(small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unit), Watthour(1 </a:t>
            </a:r>
            <a:r>
              <a:rPr sz="2000" spc="90" dirty="0">
                <a:solidFill>
                  <a:srgbClr val="B03E9A"/>
                </a:solidFill>
                <a:latin typeface="Verdana"/>
                <a:cs typeface="Verdana"/>
              </a:rPr>
              <a:t>Watt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for </a:t>
            </a:r>
            <a:r>
              <a:rPr sz="2000" spc="-300" dirty="0">
                <a:solidFill>
                  <a:srgbClr val="B03E9A"/>
                </a:solidFill>
                <a:latin typeface="Verdana"/>
                <a:cs typeface="Verdana"/>
              </a:rPr>
              <a:t>1 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hour)</a:t>
            </a:r>
            <a:r>
              <a:rPr sz="2000" spc="26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instead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44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1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Watthour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=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3600</a:t>
            </a:r>
            <a:r>
              <a:rPr sz="2000" spc="-3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Joules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Clr>
                <a:srgbClr val="B83C68"/>
              </a:buClr>
              <a:buFont typeface="Arial"/>
              <a:buChar char=""/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83C68"/>
              </a:buClr>
              <a:buFont typeface="Arial"/>
              <a:buChar char=""/>
            </a:pPr>
            <a:endParaRPr sz="2150">
              <a:latin typeface="Times New Roman"/>
              <a:cs typeface="Times New Roman"/>
            </a:endParaRPr>
          </a:p>
          <a:p>
            <a:pPr marL="349250" indent="-336550">
              <a:lnSpc>
                <a:spcPct val="100000"/>
              </a:lnSpc>
              <a:buClr>
                <a:srgbClr val="B83C68"/>
              </a:buClr>
              <a:buFont typeface="Arial"/>
              <a:buChar char=""/>
              <a:tabLst>
                <a:tab pos="349250" algn="l"/>
                <a:tab pos="349885" algn="l"/>
              </a:tabLst>
            </a:pP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If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current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increased,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both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V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and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C</a:t>
            </a:r>
            <a:r>
              <a:rPr sz="2000" spc="2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reduces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Energy stored reduces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if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energy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released</a:t>
            </a:r>
            <a:r>
              <a:rPr sz="2000" spc="39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quickly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44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Depends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on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discharge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rate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and</a:t>
            </a:r>
            <a:r>
              <a:rPr sz="2000" spc="85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temperature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marR="3810" algn="ctr">
              <a:lnSpc>
                <a:spcPct val="100000"/>
              </a:lnSpc>
            </a:pP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ENERGY </a:t>
            </a:r>
            <a:r>
              <a:rPr sz="3200" spc="160" dirty="0">
                <a:solidFill>
                  <a:srgbClr val="FFFFFF"/>
                </a:solidFill>
                <a:latin typeface="Verdana"/>
                <a:cs typeface="Verdana"/>
              </a:rPr>
              <a:t>STORAGE</a:t>
            </a:r>
            <a:r>
              <a:rPr sz="3200" spc="5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CAPACITY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4114749"/>
            <a:ext cx="7924800" cy="4923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689053"/>
            <a:ext cx="8134350" cy="295211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9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amount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electrical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energy stored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for</a:t>
            </a:r>
            <a:r>
              <a:rPr sz="2000" spc="31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every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1205"/>
              </a:spcBef>
            </a:pP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kilogram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battery</a:t>
            </a:r>
            <a:r>
              <a:rPr sz="2000" spc="61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mass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4164329" algn="l"/>
              </a:tabLst>
            </a:pPr>
            <a:r>
              <a:rPr sz="2000" b="1" spc="130" dirty="0">
                <a:solidFill>
                  <a:srgbClr val="B03E9A"/>
                </a:solidFill>
                <a:latin typeface="Verdana"/>
                <a:cs typeface="Verdana"/>
              </a:rPr>
              <a:t>Specific </a:t>
            </a:r>
            <a:r>
              <a:rPr sz="2000" b="1" spc="125" dirty="0">
                <a:solidFill>
                  <a:srgbClr val="B03E9A"/>
                </a:solidFill>
                <a:latin typeface="Verdana"/>
                <a:cs typeface="Verdana"/>
              </a:rPr>
              <a:t>energy </a:t>
            </a:r>
            <a:r>
              <a:rPr sz="2000" b="1" dirty="0">
                <a:solidFill>
                  <a:srgbClr val="B03E9A"/>
                </a:solidFill>
                <a:latin typeface="Verdana"/>
                <a:cs typeface="Verdana"/>
              </a:rPr>
              <a:t>-</a:t>
            </a:r>
            <a:r>
              <a:rPr sz="2000" b="1" spc="63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b="1" spc="110" dirty="0">
                <a:solidFill>
                  <a:srgbClr val="B03E9A"/>
                </a:solidFill>
                <a:latin typeface="Verdana"/>
                <a:cs typeface="Verdana"/>
              </a:rPr>
              <a:t>unit</a:t>
            </a:r>
            <a:r>
              <a:rPr sz="2000" b="1" spc="31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:	</a:t>
            </a:r>
            <a:r>
              <a:rPr sz="2000" b="1" spc="120" dirty="0">
                <a:solidFill>
                  <a:srgbClr val="B03E9A"/>
                </a:solidFill>
                <a:latin typeface="Verdana"/>
                <a:cs typeface="Verdana"/>
              </a:rPr>
              <a:t>Wh/Kg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First</a:t>
            </a:r>
            <a:r>
              <a:rPr sz="2000" spc="26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5" dirty="0">
                <a:solidFill>
                  <a:srgbClr val="B03E9A"/>
                </a:solidFill>
                <a:latin typeface="Verdana"/>
                <a:cs typeface="Verdana"/>
              </a:rPr>
              <a:t>approximation</a:t>
            </a:r>
            <a:r>
              <a:rPr sz="2000" spc="30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</a:t>
            </a:r>
            <a:r>
              <a:rPr sz="2000" spc="2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</a:t>
            </a:r>
            <a:r>
              <a:rPr sz="2000" spc="26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battery</a:t>
            </a:r>
            <a:r>
              <a:rPr sz="2000" spc="30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mass(in</a:t>
            </a:r>
            <a:r>
              <a:rPr sz="2000" spc="26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Kg)</a:t>
            </a:r>
            <a:r>
              <a:rPr sz="2000" spc="27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can</a:t>
            </a:r>
            <a:r>
              <a:rPr sz="2000" spc="2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25" dirty="0">
                <a:solidFill>
                  <a:srgbClr val="B03E9A"/>
                </a:solidFill>
                <a:latin typeface="Verdana"/>
                <a:cs typeface="Verdana"/>
              </a:rPr>
              <a:t>be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1200"/>
              </a:spcBef>
            </a:pP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found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if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energy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storage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capacity( </a:t>
            </a:r>
            <a:r>
              <a:rPr sz="2000" spc="95" dirty="0">
                <a:solidFill>
                  <a:srgbClr val="B03E9A"/>
                </a:solidFill>
                <a:latin typeface="Verdana"/>
                <a:cs typeface="Verdana"/>
              </a:rPr>
              <a:t>Wh)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</a:t>
            </a:r>
            <a:r>
              <a:rPr sz="2000" spc="5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known</a:t>
            </a:r>
            <a:endParaRPr sz="2000">
              <a:latin typeface="Verdana"/>
              <a:cs typeface="Verdana"/>
            </a:endParaRPr>
          </a:p>
          <a:p>
            <a:pPr marL="347980" indent="-335280">
              <a:lnSpc>
                <a:spcPct val="100000"/>
              </a:lnSpc>
              <a:spcBef>
                <a:spcPts val="1680"/>
              </a:spcBef>
              <a:buClr>
                <a:srgbClr val="B83C68"/>
              </a:buClr>
              <a:buFont typeface="Arial"/>
              <a:buChar char=""/>
              <a:tabLst>
                <a:tab pos="347345" algn="l"/>
                <a:tab pos="347980" algn="l"/>
                <a:tab pos="3809365" algn="l"/>
              </a:tabLst>
            </a:pPr>
            <a:r>
              <a:rPr sz="2000" b="1" spc="130" dirty="0">
                <a:solidFill>
                  <a:srgbClr val="B03E9A"/>
                </a:solidFill>
                <a:latin typeface="Verdana"/>
                <a:cs typeface="Verdana"/>
              </a:rPr>
              <a:t>Specific </a:t>
            </a:r>
            <a:r>
              <a:rPr sz="2000" b="1" spc="120" dirty="0">
                <a:solidFill>
                  <a:srgbClr val="B03E9A"/>
                </a:solidFill>
                <a:latin typeface="Verdana"/>
                <a:cs typeface="Verdana"/>
              </a:rPr>
              <a:t>power</a:t>
            </a:r>
            <a:r>
              <a:rPr sz="2000" b="1" spc="-3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B03E9A"/>
                </a:solidFill>
                <a:latin typeface="Verdana"/>
                <a:cs typeface="Verdana"/>
              </a:rPr>
              <a:t>-</a:t>
            </a:r>
            <a:r>
              <a:rPr sz="2000" b="1" spc="2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b="1" spc="110" dirty="0">
                <a:solidFill>
                  <a:srgbClr val="B03E9A"/>
                </a:solidFill>
                <a:latin typeface="Verdana"/>
                <a:cs typeface="Verdana"/>
              </a:rPr>
              <a:t>unit	</a:t>
            </a:r>
            <a:r>
              <a:rPr sz="2000" b="1" dirty="0">
                <a:solidFill>
                  <a:srgbClr val="B03E9A"/>
                </a:solidFill>
                <a:latin typeface="Verdana"/>
                <a:cs typeface="Verdana"/>
              </a:rPr>
              <a:t>:</a:t>
            </a:r>
            <a:r>
              <a:rPr sz="2000" b="1" spc="29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b="1" spc="110" dirty="0">
                <a:solidFill>
                  <a:srgbClr val="B03E9A"/>
                </a:solidFill>
                <a:latin typeface="Verdana"/>
                <a:cs typeface="Verdana"/>
              </a:rPr>
              <a:t>W/kg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200" spc="170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3200" spc="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ENERGY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Times New Roman"/>
              <a:cs typeface="Times New Roman"/>
            </a:endParaRPr>
          </a:p>
          <a:p>
            <a:pPr marL="2812415">
              <a:lnSpc>
                <a:spcPct val="100000"/>
              </a:lnSpc>
            </a:pPr>
            <a:r>
              <a:rPr sz="3200" spc="165" dirty="0">
                <a:solidFill>
                  <a:srgbClr val="FFFFFF"/>
                </a:solidFill>
              </a:rPr>
              <a:t>RAGONE</a:t>
            </a:r>
            <a:r>
              <a:rPr sz="3200" spc="365" dirty="0">
                <a:solidFill>
                  <a:srgbClr val="FFFFFF"/>
                </a:solidFill>
              </a:rPr>
              <a:t> </a:t>
            </a:r>
            <a:r>
              <a:rPr sz="3200" spc="125" dirty="0">
                <a:solidFill>
                  <a:srgbClr val="FFFFFF"/>
                </a:solidFill>
              </a:rPr>
              <a:t>PLOT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752600" y="1752549"/>
            <a:ext cx="6705600" cy="4151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200" spc="170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3200" spc="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ENERGY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1125" y="1719262"/>
            <a:ext cx="6407023" cy="440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816354"/>
            <a:ext cx="7983220" cy="4195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3477260" algn="l"/>
              </a:tabLst>
            </a:pPr>
            <a:r>
              <a:rPr sz="1900" spc="70" dirty="0">
                <a:solidFill>
                  <a:srgbClr val="B03E9A"/>
                </a:solidFill>
                <a:latin typeface="Verdana"/>
                <a:cs typeface="Verdana"/>
              </a:rPr>
              <a:t>It </a:t>
            </a:r>
            <a:r>
              <a:rPr sz="1900" spc="65" dirty="0">
                <a:solidFill>
                  <a:srgbClr val="B03E9A"/>
                </a:solidFill>
                <a:latin typeface="Verdana"/>
                <a:cs typeface="Verdana"/>
              </a:rPr>
              <a:t>is </a:t>
            </a:r>
            <a:r>
              <a:rPr sz="1900" spc="100" dirty="0">
                <a:solidFill>
                  <a:srgbClr val="B03E9A"/>
                </a:solidFill>
                <a:latin typeface="Verdana"/>
                <a:cs typeface="Verdana"/>
              </a:rPr>
              <a:t>also</a:t>
            </a:r>
            <a:r>
              <a:rPr sz="1900" spc="79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65" dirty="0">
                <a:solidFill>
                  <a:srgbClr val="B03E9A"/>
                </a:solidFill>
                <a:latin typeface="Verdana"/>
                <a:cs typeface="Verdana"/>
              </a:rPr>
              <a:t>an</a:t>
            </a:r>
            <a:r>
              <a:rPr sz="1900" spc="31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20" dirty="0">
                <a:solidFill>
                  <a:srgbClr val="B03E9A"/>
                </a:solidFill>
                <a:latin typeface="Verdana"/>
                <a:cs typeface="Verdana"/>
              </a:rPr>
              <a:t>important	parameter</a:t>
            </a:r>
            <a:endParaRPr sz="1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37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3733800" algn="l"/>
                <a:tab pos="4788535" algn="l"/>
                <a:tab pos="7155180" algn="l"/>
              </a:tabLst>
            </a:pPr>
            <a:r>
              <a:rPr sz="1900" spc="90" dirty="0">
                <a:solidFill>
                  <a:srgbClr val="B03E9A"/>
                </a:solidFill>
                <a:latin typeface="Verdana"/>
                <a:cs typeface="Verdana"/>
              </a:rPr>
              <a:t>The  </a:t>
            </a:r>
            <a:r>
              <a:rPr sz="1900" spc="114" dirty="0">
                <a:solidFill>
                  <a:srgbClr val="B03E9A"/>
                </a:solidFill>
                <a:latin typeface="Verdana"/>
                <a:cs typeface="Verdana"/>
              </a:rPr>
              <a:t>amount</a:t>
            </a:r>
            <a:r>
              <a:rPr sz="1900" spc="-1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65" dirty="0">
                <a:solidFill>
                  <a:srgbClr val="B03E9A"/>
                </a:solidFill>
                <a:latin typeface="Verdana"/>
                <a:cs typeface="Verdana"/>
              </a:rPr>
              <a:t>of</a:t>
            </a:r>
            <a:r>
              <a:rPr sz="1900" spc="29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25" dirty="0">
                <a:solidFill>
                  <a:srgbClr val="B03E9A"/>
                </a:solidFill>
                <a:latin typeface="Verdana"/>
                <a:cs typeface="Verdana"/>
              </a:rPr>
              <a:t>electrical	</a:t>
            </a:r>
            <a:r>
              <a:rPr sz="1900" spc="110" dirty="0">
                <a:solidFill>
                  <a:srgbClr val="B03E9A"/>
                </a:solidFill>
                <a:latin typeface="Verdana"/>
                <a:cs typeface="Verdana"/>
              </a:rPr>
              <a:t>energy	</a:t>
            </a:r>
            <a:r>
              <a:rPr sz="1900" spc="114" dirty="0">
                <a:solidFill>
                  <a:srgbClr val="B03E9A"/>
                </a:solidFill>
                <a:latin typeface="Verdana"/>
                <a:cs typeface="Verdana"/>
              </a:rPr>
              <a:t>stored</a:t>
            </a:r>
            <a:r>
              <a:rPr sz="1900" spc="3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85" dirty="0">
                <a:solidFill>
                  <a:srgbClr val="B03E9A"/>
                </a:solidFill>
                <a:latin typeface="Verdana"/>
                <a:cs typeface="Verdana"/>
              </a:rPr>
              <a:t>per</a:t>
            </a:r>
            <a:r>
              <a:rPr sz="1900" spc="3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05" dirty="0">
                <a:solidFill>
                  <a:srgbClr val="B03E9A"/>
                </a:solidFill>
                <a:latin typeface="Verdana"/>
                <a:cs typeface="Verdana"/>
              </a:rPr>
              <a:t>cubic	</a:t>
            </a:r>
            <a:r>
              <a:rPr sz="1900" spc="110" dirty="0">
                <a:solidFill>
                  <a:srgbClr val="B03E9A"/>
                </a:solidFill>
                <a:latin typeface="Verdana"/>
                <a:cs typeface="Verdana"/>
              </a:rPr>
              <a:t>metre</a:t>
            </a:r>
            <a:endParaRPr sz="19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910"/>
              </a:spcBef>
              <a:tabLst>
                <a:tab pos="1725295" algn="l"/>
              </a:tabLst>
            </a:pPr>
            <a:r>
              <a:rPr sz="1900" spc="65" dirty="0">
                <a:solidFill>
                  <a:srgbClr val="B03E9A"/>
                </a:solidFill>
                <a:latin typeface="Verdana"/>
                <a:cs typeface="Verdana"/>
              </a:rPr>
              <a:t>of</a:t>
            </a:r>
            <a:r>
              <a:rPr sz="1900" spc="29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14" dirty="0">
                <a:solidFill>
                  <a:srgbClr val="B03E9A"/>
                </a:solidFill>
                <a:latin typeface="Verdana"/>
                <a:cs typeface="Verdana"/>
              </a:rPr>
              <a:t>battery	</a:t>
            </a:r>
            <a:r>
              <a:rPr sz="1900" spc="110" dirty="0">
                <a:solidFill>
                  <a:srgbClr val="B03E9A"/>
                </a:solidFill>
                <a:latin typeface="Verdana"/>
                <a:cs typeface="Verdana"/>
              </a:rPr>
              <a:t>volume</a:t>
            </a:r>
            <a:endParaRPr sz="1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37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1900" spc="100" dirty="0">
                <a:solidFill>
                  <a:srgbClr val="B03E9A"/>
                </a:solidFill>
                <a:latin typeface="Verdana"/>
                <a:cs typeface="Verdana"/>
              </a:rPr>
              <a:t>Unit </a:t>
            </a:r>
            <a:r>
              <a:rPr sz="1900" spc="-5" dirty="0">
                <a:solidFill>
                  <a:srgbClr val="B03E9A"/>
                </a:solidFill>
                <a:latin typeface="Verdana"/>
                <a:cs typeface="Verdana"/>
              </a:rPr>
              <a:t>:</a:t>
            </a:r>
            <a:r>
              <a:rPr sz="1900" spc="51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40" dirty="0">
                <a:solidFill>
                  <a:srgbClr val="B03E9A"/>
                </a:solidFill>
                <a:latin typeface="Verdana"/>
                <a:cs typeface="Verdana"/>
              </a:rPr>
              <a:t>Wh/m3</a:t>
            </a:r>
            <a:endParaRPr sz="1900">
              <a:latin typeface="Verdana"/>
              <a:cs typeface="Verdana"/>
            </a:endParaRPr>
          </a:p>
          <a:p>
            <a:pPr marL="241300" marR="674370" indent="-228600">
              <a:lnSpc>
                <a:spcPct val="140100"/>
              </a:lnSpc>
              <a:spcBef>
                <a:spcPts val="45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1366520" algn="l"/>
                <a:tab pos="2479675" algn="l"/>
                <a:tab pos="2972435" algn="l"/>
                <a:tab pos="3318510" algn="l"/>
              </a:tabLst>
            </a:pPr>
            <a:r>
              <a:rPr sz="1900" spc="114" dirty="0">
                <a:solidFill>
                  <a:srgbClr val="B03E9A"/>
                </a:solidFill>
                <a:latin typeface="Verdana"/>
                <a:cs typeface="Verdana"/>
              </a:rPr>
              <a:t>Battery	</a:t>
            </a:r>
            <a:r>
              <a:rPr sz="1900" spc="95" dirty="0">
                <a:solidFill>
                  <a:srgbClr val="B03E9A"/>
                </a:solidFill>
                <a:latin typeface="Verdana"/>
                <a:cs typeface="Verdana"/>
              </a:rPr>
              <a:t>Volume	</a:t>
            </a:r>
            <a:r>
              <a:rPr sz="1900" spc="90" dirty="0">
                <a:solidFill>
                  <a:srgbClr val="B03E9A"/>
                </a:solidFill>
                <a:latin typeface="Verdana"/>
                <a:cs typeface="Verdana"/>
              </a:rPr>
              <a:t>(in	m3) </a:t>
            </a:r>
            <a:r>
              <a:rPr sz="1900" spc="85" dirty="0">
                <a:solidFill>
                  <a:srgbClr val="B03E9A"/>
                </a:solidFill>
                <a:latin typeface="Verdana"/>
                <a:cs typeface="Verdana"/>
              </a:rPr>
              <a:t>can </a:t>
            </a:r>
            <a:r>
              <a:rPr sz="1900" spc="65" dirty="0">
                <a:solidFill>
                  <a:srgbClr val="B03E9A"/>
                </a:solidFill>
                <a:latin typeface="Verdana"/>
                <a:cs typeface="Verdana"/>
              </a:rPr>
              <a:t>be </a:t>
            </a:r>
            <a:r>
              <a:rPr sz="1900" spc="110" dirty="0">
                <a:solidFill>
                  <a:srgbClr val="B03E9A"/>
                </a:solidFill>
                <a:latin typeface="Verdana"/>
                <a:cs typeface="Verdana"/>
              </a:rPr>
              <a:t>found </a:t>
            </a:r>
            <a:r>
              <a:rPr sz="1900" spc="65" dirty="0">
                <a:solidFill>
                  <a:srgbClr val="B03E9A"/>
                </a:solidFill>
                <a:latin typeface="Verdana"/>
                <a:cs typeface="Verdana"/>
              </a:rPr>
              <a:t>if </a:t>
            </a:r>
            <a:r>
              <a:rPr sz="1900" spc="8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1900" spc="110" dirty="0">
                <a:solidFill>
                  <a:srgbClr val="B03E9A"/>
                </a:solidFill>
                <a:latin typeface="Verdana"/>
                <a:cs typeface="Verdana"/>
              </a:rPr>
              <a:t>energy  storage	</a:t>
            </a:r>
            <a:r>
              <a:rPr sz="1900" spc="120" dirty="0">
                <a:solidFill>
                  <a:srgbClr val="B03E9A"/>
                </a:solidFill>
                <a:latin typeface="Verdana"/>
                <a:cs typeface="Verdana"/>
              </a:rPr>
              <a:t>capacity(</a:t>
            </a:r>
            <a:r>
              <a:rPr sz="1900" spc="-47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95" dirty="0">
                <a:solidFill>
                  <a:srgbClr val="B03E9A"/>
                </a:solidFill>
                <a:latin typeface="Verdana"/>
                <a:cs typeface="Verdana"/>
              </a:rPr>
              <a:t>Wh)	</a:t>
            </a:r>
            <a:r>
              <a:rPr sz="1900" spc="65" dirty="0">
                <a:solidFill>
                  <a:srgbClr val="B03E9A"/>
                </a:solidFill>
                <a:latin typeface="Verdana"/>
                <a:cs typeface="Verdana"/>
              </a:rPr>
              <a:t>is</a:t>
            </a:r>
            <a:r>
              <a:rPr sz="1900" spc="30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05" dirty="0">
                <a:solidFill>
                  <a:srgbClr val="B03E9A"/>
                </a:solidFill>
                <a:latin typeface="Verdana"/>
                <a:cs typeface="Verdana"/>
              </a:rPr>
              <a:t>known</a:t>
            </a:r>
            <a:endParaRPr sz="1900">
              <a:latin typeface="Verdana"/>
              <a:cs typeface="Verdana"/>
            </a:endParaRPr>
          </a:p>
          <a:p>
            <a:pPr marL="241300" marR="5080" indent="-228600">
              <a:lnSpc>
                <a:spcPct val="140000"/>
              </a:lnSpc>
              <a:spcBef>
                <a:spcPts val="45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1614170" algn="l"/>
                <a:tab pos="1776095" algn="l"/>
                <a:tab pos="2668905" algn="l"/>
                <a:tab pos="2844800" algn="l"/>
                <a:tab pos="3531870" algn="l"/>
                <a:tab pos="3784600" algn="l"/>
                <a:tab pos="4546600" algn="l"/>
                <a:tab pos="4592955" algn="l"/>
                <a:tab pos="5093970" algn="l"/>
                <a:tab pos="5873750" algn="l"/>
                <a:tab pos="6911975" algn="l"/>
                <a:tab pos="6995159" algn="l"/>
              </a:tabLst>
            </a:pPr>
            <a:r>
              <a:rPr sz="1900" spc="140" dirty="0">
                <a:solidFill>
                  <a:srgbClr val="B03E9A"/>
                </a:solidFill>
                <a:latin typeface="Verdana"/>
                <a:cs typeface="Verdana"/>
              </a:rPr>
              <a:t>I</a:t>
            </a:r>
            <a:r>
              <a:rPr sz="1900" spc="-5" dirty="0">
                <a:solidFill>
                  <a:srgbClr val="B03E9A"/>
                </a:solidFill>
                <a:latin typeface="Verdana"/>
                <a:cs typeface="Verdana"/>
              </a:rPr>
              <a:t>f</a:t>
            </a:r>
            <a:r>
              <a:rPr sz="1900" spc="30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B03E9A"/>
                </a:solidFill>
                <a:latin typeface="Verdana"/>
                <a:cs typeface="Verdana"/>
              </a:rPr>
              <a:t>a</a:t>
            </a:r>
            <a:r>
              <a:rPr sz="1900" spc="2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40" dirty="0">
                <a:solidFill>
                  <a:srgbClr val="B03E9A"/>
                </a:solidFill>
                <a:latin typeface="Verdana"/>
                <a:cs typeface="Verdana"/>
              </a:rPr>
              <a:t>k</a:t>
            </a:r>
            <a:r>
              <a:rPr sz="1900" spc="135" dirty="0">
                <a:solidFill>
                  <a:srgbClr val="B03E9A"/>
                </a:solidFill>
                <a:latin typeface="Verdana"/>
                <a:cs typeface="Verdana"/>
              </a:rPr>
              <a:t>no</a:t>
            </a:r>
            <a:r>
              <a:rPr sz="1900" spc="130" dirty="0">
                <a:solidFill>
                  <a:srgbClr val="B03E9A"/>
                </a:solidFill>
                <a:latin typeface="Verdana"/>
                <a:cs typeface="Verdana"/>
              </a:rPr>
              <a:t>w</a:t>
            </a:r>
            <a:r>
              <a:rPr sz="1900" spc="-5" dirty="0">
                <a:solidFill>
                  <a:srgbClr val="B03E9A"/>
                </a:solidFill>
                <a:latin typeface="Verdana"/>
                <a:cs typeface="Verdana"/>
              </a:rPr>
              <a:t>n</a:t>
            </a:r>
            <a:r>
              <a:rPr sz="1900" spc="31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30" dirty="0">
                <a:solidFill>
                  <a:srgbClr val="B03E9A"/>
                </a:solidFill>
                <a:latin typeface="Verdana"/>
                <a:cs typeface="Verdana"/>
              </a:rPr>
              <a:t>v</a:t>
            </a:r>
            <a:r>
              <a:rPr sz="1900" spc="135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900" spc="130" dirty="0">
                <a:solidFill>
                  <a:srgbClr val="B03E9A"/>
                </a:solidFill>
                <a:latin typeface="Verdana"/>
                <a:cs typeface="Verdana"/>
              </a:rPr>
              <a:t>l</a:t>
            </a:r>
            <a:r>
              <a:rPr sz="1900" spc="135" dirty="0">
                <a:solidFill>
                  <a:srgbClr val="B03E9A"/>
                </a:solidFill>
                <a:latin typeface="Verdana"/>
                <a:cs typeface="Verdana"/>
              </a:rPr>
              <a:t>u</a:t>
            </a:r>
            <a:r>
              <a:rPr sz="1900" spc="140" dirty="0">
                <a:solidFill>
                  <a:srgbClr val="B03E9A"/>
                </a:solidFill>
                <a:latin typeface="Verdana"/>
                <a:cs typeface="Verdana"/>
              </a:rPr>
              <a:t>m</a:t>
            </a:r>
            <a:r>
              <a:rPr sz="1900" spc="-5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900" spc="32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30" dirty="0">
                <a:solidFill>
                  <a:srgbClr val="B03E9A"/>
                </a:solidFill>
                <a:latin typeface="Verdana"/>
                <a:cs typeface="Verdana"/>
              </a:rPr>
              <a:t>i</a:t>
            </a:r>
            <a:r>
              <a:rPr sz="1900" spc="-5" dirty="0">
                <a:solidFill>
                  <a:srgbClr val="B03E9A"/>
                </a:solidFill>
                <a:latin typeface="Verdana"/>
                <a:cs typeface="Verdana"/>
              </a:rPr>
              <a:t>s</a:t>
            </a:r>
            <a:r>
              <a:rPr sz="1900" spc="30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25" dirty="0">
                <a:solidFill>
                  <a:srgbClr val="B03E9A"/>
                </a:solidFill>
                <a:latin typeface="Verdana"/>
                <a:cs typeface="Verdana"/>
              </a:rPr>
              <a:t>a</a:t>
            </a:r>
            <a:r>
              <a:rPr sz="1900" spc="105" dirty="0">
                <a:solidFill>
                  <a:srgbClr val="B03E9A"/>
                </a:solidFill>
                <a:latin typeface="Verdana"/>
                <a:cs typeface="Verdana"/>
              </a:rPr>
              <a:t>v</a:t>
            </a:r>
            <a:r>
              <a:rPr sz="1900" spc="135" dirty="0">
                <a:solidFill>
                  <a:srgbClr val="B03E9A"/>
                </a:solidFill>
                <a:latin typeface="Verdana"/>
                <a:cs typeface="Verdana"/>
              </a:rPr>
              <a:t>a</a:t>
            </a:r>
            <a:r>
              <a:rPr sz="1900" spc="130" dirty="0">
                <a:solidFill>
                  <a:srgbClr val="B03E9A"/>
                </a:solidFill>
                <a:latin typeface="Verdana"/>
                <a:cs typeface="Verdana"/>
              </a:rPr>
              <a:t>il</a:t>
            </a:r>
            <a:r>
              <a:rPr sz="1900" spc="135" dirty="0">
                <a:solidFill>
                  <a:srgbClr val="B03E9A"/>
                </a:solidFill>
                <a:latin typeface="Verdana"/>
                <a:cs typeface="Verdana"/>
              </a:rPr>
              <a:t>a</a:t>
            </a:r>
            <a:r>
              <a:rPr sz="1900" spc="140" dirty="0">
                <a:solidFill>
                  <a:srgbClr val="B03E9A"/>
                </a:solidFill>
                <a:latin typeface="Verdana"/>
                <a:cs typeface="Verdana"/>
              </a:rPr>
              <a:t>bl</a:t>
            </a:r>
            <a:r>
              <a:rPr sz="1900" spc="-5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900" dirty="0">
                <a:solidFill>
                  <a:srgbClr val="B03E9A"/>
                </a:solidFill>
                <a:latin typeface="Verdana"/>
                <a:cs typeface="Verdana"/>
              </a:rPr>
              <a:t>		</a:t>
            </a:r>
            <a:r>
              <a:rPr sz="1900" spc="140" dirty="0">
                <a:solidFill>
                  <a:srgbClr val="B03E9A"/>
                </a:solidFill>
                <a:latin typeface="Verdana"/>
                <a:cs typeface="Verdana"/>
              </a:rPr>
              <a:t>f</a:t>
            </a:r>
            <a:r>
              <a:rPr sz="1900" spc="135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900" spc="-5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r>
              <a:rPr sz="1900" dirty="0">
                <a:solidFill>
                  <a:srgbClr val="B03E9A"/>
                </a:solidFill>
                <a:latin typeface="Verdana"/>
                <a:cs typeface="Verdana"/>
              </a:rPr>
              <a:t>	</a:t>
            </a:r>
            <a:r>
              <a:rPr sz="1900" spc="130" dirty="0">
                <a:solidFill>
                  <a:srgbClr val="B03E9A"/>
                </a:solidFill>
                <a:latin typeface="Verdana"/>
                <a:cs typeface="Verdana"/>
              </a:rPr>
              <a:t>b</a:t>
            </a:r>
            <a:r>
              <a:rPr sz="1900" spc="135" dirty="0">
                <a:solidFill>
                  <a:srgbClr val="B03E9A"/>
                </a:solidFill>
                <a:latin typeface="Verdana"/>
                <a:cs typeface="Verdana"/>
              </a:rPr>
              <a:t>a</a:t>
            </a:r>
            <a:r>
              <a:rPr sz="1900" spc="130" dirty="0">
                <a:solidFill>
                  <a:srgbClr val="B03E9A"/>
                </a:solidFill>
                <a:latin typeface="Verdana"/>
                <a:cs typeface="Verdana"/>
              </a:rPr>
              <a:t>tt</a:t>
            </a:r>
            <a:r>
              <a:rPr sz="1900" spc="145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900" spc="140" dirty="0">
                <a:solidFill>
                  <a:srgbClr val="B03E9A"/>
                </a:solidFill>
                <a:latin typeface="Verdana"/>
                <a:cs typeface="Verdana"/>
              </a:rPr>
              <a:t>ri</a:t>
            </a:r>
            <a:r>
              <a:rPr sz="1900" spc="145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900" spc="140" dirty="0">
                <a:solidFill>
                  <a:srgbClr val="B03E9A"/>
                </a:solidFill>
                <a:latin typeface="Verdana"/>
                <a:cs typeface="Verdana"/>
              </a:rPr>
              <a:t>s,</a:t>
            </a:r>
            <a:r>
              <a:rPr sz="1900" spc="145" dirty="0">
                <a:solidFill>
                  <a:srgbClr val="B03E9A"/>
                </a:solidFill>
                <a:latin typeface="Verdana"/>
                <a:cs typeface="Verdana"/>
              </a:rPr>
              <a:t>th</a:t>
            </a:r>
            <a:r>
              <a:rPr sz="1900" spc="-5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900" dirty="0">
                <a:solidFill>
                  <a:srgbClr val="B03E9A"/>
                </a:solidFill>
                <a:latin typeface="Verdana"/>
                <a:cs typeface="Verdana"/>
              </a:rPr>
              <a:t>		</a:t>
            </a:r>
            <a:r>
              <a:rPr sz="1900" spc="130" dirty="0">
                <a:solidFill>
                  <a:srgbClr val="B03E9A"/>
                </a:solidFill>
                <a:latin typeface="Verdana"/>
                <a:cs typeface="Verdana"/>
              </a:rPr>
              <a:t>v</a:t>
            </a:r>
            <a:r>
              <a:rPr sz="1900" spc="135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900" spc="130" dirty="0">
                <a:solidFill>
                  <a:srgbClr val="B03E9A"/>
                </a:solidFill>
                <a:latin typeface="Verdana"/>
                <a:cs typeface="Verdana"/>
              </a:rPr>
              <a:t>l</a:t>
            </a:r>
            <a:r>
              <a:rPr sz="1900" spc="135" dirty="0">
                <a:solidFill>
                  <a:srgbClr val="B03E9A"/>
                </a:solidFill>
                <a:latin typeface="Verdana"/>
                <a:cs typeface="Verdana"/>
              </a:rPr>
              <a:t>u</a:t>
            </a:r>
            <a:r>
              <a:rPr sz="1900" spc="140" dirty="0">
                <a:solidFill>
                  <a:srgbClr val="B03E9A"/>
                </a:solidFill>
                <a:latin typeface="Verdana"/>
                <a:cs typeface="Verdana"/>
              </a:rPr>
              <a:t>m</a:t>
            </a:r>
            <a:r>
              <a:rPr sz="1900" spc="-5" dirty="0">
                <a:solidFill>
                  <a:srgbClr val="B03E9A"/>
                </a:solidFill>
                <a:latin typeface="Verdana"/>
                <a:cs typeface="Verdana"/>
              </a:rPr>
              <a:t>e  </a:t>
            </a:r>
            <a:r>
              <a:rPr sz="1900" spc="100" dirty="0">
                <a:solidFill>
                  <a:srgbClr val="B03E9A"/>
                </a:solidFill>
                <a:latin typeface="Verdana"/>
                <a:cs typeface="Verdana"/>
              </a:rPr>
              <a:t>(m3)  </a:t>
            </a:r>
            <a:r>
              <a:rPr sz="1900" spc="85" dirty="0">
                <a:solidFill>
                  <a:srgbClr val="B03E9A"/>
                </a:solidFill>
                <a:latin typeface="Verdana"/>
                <a:cs typeface="Verdana"/>
              </a:rPr>
              <a:t>can</a:t>
            </a:r>
            <a:r>
              <a:rPr sz="1900" spc="-21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65" dirty="0">
                <a:solidFill>
                  <a:srgbClr val="B03E9A"/>
                </a:solidFill>
                <a:latin typeface="Verdana"/>
                <a:cs typeface="Verdana"/>
              </a:rPr>
              <a:t>be</a:t>
            </a:r>
            <a:r>
              <a:rPr sz="1900" spc="3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25" dirty="0">
                <a:solidFill>
                  <a:srgbClr val="B03E9A"/>
                </a:solidFill>
                <a:latin typeface="Verdana"/>
                <a:cs typeface="Verdana"/>
              </a:rPr>
              <a:t>multiplied	</a:t>
            </a:r>
            <a:r>
              <a:rPr sz="1900" spc="65" dirty="0">
                <a:solidFill>
                  <a:srgbClr val="B03E9A"/>
                </a:solidFill>
                <a:latin typeface="Verdana"/>
                <a:cs typeface="Verdana"/>
              </a:rPr>
              <a:t>by  </a:t>
            </a:r>
            <a:r>
              <a:rPr sz="1900" spc="85" dirty="0">
                <a:solidFill>
                  <a:srgbClr val="B03E9A"/>
                </a:solidFill>
                <a:latin typeface="Verdana"/>
                <a:cs typeface="Verdana"/>
              </a:rPr>
              <a:t>the</a:t>
            </a:r>
            <a:r>
              <a:rPr sz="1900" spc="-16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25" dirty="0">
                <a:solidFill>
                  <a:srgbClr val="B03E9A"/>
                </a:solidFill>
                <a:latin typeface="Verdana"/>
                <a:cs typeface="Verdana"/>
              </a:rPr>
              <a:t>batteries</a:t>
            </a:r>
            <a:r>
              <a:rPr sz="1900" spc="34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10" dirty="0">
                <a:solidFill>
                  <a:srgbClr val="B03E9A"/>
                </a:solidFill>
                <a:latin typeface="Verdana"/>
                <a:cs typeface="Verdana"/>
              </a:rPr>
              <a:t>energy	</a:t>
            </a:r>
            <a:r>
              <a:rPr sz="1900" spc="114" dirty="0">
                <a:solidFill>
                  <a:srgbClr val="B03E9A"/>
                </a:solidFill>
                <a:latin typeface="Verdana"/>
                <a:cs typeface="Verdana"/>
              </a:rPr>
              <a:t>density  </a:t>
            </a:r>
            <a:r>
              <a:rPr sz="1900" spc="120" dirty="0">
                <a:solidFill>
                  <a:srgbClr val="B03E9A"/>
                </a:solidFill>
                <a:latin typeface="Verdana"/>
                <a:cs typeface="Verdana"/>
              </a:rPr>
              <a:t>(Wh.m−3)	</a:t>
            </a:r>
            <a:r>
              <a:rPr sz="1900" spc="65" dirty="0">
                <a:solidFill>
                  <a:srgbClr val="B03E9A"/>
                </a:solidFill>
                <a:latin typeface="Verdana"/>
                <a:cs typeface="Verdana"/>
              </a:rPr>
              <a:t>to</a:t>
            </a:r>
            <a:r>
              <a:rPr sz="1900" spc="31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95" dirty="0">
                <a:solidFill>
                  <a:srgbClr val="B03E9A"/>
                </a:solidFill>
                <a:latin typeface="Verdana"/>
                <a:cs typeface="Verdana"/>
              </a:rPr>
              <a:t>give	</a:t>
            </a:r>
            <a:r>
              <a:rPr sz="1900" spc="-5" dirty="0">
                <a:solidFill>
                  <a:srgbClr val="B03E9A"/>
                </a:solidFill>
                <a:latin typeface="Verdana"/>
                <a:cs typeface="Verdana"/>
              </a:rPr>
              <a:t>a</a:t>
            </a:r>
            <a:r>
              <a:rPr sz="1900" spc="31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05" dirty="0">
                <a:solidFill>
                  <a:srgbClr val="B03E9A"/>
                </a:solidFill>
                <a:latin typeface="Verdana"/>
                <a:cs typeface="Verdana"/>
              </a:rPr>
              <a:t>first	</a:t>
            </a:r>
            <a:r>
              <a:rPr sz="1900" spc="125" dirty="0">
                <a:solidFill>
                  <a:srgbClr val="B03E9A"/>
                </a:solidFill>
                <a:latin typeface="Verdana"/>
                <a:cs typeface="Verdana"/>
              </a:rPr>
              <a:t>approximation	</a:t>
            </a:r>
            <a:r>
              <a:rPr sz="1900" spc="6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1900" spc="90" dirty="0">
                <a:solidFill>
                  <a:srgbClr val="B03E9A"/>
                </a:solidFill>
                <a:latin typeface="Verdana"/>
                <a:cs typeface="Verdana"/>
              </a:rPr>
              <a:t>how </a:t>
            </a:r>
            <a:r>
              <a:rPr sz="1900" spc="100" dirty="0">
                <a:solidFill>
                  <a:srgbClr val="B03E9A"/>
                </a:solidFill>
                <a:latin typeface="Verdana"/>
                <a:cs typeface="Verdana"/>
              </a:rPr>
              <a:t>much  </a:t>
            </a:r>
            <a:r>
              <a:rPr sz="1900" spc="125" dirty="0">
                <a:solidFill>
                  <a:srgbClr val="B03E9A"/>
                </a:solidFill>
                <a:latin typeface="Verdana"/>
                <a:cs typeface="Verdana"/>
              </a:rPr>
              <a:t>electrical	</a:t>
            </a:r>
            <a:r>
              <a:rPr sz="1900" spc="110" dirty="0">
                <a:solidFill>
                  <a:srgbClr val="B03E9A"/>
                </a:solidFill>
                <a:latin typeface="Verdana"/>
                <a:cs typeface="Verdana"/>
              </a:rPr>
              <a:t>energy	</a:t>
            </a:r>
            <a:r>
              <a:rPr sz="1900" spc="85" dirty="0">
                <a:solidFill>
                  <a:srgbClr val="B03E9A"/>
                </a:solidFill>
                <a:latin typeface="Verdana"/>
                <a:cs typeface="Verdana"/>
              </a:rPr>
              <a:t>can</a:t>
            </a:r>
            <a:r>
              <a:rPr sz="1900" spc="30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65" dirty="0">
                <a:solidFill>
                  <a:srgbClr val="B03E9A"/>
                </a:solidFill>
                <a:latin typeface="Verdana"/>
                <a:cs typeface="Verdana"/>
              </a:rPr>
              <a:t>be</a:t>
            </a:r>
            <a:r>
              <a:rPr sz="1900" spc="3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00" dirty="0">
                <a:solidFill>
                  <a:srgbClr val="B03E9A"/>
                </a:solidFill>
                <a:latin typeface="Verdana"/>
                <a:cs typeface="Verdana"/>
              </a:rPr>
              <a:t>made	</a:t>
            </a:r>
            <a:r>
              <a:rPr sz="1900" spc="114" dirty="0">
                <a:solidFill>
                  <a:srgbClr val="B03E9A"/>
                </a:solidFill>
                <a:latin typeface="Verdana"/>
                <a:cs typeface="Verdana"/>
              </a:rPr>
              <a:t>available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ENERGY</a:t>
            </a:r>
            <a:r>
              <a:rPr sz="3200" spc="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Verdana"/>
                <a:cs typeface="Verdana"/>
              </a:rPr>
              <a:t>DENSITY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816354"/>
            <a:ext cx="773430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1405255" algn="l"/>
                <a:tab pos="2713990" algn="l"/>
                <a:tab pos="4017645" algn="l"/>
                <a:tab pos="5882005" algn="l"/>
                <a:tab pos="6259830" algn="l"/>
              </a:tabLst>
            </a:pPr>
            <a:r>
              <a:rPr sz="1900" spc="110" dirty="0">
                <a:solidFill>
                  <a:srgbClr val="892D4E"/>
                </a:solidFill>
                <a:latin typeface="Verdana"/>
                <a:cs typeface="Verdana"/>
              </a:rPr>
              <a:t>Amount	</a:t>
            </a:r>
            <a:r>
              <a:rPr sz="1900" spc="65" dirty="0">
                <a:solidFill>
                  <a:srgbClr val="892D4E"/>
                </a:solidFill>
                <a:latin typeface="Verdana"/>
                <a:cs typeface="Verdana"/>
              </a:rPr>
              <a:t>of</a:t>
            </a:r>
            <a:r>
              <a:rPr sz="1900" spc="28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05" dirty="0">
                <a:solidFill>
                  <a:srgbClr val="892D4E"/>
                </a:solidFill>
                <a:latin typeface="Verdana"/>
                <a:cs typeface="Verdana"/>
              </a:rPr>
              <a:t>power	</a:t>
            </a:r>
            <a:r>
              <a:rPr sz="1900" spc="120" dirty="0">
                <a:solidFill>
                  <a:srgbClr val="892D4E"/>
                </a:solidFill>
                <a:latin typeface="Verdana"/>
                <a:cs typeface="Verdana"/>
              </a:rPr>
              <a:t>obtained	</a:t>
            </a:r>
            <a:r>
              <a:rPr sz="1900" spc="85" dirty="0">
                <a:solidFill>
                  <a:srgbClr val="892D4E"/>
                </a:solidFill>
                <a:latin typeface="Verdana"/>
                <a:cs typeface="Verdana"/>
              </a:rPr>
              <a:t>per</a:t>
            </a:r>
            <a:r>
              <a:rPr sz="1900" spc="34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14" dirty="0">
                <a:solidFill>
                  <a:srgbClr val="892D4E"/>
                </a:solidFill>
                <a:latin typeface="Verdana"/>
                <a:cs typeface="Verdana"/>
              </a:rPr>
              <a:t>kilogram	</a:t>
            </a:r>
            <a:r>
              <a:rPr sz="1900" spc="65" dirty="0">
                <a:solidFill>
                  <a:srgbClr val="892D4E"/>
                </a:solidFill>
                <a:latin typeface="Verdana"/>
                <a:cs typeface="Verdana"/>
              </a:rPr>
              <a:t>of	</a:t>
            </a:r>
            <a:r>
              <a:rPr sz="1900" spc="114" dirty="0">
                <a:solidFill>
                  <a:srgbClr val="892D4E"/>
                </a:solidFill>
                <a:latin typeface="Verdana"/>
                <a:cs typeface="Verdana"/>
              </a:rPr>
              <a:t>battery</a:t>
            </a:r>
            <a:endParaRPr sz="1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37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2595880" algn="l"/>
                <a:tab pos="4011929" algn="l"/>
                <a:tab pos="5586095" algn="l"/>
              </a:tabLst>
            </a:pPr>
            <a:r>
              <a:rPr sz="1900" spc="105" dirty="0">
                <a:solidFill>
                  <a:srgbClr val="892D4E"/>
                </a:solidFill>
                <a:latin typeface="Verdana"/>
                <a:cs typeface="Verdana"/>
              </a:rPr>
              <a:t>Gives</a:t>
            </a:r>
            <a:r>
              <a:rPr sz="1900" spc="34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25" dirty="0">
                <a:solidFill>
                  <a:srgbClr val="892D4E"/>
                </a:solidFill>
                <a:latin typeface="Verdana"/>
                <a:cs typeface="Verdana"/>
              </a:rPr>
              <a:t>inefficient	</a:t>
            </a:r>
            <a:r>
              <a:rPr sz="1900" spc="114" dirty="0">
                <a:solidFill>
                  <a:srgbClr val="892D4E"/>
                </a:solidFill>
                <a:latin typeface="Verdana"/>
                <a:cs typeface="Verdana"/>
              </a:rPr>
              <a:t>operation	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:</a:t>
            </a:r>
            <a:r>
              <a:rPr sz="1900" spc="29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25" dirty="0">
                <a:solidFill>
                  <a:srgbClr val="892D4E"/>
                </a:solidFill>
                <a:latin typeface="Verdana"/>
                <a:cs typeface="Verdana"/>
              </a:rPr>
              <a:t>batteries	</a:t>
            </a:r>
            <a:r>
              <a:rPr sz="1900" spc="60" dirty="0">
                <a:solidFill>
                  <a:srgbClr val="892D4E"/>
                </a:solidFill>
                <a:latin typeface="Verdana"/>
                <a:cs typeface="Verdana"/>
              </a:rPr>
              <a:t>do </a:t>
            </a:r>
            <a:r>
              <a:rPr sz="1900" spc="95" dirty="0">
                <a:solidFill>
                  <a:srgbClr val="892D4E"/>
                </a:solidFill>
                <a:latin typeface="Verdana"/>
                <a:cs typeface="Verdana"/>
              </a:rPr>
              <a:t>have</a:t>
            </a:r>
            <a:r>
              <a:rPr sz="1900" spc="-21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a</a:t>
            </a:r>
            <a:endParaRPr sz="19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910"/>
              </a:spcBef>
              <a:tabLst>
                <a:tab pos="1687195" algn="l"/>
                <a:tab pos="2697480" algn="l"/>
                <a:tab pos="5116195" algn="l"/>
                <a:tab pos="6656070" algn="l"/>
                <a:tab pos="7463155" algn="l"/>
              </a:tabLst>
            </a:pPr>
            <a:r>
              <a:rPr sz="1900" spc="140" dirty="0">
                <a:solidFill>
                  <a:srgbClr val="892D4E"/>
                </a:solidFill>
                <a:latin typeface="Verdana"/>
                <a:cs typeface="Verdana"/>
              </a:rPr>
              <a:t>m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a</a:t>
            </a:r>
            <a:r>
              <a:rPr sz="1900" spc="140" dirty="0">
                <a:solidFill>
                  <a:srgbClr val="892D4E"/>
                </a:solidFill>
                <a:latin typeface="Verdana"/>
                <a:cs typeface="Verdana"/>
              </a:rPr>
              <a:t>x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i</a:t>
            </a:r>
            <a:r>
              <a:rPr sz="1900" spc="140" dirty="0">
                <a:solidFill>
                  <a:srgbClr val="892D4E"/>
                </a:solidFill>
                <a:latin typeface="Verdana"/>
                <a:cs typeface="Verdana"/>
              </a:rPr>
              <a:t>m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u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m</a:t>
            </a:r>
            <a:r>
              <a:rPr sz="1900" dirty="0">
                <a:solidFill>
                  <a:srgbClr val="892D4E"/>
                </a:solidFill>
                <a:latin typeface="Verdana"/>
                <a:cs typeface="Verdana"/>
              </a:rPr>
              <a:t>	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p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o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w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e</a:t>
            </a:r>
            <a:r>
              <a:rPr sz="1900" spc="-130" dirty="0">
                <a:solidFill>
                  <a:srgbClr val="892D4E"/>
                </a:solidFill>
                <a:latin typeface="Verdana"/>
                <a:cs typeface="Verdana"/>
              </a:rPr>
              <a:t>r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,</a:t>
            </a:r>
            <a:r>
              <a:rPr sz="1900" dirty="0">
                <a:solidFill>
                  <a:srgbClr val="892D4E"/>
                </a:solidFill>
                <a:latin typeface="Verdana"/>
                <a:cs typeface="Verdana"/>
              </a:rPr>
              <a:t>	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i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t</a:t>
            </a:r>
            <a:r>
              <a:rPr sz="1900" spc="30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i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s</a:t>
            </a:r>
            <a:r>
              <a:rPr sz="1900" spc="30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no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t</a:t>
            </a:r>
            <a:r>
              <a:rPr sz="1900" spc="29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s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en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s</a:t>
            </a:r>
            <a:r>
              <a:rPr sz="1900" spc="140" dirty="0">
                <a:solidFill>
                  <a:srgbClr val="892D4E"/>
                </a:solidFill>
                <a:latin typeface="Verdana"/>
                <a:cs typeface="Verdana"/>
              </a:rPr>
              <a:t>ib</a:t>
            </a:r>
            <a:r>
              <a:rPr sz="1900" spc="155" dirty="0">
                <a:solidFill>
                  <a:srgbClr val="892D4E"/>
                </a:solidFill>
                <a:latin typeface="Verdana"/>
                <a:cs typeface="Verdana"/>
              </a:rPr>
              <a:t>l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e</a:t>
            </a:r>
            <a:r>
              <a:rPr sz="1900" dirty="0">
                <a:solidFill>
                  <a:srgbClr val="892D4E"/>
                </a:solidFill>
                <a:latin typeface="Verdana"/>
                <a:cs typeface="Verdana"/>
              </a:rPr>
              <a:t>	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t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o</a:t>
            </a:r>
            <a:r>
              <a:rPr sz="1900" spc="30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o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p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e</a:t>
            </a:r>
            <a:r>
              <a:rPr sz="1900" spc="95" dirty="0">
                <a:solidFill>
                  <a:srgbClr val="892D4E"/>
                </a:solidFill>
                <a:latin typeface="Verdana"/>
                <a:cs typeface="Verdana"/>
              </a:rPr>
              <a:t>r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a</a:t>
            </a:r>
            <a:r>
              <a:rPr sz="1900" spc="145" dirty="0">
                <a:solidFill>
                  <a:srgbClr val="892D4E"/>
                </a:solidFill>
                <a:latin typeface="Verdana"/>
                <a:cs typeface="Verdana"/>
              </a:rPr>
              <a:t>t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e</a:t>
            </a:r>
            <a:r>
              <a:rPr sz="1900" dirty="0">
                <a:solidFill>
                  <a:srgbClr val="892D4E"/>
                </a:solidFill>
                <a:latin typeface="Verdana"/>
                <a:cs typeface="Verdana"/>
              </a:rPr>
              <a:t>	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t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he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m</a:t>
            </a:r>
            <a:r>
              <a:rPr sz="1900" dirty="0">
                <a:solidFill>
                  <a:srgbClr val="892D4E"/>
                </a:solidFill>
                <a:latin typeface="Verdana"/>
                <a:cs typeface="Verdana"/>
              </a:rPr>
              <a:t>	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a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t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55313" y="3090798"/>
            <a:ext cx="31311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1230" algn="l"/>
              </a:tabLst>
            </a:pPr>
            <a:r>
              <a:rPr sz="1900" spc="105" dirty="0">
                <a:solidFill>
                  <a:srgbClr val="892D4E"/>
                </a:solidFill>
                <a:latin typeface="Verdana"/>
                <a:cs typeface="Verdana"/>
              </a:rPr>
              <a:t>power	</a:t>
            </a:r>
            <a:r>
              <a:rPr sz="1900" spc="90" dirty="0">
                <a:solidFill>
                  <a:srgbClr val="892D4E"/>
                </a:solidFill>
                <a:latin typeface="Verdana"/>
                <a:cs typeface="Verdana"/>
              </a:rPr>
              <a:t>for </a:t>
            </a:r>
            <a:r>
              <a:rPr sz="1900" spc="100" dirty="0">
                <a:solidFill>
                  <a:srgbClr val="892D4E"/>
                </a:solidFill>
                <a:latin typeface="Verdana"/>
                <a:cs typeface="Verdana"/>
              </a:rPr>
              <a:t>more than</a:t>
            </a:r>
            <a:r>
              <a:rPr sz="1900" spc="66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a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459" y="2974365"/>
            <a:ext cx="4344035" cy="1299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>
              <a:lnSpc>
                <a:spcPct val="140000"/>
              </a:lnSpc>
              <a:spcBef>
                <a:spcPts val="100"/>
              </a:spcBef>
              <a:tabLst>
                <a:tab pos="1672589" algn="l"/>
              </a:tabLst>
            </a:pPr>
            <a:r>
              <a:rPr sz="1900" spc="114" dirty="0">
                <a:solidFill>
                  <a:srgbClr val="892D4E"/>
                </a:solidFill>
                <a:latin typeface="Verdana"/>
                <a:cs typeface="Verdana"/>
              </a:rPr>
              <a:t>anywhere	</a:t>
            </a:r>
            <a:r>
              <a:rPr sz="1900" spc="100" dirty="0">
                <a:solidFill>
                  <a:srgbClr val="892D4E"/>
                </a:solidFill>
                <a:latin typeface="Verdana"/>
                <a:cs typeface="Verdana"/>
              </a:rPr>
              <a:t>near this </a:t>
            </a:r>
            <a:r>
              <a:rPr sz="1900" spc="114" dirty="0">
                <a:solidFill>
                  <a:srgbClr val="892D4E"/>
                </a:solidFill>
                <a:latin typeface="Verdana"/>
                <a:cs typeface="Verdana"/>
              </a:rPr>
              <a:t>maximum  </a:t>
            </a:r>
            <a:r>
              <a:rPr sz="1900" spc="90" dirty="0">
                <a:solidFill>
                  <a:srgbClr val="892D4E"/>
                </a:solidFill>
                <a:latin typeface="Verdana"/>
                <a:cs typeface="Verdana"/>
              </a:rPr>
              <a:t>few</a:t>
            </a:r>
            <a:r>
              <a:rPr sz="1900" spc="29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14" dirty="0">
                <a:solidFill>
                  <a:srgbClr val="892D4E"/>
                </a:solidFill>
                <a:latin typeface="Verdana"/>
                <a:cs typeface="Verdana"/>
              </a:rPr>
              <a:t>seconds</a:t>
            </a: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1900" spc="-500" dirty="0">
                <a:solidFill>
                  <a:srgbClr val="B83C68"/>
                </a:solidFill>
                <a:latin typeface="Arial"/>
                <a:cs typeface="Arial"/>
              </a:rPr>
              <a:t> </a:t>
            </a:r>
            <a:r>
              <a:rPr sz="1900" spc="100" dirty="0">
                <a:solidFill>
                  <a:srgbClr val="892D4E"/>
                </a:solidFill>
                <a:latin typeface="Verdana"/>
                <a:cs typeface="Verdana"/>
              </a:rPr>
              <a:t>Unit </a:t>
            </a:r>
            <a:r>
              <a:rPr sz="1900" spc="65" dirty="0">
                <a:solidFill>
                  <a:srgbClr val="892D4E"/>
                </a:solidFill>
                <a:latin typeface="Verdana"/>
                <a:cs typeface="Verdana"/>
              </a:rPr>
              <a:t>is</a:t>
            </a:r>
            <a:r>
              <a:rPr sz="1900" spc="49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05" dirty="0">
                <a:solidFill>
                  <a:srgbClr val="892D4E"/>
                </a:solidFill>
                <a:latin typeface="Verdana"/>
                <a:cs typeface="Verdana"/>
              </a:rPr>
              <a:t>Wkg−1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200" spc="170" dirty="0">
                <a:solidFill>
                  <a:srgbClr val="FFFFFF"/>
                </a:solidFill>
                <a:latin typeface="Verdana"/>
                <a:cs typeface="Verdana"/>
              </a:rPr>
              <a:t>SPECIFIC</a:t>
            </a:r>
            <a:r>
              <a:rPr sz="3200" spc="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60" dirty="0">
                <a:solidFill>
                  <a:srgbClr val="FFFFFF"/>
                </a:solidFill>
                <a:latin typeface="Verdana"/>
                <a:cs typeface="Verdana"/>
              </a:rPr>
              <a:t>POWER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1000" y="4495800"/>
            <a:ext cx="7855584" cy="1712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40100"/>
              </a:lnSpc>
              <a:spcBef>
                <a:spcPts val="9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1181100" algn="l"/>
                <a:tab pos="1593850" algn="l"/>
                <a:tab pos="2865755" algn="l"/>
                <a:tab pos="3220085" algn="l"/>
                <a:tab pos="3423285" algn="l"/>
                <a:tab pos="4890770" algn="l"/>
                <a:tab pos="7031355" algn="l"/>
              </a:tabLst>
            </a:pP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v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e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r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y</a:t>
            </a:r>
            <a:r>
              <a:rPr sz="1900" spc="31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g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oo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d</a:t>
            </a:r>
            <a:r>
              <a:rPr sz="1900" spc="33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sp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e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ci</a:t>
            </a:r>
            <a:r>
              <a:rPr sz="1900" spc="155" dirty="0">
                <a:solidFill>
                  <a:srgbClr val="892D4E"/>
                </a:solidFill>
                <a:latin typeface="Verdana"/>
                <a:cs typeface="Verdana"/>
              </a:rPr>
              <a:t>f</a:t>
            </a:r>
            <a:r>
              <a:rPr sz="1900" spc="140" dirty="0">
                <a:solidFill>
                  <a:srgbClr val="892D4E"/>
                </a:solidFill>
                <a:latin typeface="Verdana"/>
                <a:cs typeface="Verdana"/>
              </a:rPr>
              <a:t>i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c</a:t>
            </a:r>
            <a:r>
              <a:rPr sz="1900" dirty="0">
                <a:solidFill>
                  <a:srgbClr val="892D4E"/>
                </a:solidFill>
                <a:latin typeface="Verdana"/>
                <a:cs typeface="Verdana"/>
              </a:rPr>
              <a:t>	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ene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r</a:t>
            </a:r>
            <a:r>
              <a:rPr sz="1900" spc="140" dirty="0">
                <a:solidFill>
                  <a:srgbClr val="892D4E"/>
                </a:solidFill>
                <a:latin typeface="Verdana"/>
                <a:cs typeface="Verdana"/>
              </a:rPr>
              <a:t>g</a:t>
            </a:r>
            <a:r>
              <a:rPr sz="1900" spc="-25" dirty="0">
                <a:solidFill>
                  <a:srgbClr val="892D4E"/>
                </a:solidFill>
                <a:latin typeface="Verdana"/>
                <a:cs typeface="Verdana"/>
              </a:rPr>
              <a:t>y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,</a:t>
            </a:r>
            <a:r>
              <a:rPr sz="1900" spc="33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b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u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t</a:t>
            </a:r>
            <a:r>
              <a:rPr sz="1900" spc="31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h</a:t>
            </a:r>
            <a:r>
              <a:rPr sz="1900" spc="125" dirty="0">
                <a:solidFill>
                  <a:srgbClr val="892D4E"/>
                </a:solidFill>
                <a:latin typeface="Verdana"/>
                <a:cs typeface="Verdana"/>
              </a:rPr>
              <a:t>a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v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e</a:t>
            </a:r>
            <a:r>
              <a:rPr sz="1900" spc="31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l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o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w</a:t>
            </a:r>
            <a:r>
              <a:rPr sz="1900" spc="30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sp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e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ci</a:t>
            </a:r>
            <a:r>
              <a:rPr sz="1900" spc="155" dirty="0">
                <a:solidFill>
                  <a:srgbClr val="892D4E"/>
                </a:solidFill>
                <a:latin typeface="Verdana"/>
                <a:cs typeface="Verdana"/>
              </a:rPr>
              <a:t>f</a:t>
            </a:r>
            <a:r>
              <a:rPr sz="1900" spc="140" dirty="0">
                <a:solidFill>
                  <a:srgbClr val="892D4E"/>
                </a:solidFill>
                <a:latin typeface="Verdana"/>
                <a:cs typeface="Verdana"/>
              </a:rPr>
              <a:t>i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c</a:t>
            </a:r>
            <a:r>
              <a:rPr sz="1900" dirty="0">
                <a:solidFill>
                  <a:srgbClr val="892D4E"/>
                </a:solidFill>
                <a:latin typeface="Verdana"/>
                <a:cs typeface="Verdana"/>
              </a:rPr>
              <a:t>	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p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o</a:t>
            </a:r>
            <a:r>
              <a:rPr sz="1900" spc="130" dirty="0">
                <a:solidFill>
                  <a:srgbClr val="892D4E"/>
                </a:solidFill>
                <a:latin typeface="Verdana"/>
                <a:cs typeface="Verdana"/>
              </a:rPr>
              <a:t>w</a:t>
            </a:r>
            <a:r>
              <a:rPr sz="1900" spc="135" dirty="0">
                <a:solidFill>
                  <a:srgbClr val="892D4E"/>
                </a:solidFill>
                <a:latin typeface="Verdana"/>
                <a:cs typeface="Verdana"/>
              </a:rPr>
              <a:t>e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r  </a:t>
            </a:r>
            <a:r>
              <a:rPr sz="1900" spc="110" dirty="0">
                <a:solidFill>
                  <a:srgbClr val="892D4E"/>
                </a:solidFill>
                <a:latin typeface="Verdana"/>
                <a:cs typeface="Verdana"/>
              </a:rPr>
              <a:t>[store	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a  </a:t>
            </a:r>
            <a:r>
              <a:rPr sz="1900" spc="90" dirty="0">
                <a:solidFill>
                  <a:srgbClr val="892D4E"/>
                </a:solidFill>
                <a:latin typeface="Verdana"/>
                <a:cs typeface="Verdana"/>
              </a:rPr>
              <a:t>lot</a:t>
            </a:r>
            <a:r>
              <a:rPr sz="1900" spc="-4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65" dirty="0">
                <a:solidFill>
                  <a:srgbClr val="892D4E"/>
                </a:solidFill>
                <a:latin typeface="Verdana"/>
                <a:cs typeface="Verdana"/>
              </a:rPr>
              <a:t>of</a:t>
            </a:r>
            <a:r>
              <a:rPr sz="1900" spc="30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90" dirty="0">
                <a:solidFill>
                  <a:srgbClr val="892D4E"/>
                </a:solidFill>
                <a:latin typeface="Verdana"/>
                <a:cs typeface="Verdana"/>
              </a:rPr>
              <a:t>energy,	</a:t>
            </a:r>
            <a:r>
              <a:rPr sz="1900" spc="85" dirty="0">
                <a:solidFill>
                  <a:srgbClr val="892D4E"/>
                </a:solidFill>
                <a:latin typeface="Verdana"/>
                <a:cs typeface="Verdana"/>
              </a:rPr>
              <a:t>but can </a:t>
            </a:r>
            <a:r>
              <a:rPr sz="1900" spc="100" dirty="0">
                <a:solidFill>
                  <a:srgbClr val="892D4E"/>
                </a:solidFill>
                <a:latin typeface="Verdana"/>
                <a:cs typeface="Verdana"/>
              </a:rPr>
              <a:t>only </a:t>
            </a:r>
            <a:r>
              <a:rPr sz="1900" spc="95" dirty="0">
                <a:solidFill>
                  <a:srgbClr val="892D4E"/>
                </a:solidFill>
                <a:latin typeface="Verdana"/>
                <a:cs typeface="Verdana"/>
              </a:rPr>
              <a:t>give </a:t>
            </a:r>
            <a:r>
              <a:rPr sz="1900" spc="65" dirty="0">
                <a:solidFill>
                  <a:srgbClr val="892D4E"/>
                </a:solidFill>
                <a:latin typeface="Verdana"/>
                <a:cs typeface="Verdana"/>
              </a:rPr>
              <a:t>it </a:t>
            </a:r>
            <a:r>
              <a:rPr sz="1900" spc="90" dirty="0">
                <a:solidFill>
                  <a:srgbClr val="892D4E"/>
                </a:solidFill>
                <a:latin typeface="Verdana"/>
                <a:cs typeface="Verdana"/>
              </a:rPr>
              <a:t>out </a:t>
            </a:r>
            <a:r>
              <a:rPr sz="1900" spc="114" dirty="0">
                <a:solidFill>
                  <a:srgbClr val="892D4E"/>
                </a:solidFill>
                <a:latin typeface="Verdana"/>
                <a:cs typeface="Verdana"/>
              </a:rPr>
              <a:t>slowly]  </a:t>
            </a:r>
            <a:r>
              <a:rPr sz="1900" spc="70" dirty="0">
                <a:solidFill>
                  <a:srgbClr val="892D4E"/>
                </a:solidFill>
                <a:latin typeface="Verdana"/>
                <a:cs typeface="Verdana"/>
              </a:rPr>
              <a:t>ie.,</a:t>
            </a:r>
            <a:r>
              <a:rPr sz="1900" spc="33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05" dirty="0">
                <a:solidFill>
                  <a:srgbClr val="892D4E"/>
                </a:solidFill>
                <a:latin typeface="Verdana"/>
                <a:cs typeface="Verdana"/>
              </a:rPr>
              <a:t>drive	</a:t>
            </a:r>
            <a:r>
              <a:rPr sz="1900" spc="85" dirty="0">
                <a:solidFill>
                  <a:srgbClr val="892D4E"/>
                </a:solidFill>
                <a:latin typeface="Verdana"/>
                <a:cs typeface="Verdana"/>
              </a:rPr>
              <a:t>the</a:t>
            </a:r>
            <a:r>
              <a:rPr sz="1900" spc="32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14" dirty="0">
                <a:solidFill>
                  <a:srgbClr val="892D4E"/>
                </a:solidFill>
                <a:latin typeface="Verdana"/>
                <a:cs typeface="Verdana"/>
              </a:rPr>
              <a:t>vehicle	</a:t>
            </a:r>
            <a:r>
              <a:rPr sz="1900" spc="100" dirty="0">
                <a:solidFill>
                  <a:srgbClr val="892D4E"/>
                </a:solidFill>
                <a:latin typeface="Verdana"/>
                <a:cs typeface="Verdana"/>
              </a:rPr>
              <a:t>very</a:t>
            </a:r>
            <a:r>
              <a:rPr sz="1900" spc="32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10" dirty="0">
                <a:solidFill>
                  <a:srgbClr val="892D4E"/>
                </a:solidFill>
                <a:latin typeface="Verdana"/>
                <a:cs typeface="Verdana"/>
              </a:rPr>
              <a:t>slowly	</a:t>
            </a:r>
            <a:r>
              <a:rPr sz="1900" spc="95" dirty="0">
                <a:solidFill>
                  <a:srgbClr val="892D4E"/>
                </a:solidFill>
                <a:latin typeface="Verdana"/>
                <a:cs typeface="Verdana"/>
              </a:rPr>
              <a:t>over 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a </a:t>
            </a:r>
            <a:r>
              <a:rPr sz="1900" spc="100" dirty="0">
                <a:solidFill>
                  <a:srgbClr val="892D4E"/>
                </a:solidFill>
                <a:latin typeface="Verdana"/>
                <a:cs typeface="Verdana"/>
              </a:rPr>
              <a:t>long</a:t>
            </a:r>
            <a:r>
              <a:rPr sz="1900" spc="12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14" dirty="0">
                <a:solidFill>
                  <a:srgbClr val="892D4E"/>
                </a:solidFill>
                <a:latin typeface="Verdana"/>
                <a:cs typeface="Verdana"/>
              </a:rPr>
              <a:t>distance</a:t>
            </a:r>
            <a:endParaRPr sz="1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37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1600835" algn="l"/>
                <a:tab pos="3537585" algn="l"/>
                <a:tab pos="4458970" algn="l"/>
              </a:tabLst>
            </a:pPr>
            <a:r>
              <a:rPr sz="1900" spc="85" dirty="0">
                <a:solidFill>
                  <a:srgbClr val="892D4E"/>
                </a:solidFill>
                <a:latin typeface="Verdana"/>
                <a:cs typeface="Verdana"/>
              </a:rPr>
              <a:t>the</a:t>
            </a:r>
            <a:r>
              <a:rPr sz="1900" spc="32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05" dirty="0">
                <a:solidFill>
                  <a:srgbClr val="892D4E"/>
                </a:solidFill>
                <a:latin typeface="Verdana"/>
                <a:cs typeface="Verdana"/>
              </a:rPr>
              <a:t>point	</a:t>
            </a:r>
            <a:r>
              <a:rPr sz="1900" spc="100" dirty="0">
                <a:solidFill>
                  <a:srgbClr val="892D4E"/>
                </a:solidFill>
                <a:latin typeface="Verdana"/>
                <a:cs typeface="Verdana"/>
              </a:rPr>
              <a:t>that</a:t>
            </a:r>
            <a:r>
              <a:rPr sz="1900" spc="31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-5" dirty="0">
                <a:solidFill>
                  <a:srgbClr val="892D4E"/>
                </a:solidFill>
                <a:latin typeface="Verdana"/>
                <a:cs typeface="Verdana"/>
              </a:rPr>
              <a:t>a</a:t>
            </a:r>
            <a:r>
              <a:rPr sz="1900" spc="29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14" dirty="0">
                <a:solidFill>
                  <a:srgbClr val="892D4E"/>
                </a:solidFill>
                <a:latin typeface="Verdana"/>
                <a:cs typeface="Verdana"/>
              </a:rPr>
              <a:t>simple	</a:t>
            </a:r>
            <a:r>
              <a:rPr sz="1900" spc="110" dirty="0">
                <a:solidFill>
                  <a:srgbClr val="892D4E"/>
                </a:solidFill>
                <a:latin typeface="Verdana"/>
                <a:cs typeface="Verdana"/>
              </a:rPr>
              <a:t>single	</a:t>
            </a:r>
            <a:r>
              <a:rPr sz="1900" spc="114">
                <a:solidFill>
                  <a:srgbClr val="892D4E"/>
                </a:solidFill>
                <a:latin typeface="Verdana"/>
                <a:cs typeface="Verdana"/>
              </a:rPr>
              <a:t>number</a:t>
            </a:r>
            <a:r>
              <a:rPr sz="1900" spc="32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900" spc="110" smtClean="0">
                <a:solidFill>
                  <a:srgbClr val="892D4E"/>
                </a:solidFill>
                <a:latin typeface="Verdana"/>
                <a:cs typeface="Verdana"/>
              </a:rPr>
              <a:t>answer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840738"/>
            <a:ext cx="8205470" cy="3196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95" dirty="0">
                <a:solidFill>
                  <a:srgbClr val="B03E9A"/>
                </a:solidFill>
                <a:latin typeface="Verdana"/>
                <a:cs typeface="Verdana"/>
              </a:rPr>
              <a:t>its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charging efficiency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less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than</a:t>
            </a:r>
            <a:r>
              <a:rPr sz="2000" spc="31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100%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1990725" algn="l"/>
                <a:tab pos="3211830" algn="l"/>
                <a:tab pos="4967605" algn="l"/>
                <a:tab pos="6263005" algn="l"/>
                <a:tab pos="7052945" algn="l"/>
              </a:tabLst>
            </a:pP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Depends	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upon	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different	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types	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of	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battery,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1200"/>
              </a:spcBef>
            </a:pP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temperature,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rate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charge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and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state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</a:t>
            </a:r>
            <a:r>
              <a:rPr sz="2000" spc="4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charge</a:t>
            </a:r>
            <a:endParaRPr sz="2000">
              <a:latin typeface="Verdana"/>
              <a:cs typeface="Verdana"/>
            </a:endParaRPr>
          </a:p>
          <a:p>
            <a:pPr marL="241300" marR="5080" indent="-228600" algn="just">
              <a:lnSpc>
                <a:spcPct val="15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when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going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from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about </a:t>
            </a:r>
            <a:r>
              <a:rPr sz="2000" spc="95" dirty="0">
                <a:solidFill>
                  <a:srgbClr val="B03E9A"/>
                </a:solidFill>
                <a:latin typeface="Verdana"/>
                <a:cs typeface="Verdana"/>
              </a:rPr>
              <a:t>20%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to </a:t>
            </a:r>
            <a:r>
              <a:rPr sz="2000" spc="95" dirty="0">
                <a:solidFill>
                  <a:srgbClr val="B03E9A"/>
                </a:solidFill>
                <a:latin typeface="Verdana"/>
                <a:cs typeface="Verdana"/>
              </a:rPr>
              <a:t>80%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charged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the 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efficiency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will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usually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be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very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close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to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100%, </a:t>
            </a:r>
            <a:r>
              <a:rPr sz="2000" spc="90" dirty="0">
                <a:solidFill>
                  <a:srgbClr val="B03E9A"/>
                </a:solidFill>
                <a:latin typeface="Verdana"/>
                <a:cs typeface="Verdana"/>
              </a:rPr>
              <a:t>but </a:t>
            </a:r>
            <a:r>
              <a:rPr sz="2000" spc="135" dirty="0">
                <a:solidFill>
                  <a:srgbClr val="B03E9A"/>
                </a:solidFill>
                <a:latin typeface="Verdana"/>
                <a:cs typeface="Verdana"/>
              </a:rPr>
              <a:t>as  </a:t>
            </a:r>
            <a:r>
              <a:rPr sz="2000" spc="9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Batteries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last </a:t>
            </a:r>
            <a:r>
              <a:rPr sz="2000" spc="95" dirty="0">
                <a:solidFill>
                  <a:srgbClr val="B03E9A"/>
                </a:solidFill>
                <a:latin typeface="Verdana"/>
                <a:cs typeface="Verdana"/>
              </a:rPr>
              <a:t>20%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spc="90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charge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 </a:t>
            </a:r>
            <a:r>
              <a:rPr sz="2000" spc="95" dirty="0">
                <a:solidFill>
                  <a:srgbClr val="B03E9A"/>
                </a:solidFill>
                <a:latin typeface="Verdana"/>
                <a:cs typeface="Verdana"/>
              </a:rPr>
              <a:t>put </a:t>
            </a:r>
            <a:r>
              <a:rPr sz="2000" spc="65" dirty="0">
                <a:solidFill>
                  <a:srgbClr val="B03E9A"/>
                </a:solidFill>
                <a:latin typeface="Verdana"/>
                <a:cs typeface="Verdana"/>
              </a:rPr>
              <a:t>in </a:t>
            </a:r>
            <a:r>
              <a:rPr sz="2000" spc="95" dirty="0">
                <a:solidFill>
                  <a:srgbClr val="B03E9A"/>
                </a:solidFill>
                <a:latin typeface="Verdana"/>
                <a:cs typeface="Verdana"/>
              </a:rPr>
              <a:t>the 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efficiency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falls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off</a:t>
            </a:r>
            <a:r>
              <a:rPr sz="2000" spc="5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greatly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marR="167640"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marR="167005" algn="ctr">
              <a:lnSpc>
                <a:spcPct val="100000"/>
              </a:lnSpc>
            </a:pPr>
            <a:r>
              <a:rPr sz="3200" spc="170" dirty="0">
                <a:solidFill>
                  <a:srgbClr val="FFFFFF"/>
                </a:solidFill>
                <a:latin typeface="Verdana"/>
                <a:cs typeface="Verdana"/>
              </a:rPr>
              <a:t>AMPHOUR </a:t>
            </a:r>
            <a:r>
              <a:rPr sz="3200" spc="175" dirty="0">
                <a:solidFill>
                  <a:srgbClr val="FFFFFF"/>
                </a:solidFill>
                <a:latin typeface="Verdana"/>
                <a:cs typeface="Verdana"/>
              </a:rPr>
              <a:t>(CHARGE)</a:t>
            </a:r>
            <a:r>
              <a:rPr sz="3200" spc="5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Verdana"/>
                <a:cs typeface="Verdana"/>
              </a:rPr>
              <a:t>EFFICIENCY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marL="1699895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marL="2155190">
              <a:lnSpc>
                <a:spcPct val="100000"/>
              </a:lnSpc>
            </a:pP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ENERGY</a:t>
            </a:r>
            <a:r>
              <a:rPr sz="3200" spc="37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75" dirty="0">
                <a:solidFill>
                  <a:srgbClr val="FFFFFF"/>
                </a:solidFill>
                <a:latin typeface="Verdana"/>
                <a:cs typeface="Verdana"/>
              </a:rPr>
              <a:t>EFFICIENCY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7537" y="2852927"/>
            <a:ext cx="7777480" cy="0"/>
          </a:xfrm>
          <a:custGeom>
            <a:avLst/>
            <a:gdLst/>
            <a:ahLst/>
            <a:cxnLst/>
            <a:rect l="l" t="t" r="r" b="b"/>
            <a:pathLst>
              <a:path w="7777480">
                <a:moveTo>
                  <a:pt x="0" y="0"/>
                </a:moveTo>
                <a:lnTo>
                  <a:pt x="7776921" y="0"/>
                </a:lnTo>
              </a:path>
            </a:pathLst>
          </a:custGeom>
          <a:ln w="28575">
            <a:solidFill>
              <a:srgbClr val="B83C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5459" y="1876805"/>
            <a:ext cx="8039100" cy="3851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64395"/>
                </a:solidFill>
                <a:latin typeface="Verdana"/>
                <a:cs typeface="Verdana"/>
              </a:rPr>
              <a:t>Energy </a:t>
            </a: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efficiency</a:t>
            </a:r>
            <a:r>
              <a:rPr sz="1800" spc="15" dirty="0">
                <a:solidFill>
                  <a:srgbClr val="864395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=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881380">
              <a:lnSpc>
                <a:spcPct val="100000"/>
              </a:lnSpc>
            </a:pP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electrical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energy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supplied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by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a</a:t>
            </a:r>
            <a:r>
              <a:rPr sz="2000" spc="19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battery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amount</a:t>
            </a:r>
            <a:r>
              <a:rPr sz="2000" spc="2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</a:t>
            </a:r>
            <a:r>
              <a:rPr sz="2000" spc="2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electrical</a:t>
            </a:r>
            <a:r>
              <a:rPr sz="2000" spc="2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energy</a:t>
            </a:r>
            <a:r>
              <a:rPr sz="2000" spc="2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required</a:t>
            </a:r>
            <a:r>
              <a:rPr sz="2000" spc="254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to</a:t>
            </a:r>
            <a:r>
              <a:rPr sz="2000" spc="2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return</a:t>
            </a:r>
            <a:r>
              <a:rPr sz="2000" spc="2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it</a:t>
            </a:r>
            <a:r>
              <a:rPr sz="2000" spc="2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to</a:t>
            </a:r>
            <a:r>
              <a:rPr sz="2000" spc="2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</a:t>
            </a:r>
            <a:endParaRPr sz="2000">
              <a:latin typeface="Verdana"/>
              <a:cs typeface="Verdana"/>
            </a:endParaRPr>
          </a:p>
          <a:p>
            <a:pPr marL="1795780">
              <a:lnSpc>
                <a:spcPct val="100000"/>
              </a:lnSpc>
              <a:spcBef>
                <a:spcPts val="1205"/>
              </a:spcBef>
            </a:pP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state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before</a:t>
            </a:r>
            <a:r>
              <a:rPr sz="2000" spc="36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discharge</a:t>
            </a:r>
            <a:endParaRPr sz="2000">
              <a:latin typeface="Verdana"/>
              <a:cs typeface="Verdana"/>
            </a:endParaRPr>
          </a:p>
          <a:p>
            <a:pPr marL="241300" marR="747395" indent="-228600">
              <a:lnSpc>
                <a:spcPct val="15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reduction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overall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emissions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gives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high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energy 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efficiency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6435090" algn="l"/>
              </a:tabLst>
            </a:pP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battery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 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charged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and</a:t>
            </a:r>
            <a:r>
              <a:rPr sz="2000" spc="5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discharged</a:t>
            </a:r>
            <a:r>
              <a:rPr sz="2000" spc="2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rapidly	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-</a:t>
            </a:r>
            <a:r>
              <a:rPr sz="2000" spc="2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energy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1200"/>
              </a:spcBef>
            </a:pP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efficiency decreases</a:t>
            </a:r>
            <a:r>
              <a:rPr sz="2000" spc="3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considerably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688566"/>
            <a:ext cx="8152765" cy="356235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Highest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cost,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weight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and</a:t>
            </a:r>
            <a:r>
              <a:rPr sz="2000" spc="6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volume</a:t>
            </a:r>
            <a:endParaRPr sz="2000">
              <a:latin typeface="Verdana"/>
              <a:cs typeface="Verdana"/>
            </a:endParaRPr>
          </a:p>
          <a:p>
            <a:pPr marL="12700" marR="104139">
              <a:lnSpc>
                <a:spcPct val="120000"/>
              </a:lnSpc>
              <a:spcBef>
                <a:spcPts val="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A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battery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consists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two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or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more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electric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cells joined 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Together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cells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convert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chemical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energy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to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electrical</a:t>
            </a:r>
            <a:r>
              <a:rPr sz="2000" spc="39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energy</a:t>
            </a:r>
            <a:endParaRPr sz="2000">
              <a:latin typeface="Verdana"/>
              <a:cs typeface="Verdana"/>
            </a:endParaRPr>
          </a:p>
          <a:p>
            <a:pPr marL="241300" marR="291465" indent="-228600">
              <a:lnSpc>
                <a:spcPct val="10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cells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consist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positive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and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negative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electrodes 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joined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by an</a:t>
            </a:r>
            <a:r>
              <a:rPr sz="2000" spc="65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electrolyte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It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chemical</a:t>
            </a:r>
            <a:r>
              <a:rPr sz="2000" spc="46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reaction between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electrodes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tabLst>
                <a:tab pos="6099810" algn="l"/>
              </a:tabLst>
            </a:pP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and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electrolyte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which</a:t>
            </a:r>
            <a:r>
              <a:rPr sz="2000" spc="75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generates</a:t>
            </a:r>
            <a:r>
              <a:rPr sz="2000" spc="254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80" dirty="0">
                <a:solidFill>
                  <a:srgbClr val="B03E9A"/>
                </a:solidFill>
                <a:latin typeface="Verdana"/>
                <a:cs typeface="Verdana"/>
              </a:rPr>
              <a:t>DC	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electricity</a:t>
            </a:r>
            <a:endParaRPr sz="2000">
              <a:latin typeface="Verdana"/>
              <a:cs typeface="Verdana"/>
            </a:endParaRPr>
          </a:p>
          <a:p>
            <a:pPr marL="12700" marR="5080">
              <a:lnSpc>
                <a:spcPct val="120000"/>
              </a:lnSpc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chemical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reaction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can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be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reversed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by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reversing 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current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and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battery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returned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to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a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charged</a:t>
            </a:r>
            <a:r>
              <a:rPr sz="2000" spc="17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state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145" dirty="0">
                <a:solidFill>
                  <a:srgbClr val="FFFFFF"/>
                </a:solidFill>
              </a:rPr>
              <a:t>BATTERIES</a:t>
            </a:r>
            <a:endParaRPr sz="3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749298"/>
            <a:ext cx="78105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1219835" indent="-228600">
              <a:lnSpc>
                <a:spcPct val="100000"/>
              </a:lnSpc>
              <a:spcBef>
                <a:spcPts val="10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Self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discharge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: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when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left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unused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–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battery 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discharges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higher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temperatures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greatly increase</a:t>
            </a:r>
            <a:r>
              <a:rPr sz="2000" spc="-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self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-discharge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200" spc="180" dirty="0">
                <a:solidFill>
                  <a:srgbClr val="FFFFFF"/>
                </a:solidFill>
                <a:latin typeface="Verdana"/>
                <a:cs typeface="Verdana"/>
              </a:rPr>
              <a:t>SELF-DISCHARGE</a:t>
            </a:r>
            <a:r>
              <a:rPr sz="3200" spc="3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RATES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688566"/>
            <a:ext cx="6987540" cy="75819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round,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rectangular,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prismatic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or</a:t>
            </a:r>
            <a:r>
              <a:rPr sz="2000" spc="66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hexagonal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84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5584825" algn="l"/>
              </a:tabLst>
            </a:pP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Fixed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variation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or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wider</a:t>
            </a:r>
            <a:r>
              <a:rPr sz="2000" spc="77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variation</a:t>
            </a:r>
            <a:r>
              <a:rPr sz="2000" spc="26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in	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Ht,Wt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&amp;</a:t>
            </a:r>
            <a:r>
              <a:rPr sz="2000" spc="3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L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spc="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Verdana"/>
                <a:cs typeface="Verdana"/>
              </a:rPr>
              <a:t>GEOMETRY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688566"/>
            <a:ext cx="7804784" cy="212471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ambient</a:t>
            </a:r>
            <a:r>
              <a:rPr sz="2000" spc="26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temperature</a:t>
            </a:r>
            <a:endParaRPr sz="2000">
              <a:latin typeface="Verdana"/>
              <a:cs typeface="Verdana"/>
            </a:endParaRPr>
          </a:p>
          <a:p>
            <a:pPr marL="349250" indent="-336550">
              <a:lnSpc>
                <a:spcPct val="100000"/>
              </a:lnSpc>
              <a:spcBef>
                <a:spcPts val="484"/>
              </a:spcBef>
              <a:buClr>
                <a:srgbClr val="B83C68"/>
              </a:buClr>
              <a:buFont typeface="Arial"/>
              <a:buChar char=""/>
              <a:tabLst>
                <a:tab pos="349250" algn="l"/>
                <a:tab pos="349885" algn="l"/>
              </a:tabLst>
            </a:pP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higher</a:t>
            </a:r>
            <a:r>
              <a:rPr sz="2000" spc="24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temperatures</a:t>
            </a:r>
            <a:endParaRPr sz="2000">
              <a:latin typeface="Verdana"/>
              <a:cs typeface="Verdana"/>
            </a:endParaRPr>
          </a:p>
          <a:p>
            <a:pPr marL="241300" marR="5080" indent="-228600">
              <a:lnSpc>
                <a:spcPct val="10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need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heating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to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start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with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and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then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cooling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when </a:t>
            </a:r>
            <a:r>
              <a:rPr sz="2000" spc="-80" dirty="0">
                <a:solidFill>
                  <a:srgbClr val="B03E9A"/>
                </a:solidFill>
                <a:latin typeface="Verdana"/>
                <a:cs typeface="Verdana"/>
              </a:rPr>
              <a:t>in 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use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battery </a:t>
            </a:r>
            <a:r>
              <a:rPr sz="2000" spc="135" dirty="0">
                <a:solidFill>
                  <a:srgbClr val="B03E9A"/>
                </a:solidFill>
                <a:latin typeface="Verdana"/>
                <a:cs typeface="Verdana"/>
              </a:rPr>
              <a:t>performance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drops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off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at </a:t>
            </a:r>
            <a:r>
              <a:rPr sz="2000" spc="95" dirty="0">
                <a:solidFill>
                  <a:srgbClr val="B03E9A"/>
                </a:solidFill>
                <a:latin typeface="Verdana"/>
                <a:cs typeface="Verdana"/>
              </a:rPr>
              <a:t>low</a:t>
            </a:r>
            <a:r>
              <a:rPr sz="2000" spc="2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temperatures</a:t>
            </a:r>
            <a:endParaRPr sz="2000">
              <a:latin typeface="Verdana"/>
              <a:cs typeface="Verdana"/>
            </a:endParaRPr>
          </a:p>
          <a:p>
            <a:pPr marL="515620" lvl="1" indent="-182880">
              <a:lnSpc>
                <a:spcPct val="100000"/>
              </a:lnSpc>
              <a:spcBef>
                <a:spcPts val="440"/>
              </a:spcBef>
              <a:buClr>
                <a:srgbClr val="AC66BA"/>
              </a:buClr>
              <a:buFont typeface="Wingdings"/>
              <a:buChar char=""/>
              <a:tabLst>
                <a:tab pos="516255" algn="l"/>
                <a:tab pos="2517140" algn="l"/>
              </a:tabLst>
            </a:pPr>
            <a:r>
              <a:rPr sz="1800" spc="80" dirty="0">
                <a:solidFill>
                  <a:srgbClr val="B03E9A"/>
                </a:solidFill>
                <a:latin typeface="Verdana"/>
                <a:cs typeface="Verdana"/>
              </a:rPr>
              <a:t>Overcomed</a:t>
            </a:r>
            <a:r>
              <a:rPr sz="1800" spc="23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800" spc="40" dirty="0">
                <a:solidFill>
                  <a:srgbClr val="B03E9A"/>
                </a:solidFill>
                <a:latin typeface="Verdana"/>
                <a:cs typeface="Verdana"/>
              </a:rPr>
              <a:t>by	</a:t>
            </a:r>
            <a:r>
              <a:rPr sz="1800" spc="80" dirty="0">
                <a:solidFill>
                  <a:srgbClr val="B03E9A"/>
                </a:solidFill>
                <a:latin typeface="Verdana"/>
                <a:cs typeface="Verdana"/>
              </a:rPr>
              <a:t>heating </a:t>
            </a:r>
            <a:r>
              <a:rPr sz="1800" spc="60" dirty="0">
                <a:solidFill>
                  <a:srgbClr val="B03E9A"/>
                </a:solidFill>
                <a:latin typeface="Verdana"/>
                <a:cs typeface="Verdana"/>
              </a:rPr>
              <a:t>the</a:t>
            </a:r>
            <a:r>
              <a:rPr sz="1800" spc="3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800" spc="75" dirty="0">
                <a:solidFill>
                  <a:srgbClr val="B03E9A"/>
                </a:solidFill>
                <a:latin typeface="Verdana"/>
                <a:cs typeface="Verdana"/>
              </a:rPr>
              <a:t>battery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118745" rIns="0" bIns="0" rtlCol="0">
            <a:spAutoFit/>
          </a:bodyPr>
          <a:lstStyle/>
          <a:p>
            <a:pPr marL="624840">
              <a:lnSpc>
                <a:spcPct val="100000"/>
              </a:lnSpc>
              <a:spcBef>
                <a:spcPts val="93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r>
              <a:rPr sz="3200" b="1" spc="6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endParaRPr sz="3200">
              <a:latin typeface="Verdana"/>
              <a:cs typeface="Verdana"/>
            </a:endParaRPr>
          </a:p>
          <a:p>
            <a:pPr marL="918844" marR="923925" algn="ctr">
              <a:lnSpc>
                <a:spcPct val="100000"/>
              </a:lnSpc>
              <a:spcBef>
                <a:spcPts val="5"/>
              </a:spcBef>
            </a:pPr>
            <a:r>
              <a:rPr sz="2400" spc="170" dirty="0">
                <a:solidFill>
                  <a:srgbClr val="FFFFFF"/>
                </a:solidFill>
                <a:latin typeface="Verdana"/>
                <a:cs typeface="Verdana"/>
              </a:rPr>
              <a:t>TEMPERATURE, </a:t>
            </a:r>
            <a:r>
              <a:rPr sz="2400" spc="145" dirty="0">
                <a:solidFill>
                  <a:srgbClr val="FFFFFF"/>
                </a:solidFill>
                <a:latin typeface="Verdana"/>
                <a:cs typeface="Verdana"/>
              </a:rPr>
              <a:t>HEATING </a:t>
            </a:r>
            <a:r>
              <a:rPr sz="2400" spc="13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400" spc="165" dirty="0">
                <a:solidFill>
                  <a:srgbClr val="FFFFFF"/>
                </a:solidFill>
                <a:latin typeface="Verdana"/>
                <a:cs typeface="Verdana"/>
              </a:rPr>
              <a:t>COOLING  </a:t>
            </a:r>
            <a:r>
              <a:rPr sz="2400" spc="155" dirty="0">
                <a:solidFill>
                  <a:srgbClr val="FFFFFF"/>
                </a:solidFill>
                <a:latin typeface="Verdana"/>
                <a:cs typeface="Verdana"/>
              </a:rPr>
              <a:t>NEEDS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749298"/>
            <a:ext cx="7391400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a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few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hundred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deep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cycles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to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20%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battery 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charge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depends</a:t>
            </a:r>
            <a:r>
              <a:rPr sz="2000" spc="24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on</a:t>
            </a:r>
            <a:r>
              <a:rPr sz="2000" spc="29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</a:t>
            </a:r>
            <a:r>
              <a:rPr sz="2000" spc="254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battery</a:t>
            </a:r>
            <a:r>
              <a:rPr sz="2000" spc="254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type</a:t>
            </a:r>
            <a:r>
              <a:rPr sz="2000" spc="2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and</a:t>
            </a:r>
            <a:r>
              <a:rPr sz="2000" spc="27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how</a:t>
            </a:r>
            <a:r>
              <a:rPr sz="2000" spc="26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it</a:t>
            </a:r>
            <a:r>
              <a:rPr sz="2000" spc="29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</a:t>
            </a:r>
            <a:r>
              <a:rPr sz="2000" spc="2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used</a:t>
            </a:r>
            <a:endParaRPr sz="2000">
              <a:latin typeface="Verdana"/>
              <a:cs typeface="Verdana"/>
            </a:endParaRPr>
          </a:p>
          <a:p>
            <a:pPr marL="241300" marR="111760" indent="-228600">
              <a:lnSpc>
                <a:spcPct val="120000"/>
              </a:lnSpc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Decides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lifetime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battery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which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in </a:t>
            </a:r>
            <a:r>
              <a:rPr sz="2000" spc="95" dirty="0">
                <a:solidFill>
                  <a:srgbClr val="B03E9A"/>
                </a:solidFill>
                <a:latin typeface="Verdana"/>
                <a:cs typeface="Verdana"/>
              </a:rPr>
              <a:t>turn 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reflects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in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electric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vehicle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running</a:t>
            </a:r>
            <a:r>
              <a:rPr sz="2000" spc="869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costs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71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3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r>
              <a:rPr sz="3200" b="1" spc="6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endParaRPr sz="3200">
              <a:latin typeface="Verdana"/>
              <a:cs typeface="Verdana"/>
            </a:endParaRPr>
          </a:p>
          <a:p>
            <a:pPr marR="3175" algn="ctr">
              <a:lnSpc>
                <a:spcPct val="100000"/>
              </a:lnSpc>
              <a:spcBef>
                <a:spcPts val="5"/>
              </a:spcBef>
            </a:pPr>
            <a:r>
              <a:rPr sz="2800" spc="150" dirty="0">
                <a:solidFill>
                  <a:srgbClr val="FFFFFF"/>
                </a:solidFill>
                <a:latin typeface="Verdana"/>
                <a:cs typeface="Verdana"/>
              </a:rPr>
              <a:t>LIFE </a:t>
            </a:r>
            <a:r>
              <a:rPr sz="2800" spc="12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2800" spc="160" dirty="0">
                <a:solidFill>
                  <a:srgbClr val="FFFFFF"/>
                </a:solidFill>
                <a:latin typeface="Verdana"/>
                <a:cs typeface="Verdana"/>
              </a:rPr>
              <a:t>NUMBER </a:t>
            </a:r>
            <a:r>
              <a:rPr sz="2800" spc="90" dirty="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sz="2800" spc="145" dirty="0">
                <a:solidFill>
                  <a:srgbClr val="FFFFFF"/>
                </a:solidFill>
                <a:latin typeface="Verdana"/>
                <a:cs typeface="Verdana"/>
              </a:rPr>
              <a:t>DEEP</a:t>
            </a:r>
            <a:r>
              <a:rPr sz="2800" spc="3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800" spc="160" dirty="0">
                <a:solidFill>
                  <a:srgbClr val="FFFFFF"/>
                </a:solidFill>
                <a:latin typeface="Verdana"/>
                <a:cs typeface="Verdana"/>
              </a:rPr>
              <a:t>CYCLES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4435" cy="1346835"/>
          </a:xfrm>
          <a:custGeom>
            <a:avLst/>
            <a:gdLst/>
            <a:ahLst/>
            <a:cxnLst/>
            <a:rect l="l" t="t" r="r" b="b"/>
            <a:pathLst>
              <a:path w="8814435" h="1346835">
                <a:moveTo>
                  <a:pt x="0" y="1346453"/>
                </a:moveTo>
                <a:lnTo>
                  <a:pt x="8814054" y="1346453"/>
                </a:lnTo>
                <a:lnTo>
                  <a:pt x="8814054" y="0"/>
                </a:lnTo>
                <a:lnTo>
                  <a:pt x="0" y="0"/>
                </a:lnTo>
                <a:lnTo>
                  <a:pt x="0" y="1346453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9372" y="2782823"/>
            <a:ext cx="8764524" cy="1572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4435" cy="1346835"/>
          </a:xfrm>
          <a:custGeom>
            <a:avLst/>
            <a:gdLst/>
            <a:ahLst/>
            <a:cxnLst/>
            <a:rect l="l" t="t" r="r" b="b"/>
            <a:pathLst>
              <a:path w="8814435" h="1346835">
                <a:moveTo>
                  <a:pt x="0" y="1346453"/>
                </a:moveTo>
                <a:lnTo>
                  <a:pt x="8814054" y="1346453"/>
                </a:lnTo>
                <a:lnTo>
                  <a:pt x="8814054" y="0"/>
                </a:lnTo>
                <a:lnTo>
                  <a:pt x="0" y="0"/>
                </a:lnTo>
                <a:lnTo>
                  <a:pt x="0" y="1346453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5459" y="1840738"/>
            <a:ext cx="7161530" cy="3959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20" dirty="0">
                <a:solidFill>
                  <a:srgbClr val="B83C68"/>
                </a:solidFill>
                <a:latin typeface="Arial"/>
                <a:cs typeface="Arial"/>
              </a:rPr>
              <a:t>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commonly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used </a:t>
            </a:r>
            <a:r>
              <a:rPr sz="2000" spc="135" dirty="0">
                <a:solidFill>
                  <a:srgbClr val="B03E9A"/>
                </a:solidFill>
                <a:latin typeface="Verdana"/>
                <a:cs typeface="Verdana"/>
              </a:rPr>
              <a:t>rechargeable</a:t>
            </a:r>
            <a:r>
              <a:rPr sz="2000" spc="52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battery</a:t>
            </a:r>
            <a:endParaRPr sz="2000">
              <a:latin typeface="Verdana"/>
              <a:cs typeface="Verdana"/>
            </a:endParaRPr>
          </a:p>
          <a:p>
            <a:pPr marL="1021080" algn="ctr">
              <a:lnSpc>
                <a:spcPct val="100000"/>
              </a:lnSpc>
              <a:spcBef>
                <a:spcPts val="1680"/>
              </a:spcBef>
            </a:pPr>
            <a:r>
              <a:rPr sz="2000" b="1" spc="130" smtClean="0">
                <a:solidFill>
                  <a:srgbClr val="B03E9A"/>
                </a:solidFill>
                <a:latin typeface="Verdana"/>
                <a:cs typeface="Verdana"/>
              </a:rPr>
              <a:t>Components</a:t>
            </a:r>
            <a:endParaRPr sz="2000" smtClean="0">
              <a:latin typeface="Verdana"/>
              <a:cs typeface="Verdana"/>
            </a:endParaRPr>
          </a:p>
          <a:p>
            <a:pPr marL="1019175" algn="ctr">
              <a:lnSpc>
                <a:spcPct val="100000"/>
              </a:lnSpc>
              <a:spcBef>
                <a:spcPts val="1680"/>
              </a:spcBef>
            </a:pPr>
            <a:r>
              <a:rPr sz="2000" spc="135" smtClean="0">
                <a:solidFill>
                  <a:srgbClr val="B03E9A"/>
                </a:solidFill>
                <a:latin typeface="Verdana"/>
                <a:cs typeface="Verdana"/>
              </a:rPr>
              <a:t>Lead,sulphuric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acid,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a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plastic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 container</a:t>
            </a:r>
            <a:endParaRPr sz="2000">
              <a:latin typeface="Verdana"/>
              <a:cs typeface="Verdana"/>
            </a:endParaRPr>
          </a:p>
          <a:p>
            <a:pPr marL="1021080" algn="ctr">
              <a:lnSpc>
                <a:spcPct val="100000"/>
              </a:lnSpc>
              <a:spcBef>
                <a:spcPts val="1680"/>
              </a:spcBef>
            </a:pPr>
            <a:r>
              <a:rPr sz="2000" b="1" spc="130" dirty="0">
                <a:solidFill>
                  <a:srgbClr val="B03E9A"/>
                </a:solidFill>
                <a:latin typeface="Verdana"/>
                <a:cs typeface="Verdana"/>
              </a:rPr>
              <a:t>Advantages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less</a:t>
            </a:r>
            <a:r>
              <a:rPr sz="2000" spc="2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expensive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Reliable</a:t>
            </a:r>
            <a:r>
              <a:rPr sz="2000" spc="26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performance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comparatively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high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voltage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about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2V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per</a:t>
            </a:r>
            <a:r>
              <a:rPr sz="2000" spc="4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95" dirty="0">
                <a:solidFill>
                  <a:srgbClr val="B03E9A"/>
                </a:solidFill>
                <a:latin typeface="Verdana"/>
                <a:cs typeface="Verdana"/>
              </a:rPr>
              <a:t>cell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68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Low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internal</a:t>
            </a:r>
            <a:r>
              <a:rPr sz="2000" spc="42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resistance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3204" y="256031"/>
            <a:ext cx="5114544" cy="94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8628" y="256031"/>
            <a:ext cx="723900" cy="94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" y="379552"/>
            <a:ext cx="88144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0745">
              <a:lnSpc>
                <a:spcPct val="100000"/>
              </a:lnSpc>
              <a:spcBef>
                <a:spcPts val="105"/>
              </a:spcBef>
            </a:pPr>
            <a:r>
              <a:rPr sz="3200" b="1" spc="30" dirty="0">
                <a:solidFill>
                  <a:srgbClr val="F1F1F1"/>
                </a:solidFill>
                <a:latin typeface="Verdana"/>
                <a:cs typeface="Verdana"/>
              </a:rPr>
              <a:t>Lead Acid</a:t>
            </a:r>
            <a:r>
              <a:rPr sz="3200" b="1" spc="170" dirty="0">
                <a:solidFill>
                  <a:srgbClr val="F1F1F1"/>
                </a:solidFill>
                <a:latin typeface="Verdana"/>
                <a:cs typeface="Verdana"/>
              </a:rPr>
              <a:t> </a:t>
            </a:r>
            <a:r>
              <a:rPr sz="3200" b="1" spc="35" dirty="0">
                <a:solidFill>
                  <a:srgbClr val="F1F1F1"/>
                </a:solidFill>
                <a:latin typeface="Verdana"/>
                <a:cs typeface="Verdana"/>
              </a:rPr>
              <a:t>Batteries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4435" cy="1346835"/>
          </a:xfrm>
          <a:custGeom>
            <a:avLst/>
            <a:gdLst/>
            <a:ahLst/>
            <a:cxnLst/>
            <a:rect l="l" t="t" r="r" b="b"/>
            <a:pathLst>
              <a:path w="8814435" h="1346835">
                <a:moveTo>
                  <a:pt x="0" y="1346453"/>
                </a:moveTo>
                <a:lnTo>
                  <a:pt x="8814054" y="1346453"/>
                </a:lnTo>
                <a:lnTo>
                  <a:pt x="8814054" y="0"/>
                </a:lnTo>
                <a:lnTo>
                  <a:pt x="0" y="0"/>
                </a:lnTo>
                <a:lnTo>
                  <a:pt x="0" y="1346453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1963178"/>
            <a:ext cx="8407400" cy="3919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4435" cy="1346835"/>
          </a:xfrm>
          <a:custGeom>
            <a:avLst/>
            <a:gdLst/>
            <a:ahLst/>
            <a:cxnLst/>
            <a:rect l="l" t="t" r="r" b="b"/>
            <a:pathLst>
              <a:path w="8814435" h="1346835">
                <a:moveTo>
                  <a:pt x="0" y="1346453"/>
                </a:moveTo>
                <a:lnTo>
                  <a:pt x="8814054" y="1346453"/>
                </a:lnTo>
                <a:lnTo>
                  <a:pt x="8814054" y="0"/>
                </a:lnTo>
                <a:lnTo>
                  <a:pt x="0" y="0"/>
                </a:lnTo>
                <a:lnTo>
                  <a:pt x="0" y="1346453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pc="-520" dirty="0">
                <a:solidFill>
                  <a:srgbClr val="B83C68"/>
                </a:solidFill>
                <a:latin typeface="Arial"/>
                <a:cs typeface="Arial"/>
              </a:rPr>
              <a:t> </a:t>
            </a:r>
            <a:r>
              <a:rPr spc="125" dirty="0"/>
              <a:t>robust </a:t>
            </a:r>
            <a:r>
              <a:rPr spc="110" dirty="0"/>
              <a:t>lead acid </a:t>
            </a:r>
            <a:r>
              <a:rPr spc="130" dirty="0"/>
              <a:t>batteries </a:t>
            </a:r>
            <a:r>
              <a:rPr spc="114" dirty="0"/>
              <a:t>that </a:t>
            </a:r>
            <a:r>
              <a:rPr spc="130" dirty="0"/>
              <a:t>withstand </a:t>
            </a:r>
            <a:r>
              <a:rPr spc="110" dirty="0"/>
              <a:t>deep  </a:t>
            </a:r>
            <a:r>
              <a:rPr spc="120" dirty="0"/>
              <a:t>cycling </a:t>
            </a:r>
            <a:r>
              <a:rPr spc="100" dirty="0"/>
              <a:t>and use </a:t>
            </a:r>
            <a:r>
              <a:rPr dirty="0"/>
              <a:t>a </a:t>
            </a:r>
            <a:r>
              <a:rPr spc="100" dirty="0"/>
              <a:t>gel </a:t>
            </a:r>
            <a:r>
              <a:rPr spc="120" dirty="0"/>
              <a:t>rather </a:t>
            </a:r>
            <a:r>
              <a:rPr spc="114" dirty="0"/>
              <a:t>than </a:t>
            </a:r>
            <a:r>
              <a:rPr dirty="0"/>
              <a:t>a </a:t>
            </a:r>
            <a:r>
              <a:rPr spc="120" dirty="0"/>
              <a:t>liquid </a:t>
            </a:r>
            <a:r>
              <a:rPr spc="130" dirty="0"/>
              <a:t>electrolyte  </a:t>
            </a:r>
            <a:r>
              <a:rPr spc="100" dirty="0"/>
              <a:t>are</a:t>
            </a:r>
            <a:r>
              <a:rPr spc="265" dirty="0"/>
              <a:t> </a:t>
            </a:r>
            <a:r>
              <a:rPr spc="110" dirty="0"/>
              <a:t>used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pc="130" dirty="0"/>
              <a:t>Expensive</a:t>
            </a:r>
          </a:p>
          <a:p>
            <a:pPr marR="1838325" algn="ctr">
              <a:lnSpc>
                <a:spcPct val="100000"/>
              </a:lnSpc>
              <a:spcBef>
                <a:spcPts val="480"/>
              </a:spcBef>
            </a:pPr>
            <a:r>
              <a:rPr b="1" spc="125" dirty="0">
                <a:latin typeface="Verdana"/>
                <a:cs typeface="Verdana"/>
              </a:rPr>
              <a:t>Active</a:t>
            </a:r>
            <a:r>
              <a:rPr b="1" spc="254" dirty="0">
                <a:latin typeface="Verdana"/>
                <a:cs typeface="Verdana"/>
              </a:rPr>
              <a:t> </a:t>
            </a:r>
            <a:r>
              <a:rPr b="1" spc="130" dirty="0">
                <a:latin typeface="Verdana"/>
                <a:cs typeface="Verdana"/>
              </a:rPr>
              <a:t>material</a:t>
            </a: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pc="130" dirty="0"/>
              <a:t>Negative </a:t>
            </a:r>
            <a:r>
              <a:rPr spc="125" dirty="0"/>
              <a:t>plates </a:t>
            </a:r>
            <a:r>
              <a:rPr dirty="0"/>
              <a:t>– </a:t>
            </a:r>
            <a:r>
              <a:rPr spc="125" dirty="0"/>
              <a:t>spongy </a:t>
            </a:r>
            <a:r>
              <a:rPr spc="110" dirty="0"/>
              <a:t>lead</a:t>
            </a:r>
            <a:r>
              <a:rPr spc="295" dirty="0"/>
              <a:t> </a:t>
            </a:r>
            <a:r>
              <a:rPr spc="155" dirty="0"/>
              <a:t>Pb</a:t>
            </a:r>
          </a:p>
          <a:p>
            <a:pPr marL="241300" indent="-228600">
              <a:lnSpc>
                <a:spcPct val="100000"/>
              </a:lnSpc>
              <a:spcBef>
                <a:spcPts val="45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pc="110" dirty="0"/>
              <a:t>P</a:t>
            </a:r>
            <a:r>
              <a:rPr spc="150" dirty="0"/>
              <a:t>os</a:t>
            </a:r>
            <a:r>
              <a:rPr spc="140" dirty="0"/>
              <a:t>itiv</a:t>
            </a:r>
            <a:r>
              <a:rPr dirty="0"/>
              <a:t>e</a:t>
            </a:r>
            <a:r>
              <a:rPr spc="245" dirty="0"/>
              <a:t> </a:t>
            </a:r>
            <a:r>
              <a:rPr spc="150" dirty="0"/>
              <a:t>p</a:t>
            </a:r>
            <a:r>
              <a:rPr spc="140" dirty="0"/>
              <a:t>l</a:t>
            </a:r>
            <a:r>
              <a:rPr spc="150" dirty="0"/>
              <a:t>a</a:t>
            </a:r>
            <a:r>
              <a:rPr spc="155" dirty="0"/>
              <a:t>t</a:t>
            </a:r>
            <a:r>
              <a:rPr spc="145" dirty="0"/>
              <a:t>e</a:t>
            </a:r>
            <a:r>
              <a:rPr dirty="0"/>
              <a:t>s</a:t>
            </a:r>
            <a:r>
              <a:rPr spc="295" dirty="0"/>
              <a:t> </a:t>
            </a:r>
            <a:r>
              <a:rPr dirty="0"/>
              <a:t>–</a:t>
            </a:r>
            <a:r>
              <a:rPr spc="290" dirty="0"/>
              <a:t> </a:t>
            </a:r>
            <a:r>
              <a:rPr spc="155" dirty="0"/>
              <a:t>L</a:t>
            </a:r>
            <a:r>
              <a:rPr spc="145" dirty="0"/>
              <a:t>e</a:t>
            </a:r>
            <a:r>
              <a:rPr spc="150" dirty="0"/>
              <a:t>a</a:t>
            </a:r>
            <a:r>
              <a:rPr dirty="0"/>
              <a:t>d</a:t>
            </a:r>
            <a:r>
              <a:rPr spc="280" dirty="0"/>
              <a:t> </a:t>
            </a:r>
            <a:r>
              <a:rPr spc="155" dirty="0"/>
              <a:t>d</a:t>
            </a:r>
            <a:r>
              <a:rPr dirty="0"/>
              <a:t>i</a:t>
            </a:r>
            <a:r>
              <a:rPr spc="290" dirty="0"/>
              <a:t> </a:t>
            </a:r>
            <a:r>
              <a:rPr spc="125" dirty="0"/>
              <a:t>o</a:t>
            </a:r>
            <a:r>
              <a:rPr spc="155" dirty="0"/>
              <a:t>x</a:t>
            </a:r>
            <a:r>
              <a:rPr spc="140" dirty="0"/>
              <a:t>i</a:t>
            </a:r>
            <a:r>
              <a:rPr spc="150" dirty="0"/>
              <a:t>d</a:t>
            </a:r>
            <a:r>
              <a:rPr dirty="0"/>
              <a:t>e</a:t>
            </a:r>
            <a:r>
              <a:rPr spc="295" dirty="0"/>
              <a:t> </a:t>
            </a:r>
            <a:r>
              <a:rPr spc="150" dirty="0">
                <a:latin typeface="Arial"/>
                <a:cs typeface="Arial"/>
              </a:rPr>
              <a:t>P</a:t>
            </a:r>
            <a:r>
              <a:rPr spc="155" dirty="0">
                <a:latin typeface="Arial"/>
                <a:cs typeface="Arial"/>
              </a:rPr>
              <a:t>bO</a:t>
            </a:r>
            <a:r>
              <a:rPr sz="800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pc="155" dirty="0"/>
              <a:t>E</a:t>
            </a:r>
            <a:r>
              <a:rPr spc="140" dirty="0"/>
              <a:t>l</a:t>
            </a:r>
            <a:r>
              <a:rPr spc="145" dirty="0"/>
              <a:t>e</a:t>
            </a:r>
            <a:r>
              <a:rPr spc="150" dirty="0"/>
              <a:t>c</a:t>
            </a:r>
            <a:r>
              <a:rPr spc="155" dirty="0"/>
              <a:t>t</a:t>
            </a:r>
            <a:r>
              <a:rPr spc="135" dirty="0"/>
              <a:t>ro</a:t>
            </a:r>
            <a:r>
              <a:rPr spc="140" dirty="0"/>
              <a:t>l</a:t>
            </a:r>
            <a:r>
              <a:rPr spc="155" dirty="0"/>
              <a:t>y</a:t>
            </a:r>
            <a:r>
              <a:rPr spc="140" dirty="0"/>
              <a:t>t</a:t>
            </a:r>
            <a:r>
              <a:rPr dirty="0"/>
              <a:t>e</a:t>
            </a:r>
            <a:r>
              <a:rPr spc="280" dirty="0"/>
              <a:t> </a:t>
            </a:r>
            <a:r>
              <a:rPr dirty="0"/>
              <a:t>–</a:t>
            </a:r>
            <a:r>
              <a:rPr spc="290" dirty="0"/>
              <a:t> </a:t>
            </a:r>
            <a:r>
              <a:rPr spc="150" dirty="0"/>
              <a:t>d</a:t>
            </a:r>
            <a:r>
              <a:rPr spc="140" dirty="0"/>
              <a:t>il</a:t>
            </a:r>
            <a:r>
              <a:rPr spc="155" dirty="0"/>
              <a:t>ut</a:t>
            </a:r>
            <a:r>
              <a:rPr dirty="0"/>
              <a:t>e</a:t>
            </a:r>
            <a:r>
              <a:rPr spc="285" dirty="0"/>
              <a:t> </a:t>
            </a:r>
            <a:r>
              <a:rPr spc="150" dirty="0"/>
              <a:t>s</a:t>
            </a:r>
            <a:r>
              <a:rPr spc="155" dirty="0"/>
              <a:t>u</a:t>
            </a:r>
            <a:r>
              <a:rPr spc="140" dirty="0"/>
              <a:t>l</a:t>
            </a:r>
            <a:r>
              <a:rPr spc="150" dirty="0"/>
              <a:t>p</a:t>
            </a:r>
            <a:r>
              <a:rPr spc="145" dirty="0"/>
              <a:t>hu</a:t>
            </a:r>
            <a:r>
              <a:rPr spc="135" dirty="0"/>
              <a:t>r</a:t>
            </a:r>
            <a:r>
              <a:rPr spc="140" dirty="0"/>
              <a:t>i</a:t>
            </a:r>
            <a:r>
              <a:rPr dirty="0"/>
              <a:t>c</a:t>
            </a:r>
            <a:r>
              <a:rPr spc="270" dirty="0"/>
              <a:t> </a:t>
            </a:r>
            <a:r>
              <a:rPr spc="150" dirty="0"/>
              <a:t>ac</a:t>
            </a:r>
            <a:r>
              <a:rPr spc="140" dirty="0"/>
              <a:t>i</a:t>
            </a:r>
            <a:r>
              <a:rPr dirty="0"/>
              <a:t>d</a:t>
            </a:r>
            <a:r>
              <a:rPr spc="295" dirty="0"/>
              <a:t> </a:t>
            </a:r>
            <a:r>
              <a:rPr spc="160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pc="150" dirty="0">
                <a:latin typeface="Arial"/>
                <a:cs typeface="Arial"/>
              </a:rPr>
              <a:t>S</a:t>
            </a:r>
            <a:r>
              <a:rPr spc="155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050">
              <a:latin typeface="Times New Roman"/>
              <a:cs typeface="Times New Roman"/>
            </a:endParaRPr>
          </a:p>
          <a:p>
            <a:pPr marL="881380">
              <a:lnSpc>
                <a:spcPct val="100000"/>
              </a:lnSpc>
            </a:pPr>
            <a:r>
              <a:rPr sz="2800" b="1" spc="130" dirty="0">
                <a:latin typeface="Arial"/>
                <a:cs typeface="Arial"/>
              </a:rPr>
              <a:t>P</a:t>
            </a:r>
            <a:r>
              <a:rPr sz="2800" b="1" spc="-5" dirty="0">
                <a:latin typeface="Arial"/>
                <a:cs typeface="Arial"/>
              </a:rPr>
              <a:t>b</a:t>
            </a:r>
            <a:r>
              <a:rPr sz="2800" b="1" spc="3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+</a:t>
            </a:r>
            <a:r>
              <a:rPr sz="2800" b="1" spc="300" dirty="0">
                <a:latin typeface="Arial"/>
                <a:cs typeface="Arial"/>
              </a:rPr>
              <a:t> </a:t>
            </a:r>
            <a:r>
              <a:rPr sz="2800" b="1" spc="130" dirty="0">
                <a:latin typeface="Arial"/>
                <a:cs typeface="Arial"/>
              </a:rPr>
              <a:t>Pb</a:t>
            </a:r>
            <a:r>
              <a:rPr sz="2800" b="1" spc="140" dirty="0">
                <a:latin typeface="Arial"/>
                <a:cs typeface="Arial"/>
              </a:rPr>
              <a:t>O</a:t>
            </a:r>
            <a:r>
              <a:rPr sz="1000" b="1" spc="-5" dirty="0">
                <a:latin typeface="Arial"/>
                <a:cs typeface="Arial"/>
              </a:rPr>
              <a:t>2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+</a:t>
            </a:r>
            <a:r>
              <a:rPr sz="2800" b="1" spc="310" dirty="0">
                <a:latin typeface="Arial"/>
                <a:cs typeface="Arial"/>
              </a:rPr>
              <a:t> </a:t>
            </a:r>
            <a:r>
              <a:rPr sz="2800" b="1" spc="140" dirty="0">
                <a:latin typeface="Arial"/>
                <a:cs typeface="Arial"/>
              </a:rPr>
              <a:t>2</a:t>
            </a:r>
            <a:r>
              <a:rPr sz="2800" b="1" spc="135" dirty="0">
                <a:latin typeface="Arial"/>
                <a:cs typeface="Arial"/>
              </a:rPr>
              <a:t>H</a:t>
            </a:r>
            <a:r>
              <a:rPr sz="1000" b="1" spc="-5" dirty="0">
                <a:latin typeface="Arial"/>
                <a:cs typeface="Arial"/>
              </a:rPr>
              <a:t>2</a:t>
            </a:r>
            <a:r>
              <a:rPr sz="1000" b="1" spc="-140" dirty="0">
                <a:latin typeface="Arial"/>
                <a:cs typeface="Arial"/>
              </a:rPr>
              <a:t> </a:t>
            </a:r>
            <a:r>
              <a:rPr sz="2800" b="1" spc="130" dirty="0">
                <a:latin typeface="Arial"/>
                <a:cs typeface="Arial"/>
              </a:rPr>
              <a:t>S</a:t>
            </a:r>
            <a:r>
              <a:rPr sz="2800" b="1" spc="135" dirty="0">
                <a:latin typeface="Arial"/>
                <a:cs typeface="Arial"/>
              </a:rPr>
              <a:t>O</a:t>
            </a:r>
            <a:r>
              <a:rPr sz="1000" b="1" spc="-5" dirty="0">
                <a:latin typeface="Arial"/>
                <a:cs typeface="Arial"/>
              </a:rPr>
              <a:t>4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50" dirty="0">
                <a:latin typeface="Arial"/>
                <a:cs typeface="Arial"/>
              </a:rPr>
              <a:t> </a:t>
            </a:r>
            <a:r>
              <a:rPr sz="2800" b="1" spc="135" dirty="0">
                <a:latin typeface="Arial"/>
                <a:cs typeface="Arial"/>
              </a:rPr>
              <a:t>←</a:t>
            </a:r>
            <a:r>
              <a:rPr sz="2800" b="1" spc="-5" dirty="0">
                <a:latin typeface="Arial"/>
                <a:cs typeface="Arial"/>
              </a:rPr>
              <a:t>→</a:t>
            </a:r>
            <a:r>
              <a:rPr sz="2800" b="1" spc="315" dirty="0">
                <a:latin typeface="Arial"/>
                <a:cs typeface="Arial"/>
              </a:rPr>
              <a:t> </a:t>
            </a:r>
            <a:r>
              <a:rPr sz="2800" b="1" spc="140" dirty="0">
                <a:latin typeface="Arial"/>
                <a:cs typeface="Arial"/>
              </a:rPr>
              <a:t>2</a:t>
            </a:r>
            <a:r>
              <a:rPr sz="2800" b="1" spc="130" dirty="0">
                <a:latin typeface="Arial"/>
                <a:cs typeface="Arial"/>
              </a:rPr>
              <a:t>PbS</a:t>
            </a:r>
            <a:r>
              <a:rPr sz="2800" b="1" spc="145" dirty="0">
                <a:latin typeface="Arial"/>
                <a:cs typeface="Arial"/>
              </a:rPr>
              <a:t>O</a:t>
            </a:r>
            <a:r>
              <a:rPr sz="1000" b="1" spc="-5" dirty="0">
                <a:latin typeface="Arial"/>
                <a:cs typeface="Arial"/>
              </a:rPr>
              <a:t>4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+</a:t>
            </a:r>
            <a:r>
              <a:rPr sz="2800" b="1" spc="300" dirty="0">
                <a:latin typeface="Arial"/>
                <a:cs typeface="Arial"/>
              </a:rPr>
              <a:t> </a:t>
            </a:r>
            <a:r>
              <a:rPr sz="2800" b="1" spc="140" dirty="0">
                <a:latin typeface="Arial"/>
                <a:cs typeface="Arial"/>
              </a:rPr>
              <a:t>2</a:t>
            </a:r>
            <a:r>
              <a:rPr sz="2800" b="1" spc="135" dirty="0">
                <a:latin typeface="Arial"/>
                <a:cs typeface="Arial"/>
              </a:rPr>
              <a:t>H</a:t>
            </a:r>
            <a:r>
              <a:rPr sz="1000" b="1" spc="-5" dirty="0">
                <a:latin typeface="Arial"/>
                <a:cs typeface="Arial"/>
              </a:rPr>
              <a:t>2</a:t>
            </a:r>
            <a:r>
              <a:rPr sz="1000" b="1" spc="-1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2710815">
              <a:lnSpc>
                <a:spcPct val="100000"/>
              </a:lnSpc>
              <a:spcBef>
                <a:spcPts val="5"/>
              </a:spcBef>
              <a:tabLst>
                <a:tab pos="5621655" algn="l"/>
              </a:tabLst>
            </a:pPr>
            <a:r>
              <a:rPr sz="2800" b="1" spc="100" dirty="0">
                <a:latin typeface="Arial"/>
                <a:cs typeface="Arial"/>
              </a:rPr>
              <a:t>Lead</a:t>
            </a:r>
            <a:r>
              <a:rPr sz="2800" b="1" spc="330" dirty="0">
                <a:latin typeface="Arial"/>
                <a:cs typeface="Arial"/>
              </a:rPr>
              <a:t> </a:t>
            </a:r>
            <a:r>
              <a:rPr sz="2800" b="1" spc="120" dirty="0">
                <a:latin typeface="Arial"/>
                <a:cs typeface="Arial"/>
              </a:rPr>
              <a:t>Sulphate	</a:t>
            </a:r>
            <a:r>
              <a:rPr sz="2800" b="1" spc="-5" dirty="0">
                <a:latin typeface="Arial"/>
                <a:cs typeface="Arial"/>
              </a:rPr>
              <a:t>+</a:t>
            </a:r>
            <a:r>
              <a:rPr sz="2800" b="1" spc="280" dirty="0">
                <a:latin typeface="Arial"/>
                <a:cs typeface="Arial"/>
              </a:rPr>
              <a:t> </a:t>
            </a:r>
            <a:r>
              <a:rPr sz="2800" b="1" spc="90" dirty="0">
                <a:latin typeface="Arial"/>
                <a:cs typeface="Arial"/>
              </a:rPr>
              <a:t>Water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23609" y="5164835"/>
            <a:ext cx="575310" cy="439420"/>
          </a:xfrm>
          <a:custGeom>
            <a:avLst/>
            <a:gdLst/>
            <a:ahLst/>
            <a:cxnLst/>
            <a:rect l="l" t="t" r="r" b="b"/>
            <a:pathLst>
              <a:path w="575309" h="439420">
                <a:moveTo>
                  <a:pt x="0" y="208025"/>
                </a:moveTo>
                <a:lnTo>
                  <a:pt x="276225" y="439064"/>
                </a:lnTo>
                <a:lnTo>
                  <a:pt x="575310" y="238632"/>
                </a:lnTo>
                <a:lnTo>
                  <a:pt x="431418" y="231012"/>
                </a:lnTo>
                <a:lnTo>
                  <a:pt x="432233" y="215645"/>
                </a:lnTo>
                <a:lnTo>
                  <a:pt x="143763" y="215645"/>
                </a:lnTo>
                <a:lnTo>
                  <a:pt x="0" y="208025"/>
                </a:lnTo>
                <a:close/>
              </a:path>
              <a:path w="575309" h="439420">
                <a:moveTo>
                  <a:pt x="155320" y="0"/>
                </a:moveTo>
                <a:lnTo>
                  <a:pt x="143763" y="215645"/>
                </a:lnTo>
                <a:lnTo>
                  <a:pt x="432233" y="215645"/>
                </a:lnTo>
                <a:lnTo>
                  <a:pt x="442849" y="15239"/>
                </a:lnTo>
                <a:lnTo>
                  <a:pt x="155320" y="0"/>
                </a:lnTo>
                <a:close/>
              </a:path>
            </a:pathLst>
          </a:custGeom>
          <a:solidFill>
            <a:srgbClr val="B83C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23609" y="5164835"/>
            <a:ext cx="575310" cy="439420"/>
          </a:xfrm>
          <a:custGeom>
            <a:avLst/>
            <a:gdLst/>
            <a:ahLst/>
            <a:cxnLst/>
            <a:rect l="l" t="t" r="r" b="b"/>
            <a:pathLst>
              <a:path w="575309" h="439420">
                <a:moveTo>
                  <a:pt x="442849" y="15239"/>
                </a:moveTo>
                <a:lnTo>
                  <a:pt x="431418" y="231012"/>
                </a:lnTo>
                <a:lnTo>
                  <a:pt x="575310" y="238632"/>
                </a:lnTo>
                <a:lnTo>
                  <a:pt x="276225" y="439064"/>
                </a:lnTo>
                <a:lnTo>
                  <a:pt x="0" y="208025"/>
                </a:lnTo>
                <a:lnTo>
                  <a:pt x="143763" y="215645"/>
                </a:lnTo>
                <a:lnTo>
                  <a:pt x="155320" y="0"/>
                </a:lnTo>
                <a:lnTo>
                  <a:pt x="442849" y="15239"/>
                </a:lnTo>
              </a:path>
            </a:pathLst>
          </a:custGeom>
          <a:ln w="19050">
            <a:solidFill>
              <a:srgbClr val="852A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4435" cy="1346835"/>
          </a:xfrm>
          <a:custGeom>
            <a:avLst/>
            <a:gdLst/>
            <a:ahLst/>
            <a:cxnLst/>
            <a:rect l="l" t="t" r="r" b="b"/>
            <a:pathLst>
              <a:path w="8814435" h="1346835">
                <a:moveTo>
                  <a:pt x="0" y="1346453"/>
                </a:moveTo>
                <a:lnTo>
                  <a:pt x="8814054" y="1346453"/>
                </a:lnTo>
                <a:lnTo>
                  <a:pt x="8814054" y="0"/>
                </a:lnTo>
                <a:lnTo>
                  <a:pt x="0" y="0"/>
                </a:lnTo>
                <a:lnTo>
                  <a:pt x="0" y="1346453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2088857"/>
            <a:ext cx="8407400" cy="3667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582" y="620648"/>
            <a:ext cx="6553200" cy="742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4435" cy="1346835"/>
          </a:xfrm>
          <a:custGeom>
            <a:avLst/>
            <a:gdLst/>
            <a:ahLst/>
            <a:cxnLst/>
            <a:rect l="l" t="t" r="r" b="b"/>
            <a:pathLst>
              <a:path w="8814435" h="1346835">
                <a:moveTo>
                  <a:pt x="0" y="1346453"/>
                </a:moveTo>
                <a:lnTo>
                  <a:pt x="8814054" y="1346453"/>
                </a:lnTo>
                <a:lnTo>
                  <a:pt x="8814054" y="0"/>
                </a:lnTo>
                <a:lnTo>
                  <a:pt x="0" y="0"/>
                </a:lnTo>
                <a:lnTo>
                  <a:pt x="0" y="1346453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591" y="476630"/>
            <a:ext cx="6753225" cy="590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2214257"/>
            <a:ext cx="8407400" cy="3416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4435" cy="1346835"/>
          </a:xfrm>
          <a:custGeom>
            <a:avLst/>
            <a:gdLst/>
            <a:ahLst/>
            <a:cxnLst/>
            <a:rect l="l" t="t" r="r" b="b"/>
            <a:pathLst>
              <a:path w="8814435" h="1346835">
                <a:moveTo>
                  <a:pt x="0" y="1346453"/>
                </a:moveTo>
                <a:lnTo>
                  <a:pt x="8814054" y="1346453"/>
                </a:lnTo>
                <a:lnTo>
                  <a:pt x="8814054" y="0"/>
                </a:lnTo>
                <a:lnTo>
                  <a:pt x="0" y="0"/>
                </a:lnTo>
                <a:lnTo>
                  <a:pt x="0" y="1346453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5459" y="1793493"/>
            <a:ext cx="537527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080385" algn="l"/>
                <a:tab pos="4530725" algn="l"/>
              </a:tabLst>
            </a:pPr>
            <a:r>
              <a:rPr sz="1900" spc="-500" dirty="0">
                <a:solidFill>
                  <a:srgbClr val="B83C68"/>
                </a:solidFill>
                <a:latin typeface="Arial"/>
                <a:cs typeface="Arial"/>
              </a:rPr>
              <a:t></a:t>
            </a:r>
            <a:r>
              <a:rPr sz="1900" spc="220" dirty="0">
                <a:solidFill>
                  <a:srgbClr val="B83C68"/>
                </a:solidFill>
                <a:latin typeface="Arial"/>
                <a:cs typeface="Arial"/>
              </a:rPr>
              <a:t> </a:t>
            </a:r>
            <a:r>
              <a:rPr sz="1900" b="1" spc="135" dirty="0">
                <a:latin typeface="Verdana"/>
                <a:cs typeface="Verdana"/>
              </a:rPr>
              <a:t>N</a:t>
            </a:r>
            <a:r>
              <a:rPr sz="1900" b="1" spc="130" dirty="0">
                <a:latin typeface="Verdana"/>
                <a:cs typeface="Verdana"/>
              </a:rPr>
              <a:t>o</a:t>
            </a:r>
            <a:r>
              <a:rPr sz="1900" b="1" spc="150" dirty="0">
                <a:latin typeface="Verdana"/>
                <a:cs typeface="Verdana"/>
              </a:rPr>
              <a:t>n</a:t>
            </a:r>
            <a:r>
              <a:rPr sz="1900" b="1" spc="140" dirty="0">
                <a:latin typeface="Verdana"/>
                <a:cs typeface="Verdana"/>
              </a:rPr>
              <a:t>-r</a:t>
            </a:r>
            <a:r>
              <a:rPr sz="1900" b="1" spc="135" dirty="0">
                <a:latin typeface="Verdana"/>
                <a:cs typeface="Verdana"/>
              </a:rPr>
              <a:t>ec</a:t>
            </a:r>
            <a:r>
              <a:rPr sz="1900" b="1" spc="140" dirty="0">
                <a:latin typeface="Verdana"/>
                <a:cs typeface="Verdana"/>
              </a:rPr>
              <a:t>ha</a:t>
            </a:r>
            <a:r>
              <a:rPr sz="1900" b="1" spc="150" dirty="0">
                <a:latin typeface="Verdana"/>
                <a:cs typeface="Verdana"/>
              </a:rPr>
              <a:t>r</a:t>
            </a:r>
            <a:r>
              <a:rPr sz="1900" b="1" spc="140" dirty="0">
                <a:latin typeface="Verdana"/>
                <a:cs typeface="Verdana"/>
              </a:rPr>
              <a:t>g</a:t>
            </a:r>
            <a:r>
              <a:rPr sz="1900" b="1" spc="150" dirty="0">
                <a:latin typeface="Verdana"/>
                <a:cs typeface="Verdana"/>
              </a:rPr>
              <a:t>ea</a:t>
            </a:r>
            <a:r>
              <a:rPr sz="1900" b="1" spc="130" dirty="0">
                <a:latin typeface="Verdana"/>
                <a:cs typeface="Verdana"/>
              </a:rPr>
              <a:t>b</a:t>
            </a:r>
            <a:r>
              <a:rPr sz="1900" b="1" spc="145" dirty="0">
                <a:latin typeface="Verdana"/>
                <a:cs typeface="Verdana"/>
              </a:rPr>
              <a:t>l</a:t>
            </a:r>
            <a:r>
              <a:rPr sz="1900" b="1" spc="-5" dirty="0">
                <a:latin typeface="Verdana"/>
                <a:cs typeface="Verdana"/>
              </a:rPr>
              <a:t>e</a:t>
            </a:r>
            <a:r>
              <a:rPr sz="1900" b="1" dirty="0">
                <a:latin typeface="Verdana"/>
                <a:cs typeface="Verdana"/>
              </a:rPr>
              <a:t>	</a:t>
            </a:r>
            <a:r>
              <a:rPr sz="1900" b="1" spc="135" dirty="0">
                <a:latin typeface="Verdana"/>
                <a:cs typeface="Verdana"/>
              </a:rPr>
              <a:t>(</a:t>
            </a:r>
            <a:r>
              <a:rPr sz="1900" b="1" spc="130" dirty="0">
                <a:latin typeface="Verdana"/>
                <a:cs typeface="Verdana"/>
              </a:rPr>
              <a:t>p</a:t>
            </a:r>
            <a:r>
              <a:rPr sz="1900" b="1" spc="140" dirty="0">
                <a:latin typeface="Verdana"/>
                <a:cs typeface="Verdana"/>
              </a:rPr>
              <a:t>r</a:t>
            </a:r>
            <a:r>
              <a:rPr sz="1900" b="1" spc="135" dirty="0">
                <a:latin typeface="Verdana"/>
                <a:cs typeface="Verdana"/>
              </a:rPr>
              <a:t>im</a:t>
            </a:r>
            <a:r>
              <a:rPr sz="1900" b="1" spc="140" dirty="0">
                <a:latin typeface="Verdana"/>
                <a:cs typeface="Verdana"/>
              </a:rPr>
              <a:t>a</a:t>
            </a:r>
            <a:r>
              <a:rPr sz="1900" b="1" spc="150" dirty="0">
                <a:latin typeface="Verdana"/>
                <a:cs typeface="Verdana"/>
              </a:rPr>
              <a:t>r</a:t>
            </a:r>
            <a:r>
              <a:rPr sz="1900" b="1" spc="-5" dirty="0">
                <a:latin typeface="Verdana"/>
                <a:cs typeface="Verdana"/>
              </a:rPr>
              <a:t>y</a:t>
            </a:r>
            <a:r>
              <a:rPr sz="1900" b="1" dirty="0">
                <a:latin typeface="Verdana"/>
                <a:cs typeface="Verdana"/>
              </a:rPr>
              <a:t>	</a:t>
            </a:r>
            <a:r>
              <a:rPr sz="1900" b="1" spc="135" dirty="0">
                <a:latin typeface="Verdana"/>
                <a:cs typeface="Verdana"/>
              </a:rPr>
              <a:t>cell</a:t>
            </a:r>
            <a:r>
              <a:rPr sz="1900" b="1" spc="140" dirty="0">
                <a:latin typeface="Verdana"/>
                <a:cs typeface="Verdana"/>
              </a:rPr>
              <a:t>s</a:t>
            </a:r>
            <a:r>
              <a:rPr sz="1900" b="1" spc="-5" dirty="0">
                <a:latin typeface="Verdana"/>
                <a:cs typeface="Verdana"/>
              </a:rPr>
              <a:t>)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5459" y="2088191"/>
            <a:ext cx="5069840" cy="382524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515620" indent="-182880">
              <a:lnSpc>
                <a:spcPct val="100000"/>
              </a:lnSpc>
              <a:spcBef>
                <a:spcPts val="1120"/>
              </a:spcBef>
              <a:buClr>
                <a:srgbClr val="AC66BA"/>
              </a:buClr>
              <a:buFont typeface="Wingdings"/>
              <a:buChar char=""/>
              <a:tabLst>
                <a:tab pos="516255" algn="l"/>
              </a:tabLst>
            </a:pPr>
            <a:r>
              <a:rPr sz="1700" spc="80" dirty="0">
                <a:solidFill>
                  <a:srgbClr val="B03E9A"/>
                </a:solidFill>
                <a:latin typeface="Verdana"/>
                <a:cs typeface="Verdana"/>
              </a:rPr>
              <a:t>Alkaline</a:t>
            </a:r>
            <a:endParaRPr sz="1700">
              <a:latin typeface="Verdana"/>
              <a:cs typeface="Verdana"/>
            </a:endParaRPr>
          </a:p>
          <a:p>
            <a:pPr marL="515620" indent="-182880">
              <a:lnSpc>
                <a:spcPct val="100000"/>
              </a:lnSpc>
              <a:spcBef>
                <a:spcPts val="1019"/>
              </a:spcBef>
              <a:buClr>
                <a:srgbClr val="AC66BA"/>
              </a:buClr>
              <a:buFont typeface="Wingdings"/>
              <a:buChar char=""/>
              <a:tabLst>
                <a:tab pos="516255" algn="l"/>
              </a:tabLst>
            </a:pPr>
            <a:r>
              <a:rPr sz="1700" spc="80" dirty="0">
                <a:solidFill>
                  <a:srgbClr val="B03E9A"/>
                </a:solidFill>
                <a:latin typeface="Verdana"/>
                <a:cs typeface="Verdana"/>
              </a:rPr>
              <a:t>Carbon-Zinc</a:t>
            </a:r>
            <a:endParaRPr sz="17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09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2414270" algn="l"/>
                <a:tab pos="4225290" algn="l"/>
              </a:tabLst>
            </a:pPr>
            <a:r>
              <a:rPr sz="1900" b="1" spc="140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r>
              <a:rPr sz="1900" b="1" spc="135" dirty="0">
                <a:solidFill>
                  <a:srgbClr val="B03E9A"/>
                </a:solidFill>
                <a:latin typeface="Verdana"/>
                <a:cs typeface="Verdana"/>
              </a:rPr>
              <a:t>ec</a:t>
            </a:r>
            <a:r>
              <a:rPr sz="1900" b="1" spc="140" dirty="0">
                <a:solidFill>
                  <a:srgbClr val="B03E9A"/>
                </a:solidFill>
                <a:latin typeface="Verdana"/>
                <a:cs typeface="Verdana"/>
              </a:rPr>
              <a:t>har</a:t>
            </a:r>
            <a:r>
              <a:rPr sz="1900" b="1" spc="130" dirty="0">
                <a:solidFill>
                  <a:srgbClr val="B03E9A"/>
                </a:solidFill>
                <a:latin typeface="Verdana"/>
                <a:cs typeface="Verdana"/>
              </a:rPr>
              <a:t>g</a:t>
            </a:r>
            <a:r>
              <a:rPr sz="1900" b="1" spc="135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900" b="1" spc="150" dirty="0">
                <a:solidFill>
                  <a:srgbClr val="B03E9A"/>
                </a:solidFill>
                <a:latin typeface="Verdana"/>
                <a:cs typeface="Verdana"/>
              </a:rPr>
              <a:t>a</a:t>
            </a:r>
            <a:r>
              <a:rPr sz="1900" b="1" spc="140" dirty="0">
                <a:solidFill>
                  <a:srgbClr val="B03E9A"/>
                </a:solidFill>
                <a:latin typeface="Verdana"/>
                <a:cs typeface="Verdana"/>
              </a:rPr>
              <a:t>b</a:t>
            </a:r>
            <a:r>
              <a:rPr sz="1900" b="1" spc="135" dirty="0">
                <a:solidFill>
                  <a:srgbClr val="B03E9A"/>
                </a:solidFill>
                <a:latin typeface="Verdana"/>
                <a:cs typeface="Verdana"/>
              </a:rPr>
              <a:t>l</a:t>
            </a:r>
            <a:r>
              <a:rPr sz="1900" b="1" spc="-5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900" b="1" dirty="0">
                <a:solidFill>
                  <a:srgbClr val="B03E9A"/>
                </a:solidFill>
                <a:latin typeface="Verdana"/>
                <a:cs typeface="Verdana"/>
              </a:rPr>
              <a:t>	</a:t>
            </a:r>
            <a:r>
              <a:rPr sz="1900" b="1" spc="135" dirty="0">
                <a:solidFill>
                  <a:srgbClr val="B03E9A"/>
                </a:solidFill>
                <a:latin typeface="Verdana"/>
                <a:cs typeface="Verdana"/>
              </a:rPr>
              <a:t>(</a:t>
            </a:r>
            <a:r>
              <a:rPr sz="1900" b="1" spc="140" dirty="0">
                <a:solidFill>
                  <a:srgbClr val="B03E9A"/>
                </a:solidFill>
                <a:latin typeface="Verdana"/>
                <a:cs typeface="Verdana"/>
              </a:rPr>
              <a:t>s</a:t>
            </a:r>
            <a:r>
              <a:rPr sz="1900" b="1" spc="135" dirty="0">
                <a:solidFill>
                  <a:srgbClr val="B03E9A"/>
                </a:solidFill>
                <a:latin typeface="Verdana"/>
                <a:cs typeface="Verdana"/>
              </a:rPr>
              <a:t>ec</a:t>
            </a:r>
            <a:r>
              <a:rPr sz="1900" b="1" spc="13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900" b="1" spc="140" dirty="0">
                <a:solidFill>
                  <a:srgbClr val="B03E9A"/>
                </a:solidFill>
                <a:latin typeface="Verdana"/>
                <a:cs typeface="Verdana"/>
              </a:rPr>
              <a:t>n</a:t>
            </a:r>
            <a:r>
              <a:rPr sz="1900" b="1" spc="130" dirty="0">
                <a:solidFill>
                  <a:srgbClr val="B03E9A"/>
                </a:solidFill>
                <a:latin typeface="Verdana"/>
                <a:cs typeface="Verdana"/>
              </a:rPr>
              <a:t>d</a:t>
            </a:r>
            <a:r>
              <a:rPr sz="1900" b="1" spc="140" dirty="0">
                <a:solidFill>
                  <a:srgbClr val="B03E9A"/>
                </a:solidFill>
                <a:latin typeface="Verdana"/>
                <a:cs typeface="Verdana"/>
              </a:rPr>
              <a:t>a</a:t>
            </a:r>
            <a:r>
              <a:rPr sz="1900" b="1" spc="150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r>
              <a:rPr sz="1900" b="1" spc="-5" dirty="0">
                <a:solidFill>
                  <a:srgbClr val="B03E9A"/>
                </a:solidFill>
                <a:latin typeface="Verdana"/>
                <a:cs typeface="Verdana"/>
              </a:rPr>
              <a:t>y</a:t>
            </a:r>
            <a:r>
              <a:rPr sz="1900" b="1" dirty="0">
                <a:solidFill>
                  <a:srgbClr val="B03E9A"/>
                </a:solidFill>
                <a:latin typeface="Verdana"/>
                <a:cs typeface="Verdana"/>
              </a:rPr>
              <a:t>	</a:t>
            </a:r>
            <a:r>
              <a:rPr sz="1900" b="1" spc="135" dirty="0">
                <a:solidFill>
                  <a:srgbClr val="B03E9A"/>
                </a:solidFill>
                <a:latin typeface="Verdana"/>
                <a:cs typeface="Verdana"/>
              </a:rPr>
              <a:t>cell</a:t>
            </a:r>
            <a:r>
              <a:rPr sz="1900" b="1" spc="140" dirty="0">
                <a:solidFill>
                  <a:srgbClr val="B03E9A"/>
                </a:solidFill>
                <a:latin typeface="Verdana"/>
                <a:cs typeface="Verdana"/>
              </a:rPr>
              <a:t>s</a:t>
            </a:r>
            <a:r>
              <a:rPr sz="1900" b="1" spc="-5" dirty="0">
                <a:solidFill>
                  <a:srgbClr val="B03E9A"/>
                </a:solidFill>
                <a:latin typeface="Verdana"/>
                <a:cs typeface="Verdana"/>
              </a:rPr>
              <a:t>)</a:t>
            </a:r>
            <a:endParaRPr sz="1900">
              <a:latin typeface="Verdana"/>
              <a:cs typeface="Verdana"/>
            </a:endParaRPr>
          </a:p>
          <a:p>
            <a:pPr marL="515620" lvl="1" indent="-182880">
              <a:lnSpc>
                <a:spcPct val="100000"/>
              </a:lnSpc>
              <a:spcBef>
                <a:spcPts val="1065"/>
              </a:spcBef>
              <a:buClr>
                <a:srgbClr val="AC66BA"/>
              </a:buClr>
              <a:buFont typeface="Wingdings"/>
              <a:buChar char=""/>
              <a:tabLst>
                <a:tab pos="516255" algn="l"/>
              </a:tabLst>
            </a:pPr>
            <a:r>
              <a:rPr sz="1700" spc="70" dirty="0">
                <a:solidFill>
                  <a:srgbClr val="B03E9A"/>
                </a:solidFill>
                <a:latin typeface="Verdana"/>
                <a:cs typeface="Verdana"/>
              </a:rPr>
              <a:t>Ni-Cd</a:t>
            </a:r>
            <a:r>
              <a:rPr sz="1700" spc="21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85" dirty="0">
                <a:solidFill>
                  <a:srgbClr val="B03E9A"/>
                </a:solidFill>
                <a:latin typeface="Verdana"/>
                <a:cs typeface="Verdana"/>
              </a:rPr>
              <a:t>(Nickel-Cadmium)</a:t>
            </a:r>
            <a:endParaRPr sz="1700">
              <a:latin typeface="Verdana"/>
              <a:cs typeface="Verdana"/>
            </a:endParaRPr>
          </a:p>
          <a:p>
            <a:pPr marL="515620" lvl="1" indent="-182880">
              <a:lnSpc>
                <a:spcPct val="100000"/>
              </a:lnSpc>
              <a:spcBef>
                <a:spcPts val="1025"/>
              </a:spcBef>
              <a:buClr>
                <a:srgbClr val="AC66BA"/>
              </a:buClr>
              <a:buFont typeface="Wingdings"/>
              <a:buChar char=""/>
              <a:tabLst>
                <a:tab pos="516255" algn="l"/>
              </a:tabLst>
            </a:pP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Ni-MH </a:t>
            </a:r>
            <a:r>
              <a:rPr sz="1700" spc="85" dirty="0">
                <a:solidFill>
                  <a:srgbClr val="B03E9A"/>
                </a:solidFill>
                <a:latin typeface="Verdana"/>
                <a:cs typeface="Verdana"/>
              </a:rPr>
              <a:t>(Nickel-Metal</a:t>
            </a:r>
            <a:r>
              <a:rPr sz="1700" spc="3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80" dirty="0">
                <a:solidFill>
                  <a:srgbClr val="B03E9A"/>
                </a:solidFill>
                <a:latin typeface="Verdana"/>
                <a:cs typeface="Verdana"/>
              </a:rPr>
              <a:t>Hydride)</a:t>
            </a:r>
            <a:endParaRPr sz="1700">
              <a:latin typeface="Verdana"/>
              <a:cs typeface="Verdana"/>
            </a:endParaRPr>
          </a:p>
          <a:p>
            <a:pPr marL="515620" lvl="1" indent="-182880">
              <a:lnSpc>
                <a:spcPct val="100000"/>
              </a:lnSpc>
              <a:spcBef>
                <a:spcPts val="1020"/>
              </a:spcBef>
              <a:buClr>
                <a:srgbClr val="AC66BA"/>
              </a:buClr>
              <a:buFont typeface="Wingdings"/>
              <a:buChar char=""/>
              <a:tabLst>
                <a:tab pos="516255" algn="l"/>
              </a:tabLst>
            </a:pPr>
            <a:r>
              <a:rPr sz="1700" spc="85" dirty="0">
                <a:solidFill>
                  <a:srgbClr val="B03E9A"/>
                </a:solidFill>
                <a:latin typeface="Verdana"/>
                <a:cs typeface="Verdana"/>
              </a:rPr>
              <a:t>Lithium-ion</a:t>
            </a:r>
            <a:endParaRPr sz="1700">
              <a:latin typeface="Verdana"/>
              <a:cs typeface="Verdana"/>
            </a:endParaRPr>
          </a:p>
          <a:p>
            <a:pPr marL="515620" lvl="1" indent="-182880">
              <a:lnSpc>
                <a:spcPct val="100000"/>
              </a:lnSpc>
              <a:spcBef>
                <a:spcPts val="1020"/>
              </a:spcBef>
              <a:buClr>
                <a:srgbClr val="AC66BA"/>
              </a:buClr>
              <a:buFont typeface="Wingdings"/>
              <a:buChar char=""/>
              <a:tabLst>
                <a:tab pos="516255" algn="l"/>
              </a:tabLst>
            </a:pP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Lead-Acid</a:t>
            </a:r>
            <a:endParaRPr sz="1700">
              <a:latin typeface="Verdana"/>
              <a:cs typeface="Verdana"/>
            </a:endParaRPr>
          </a:p>
          <a:p>
            <a:pPr marL="789940" lvl="2" indent="-182880">
              <a:lnSpc>
                <a:spcPct val="100000"/>
              </a:lnSpc>
              <a:spcBef>
                <a:spcPts val="930"/>
              </a:spcBef>
              <a:buClr>
                <a:srgbClr val="DE6C36"/>
              </a:buClr>
              <a:buFont typeface="Wingdings"/>
              <a:buChar char=""/>
              <a:tabLst>
                <a:tab pos="790575" algn="l"/>
              </a:tabLst>
            </a:pPr>
            <a:r>
              <a:rPr sz="1500" spc="75" dirty="0">
                <a:solidFill>
                  <a:srgbClr val="B03E9A"/>
                </a:solidFill>
                <a:latin typeface="Verdana"/>
                <a:cs typeface="Verdana"/>
              </a:rPr>
              <a:t>Flooded </a:t>
            </a:r>
            <a:r>
              <a:rPr sz="1500" dirty="0">
                <a:solidFill>
                  <a:srgbClr val="B03E9A"/>
                </a:solidFill>
                <a:latin typeface="Verdana"/>
                <a:cs typeface="Verdana"/>
              </a:rPr>
              <a:t>– </a:t>
            </a:r>
            <a:r>
              <a:rPr sz="1500" spc="55" dirty="0">
                <a:solidFill>
                  <a:srgbClr val="B03E9A"/>
                </a:solidFill>
                <a:latin typeface="Verdana"/>
                <a:cs typeface="Verdana"/>
              </a:rPr>
              <a:t>wet</a:t>
            </a:r>
            <a:r>
              <a:rPr sz="1500" spc="2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500" spc="65" dirty="0">
                <a:solidFill>
                  <a:srgbClr val="B03E9A"/>
                </a:solidFill>
                <a:latin typeface="Verdana"/>
                <a:cs typeface="Verdana"/>
              </a:rPr>
              <a:t>cells</a:t>
            </a:r>
            <a:endParaRPr sz="1500">
              <a:latin typeface="Verdana"/>
              <a:cs typeface="Verdana"/>
            </a:endParaRPr>
          </a:p>
          <a:p>
            <a:pPr marL="789940" lvl="2" indent="-182880">
              <a:lnSpc>
                <a:spcPct val="100000"/>
              </a:lnSpc>
              <a:spcBef>
                <a:spcPts val="905"/>
              </a:spcBef>
              <a:buClr>
                <a:srgbClr val="DE6C36"/>
              </a:buClr>
              <a:buFont typeface="Wingdings"/>
              <a:buChar char=""/>
              <a:tabLst>
                <a:tab pos="790575" algn="l"/>
              </a:tabLst>
            </a:pPr>
            <a:r>
              <a:rPr sz="1500" spc="60" dirty="0">
                <a:solidFill>
                  <a:srgbClr val="B03E9A"/>
                </a:solidFill>
                <a:latin typeface="Verdana"/>
                <a:cs typeface="Verdana"/>
              </a:rPr>
              <a:t>Gel </a:t>
            </a:r>
            <a:r>
              <a:rPr sz="1500" dirty="0">
                <a:solidFill>
                  <a:srgbClr val="B03E9A"/>
                </a:solidFill>
                <a:latin typeface="Verdana"/>
                <a:cs typeface="Verdana"/>
              </a:rPr>
              <a:t>– </a:t>
            </a:r>
            <a:r>
              <a:rPr sz="1500" spc="70" dirty="0">
                <a:solidFill>
                  <a:srgbClr val="B03E9A"/>
                </a:solidFill>
                <a:latin typeface="Verdana"/>
                <a:cs typeface="Verdana"/>
              </a:rPr>
              <a:t>VRLA(Valve</a:t>
            </a:r>
            <a:r>
              <a:rPr sz="1500" spc="2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500" spc="75" dirty="0">
                <a:solidFill>
                  <a:srgbClr val="B03E9A"/>
                </a:solidFill>
                <a:latin typeface="Verdana"/>
                <a:cs typeface="Verdana"/>
              </a:rPr>
              <a:t>Regulated)</a:t>
            </a:r>
            <a:endParaRPr sz="1500">
              <a:latin typeface="Verdana"/>
              <a:cs typeface="Verdana"/>
            </a:endParaRPr>
          </a:p>
          <a:p>
            <a:pPr marL="789940" lvl="2" indent="-182880">
              <a:lnSpc>
                <a:spcPct val="100000"/>
              </a:lnSpc>
              <a:spcBef>
                <a:spcPts val="900"/>
              </a:spcBef>
              <a:buClr>
                <a:srgbClr val="DE6C36"/>
              </a:buClr>
              <a:buFont typeface="Wingdings"/>
              <a:buChar char=""/>
              <a:tabLst>
                <a:tab pos="790575" algn="l"/>
              </a:tabLst>
            </a:pPr>
            <a:r>
              <a:rPr sz="1500" spc="60" dirty="0">
                <a:solidFill>
                  <a:srgbClr val="B03E9A"/>
                </a:solidFill>
                <a:latin typeface="Verdana"/>
                <a:cs typeface="Verdana"/>
              </a:rPr>
              <a:t>AGM </a:t>
            </a:r>
            <a:r>
              <a:rPr sz="1500" dirty="0">
                <a:solidFill>
                  <a:srgbClr val="B03E9A"/>
                </a:solidFill>
                <a:latin typeface="Verdana"/>
                <a:cs typeface="Verdana"/>
              </a:rPr>
              <a:t>-</a:t>
            </a:r>
            <a:r>
              <a:rPr sz="1500" spc="3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500" spc="65" dirty="0">
                <a:solidFill>
                  <a:srgbClr val="B03E9A"/>
                </a:solidFill>
                <a:latin typeface="Verdana"/>
                <a:cs typeface="Verdana"/>
              </a:rPr>
              <a:t>VRLA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52400"/>
            <a:ext cx="8814435" cy="1346835"/>
          </a:xfrm>
          <a:custGeom>
            <a:avLst/>
            <a:gdLst/>
            <a:ahLst/>
            <a:cxnLst/>
            <a:rect l="l" t="t" r="r" b="b"/>
            <a:pathLst>
              <a:path w="8814435" h="1346835">
                <a:moveTo>
                  <a:pt x="0" y="1346453"/>
                </a:moveTo>
                <a:lnTo>
                  <a:pt x="8814054" y="1346453"/>
                </a:lnTo>
                <a:lnTo>
                  <a:pt x="8814054" y="0"/>
                </a:lnTo>
                <a:lnTo>
                  <a:pt x="0" y="0"/>
                </a:lnTo>
                <a:lnTo>
                  <a:pt x="0" y="1346453"/>
                </a:lnTo>
                <a:close/>
              </a:path>
            </a:pathLst>
          </a:custGeom>
          <a:solidFill>
            <a:srgbClr val="B03E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5459" y="1689053"/>
            <a:ext cx="7772400" cy="1915795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29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b="1" spc="130" dirty="0">
                <a:solidFill>
                  <a:srgbClr val="B03E9A"/>
                </a:solidFill>
                <a:latin typeface="Verdana"/>
                <a:cs typeface="Verdana"/>
              </a:rPr>
              <a:t>capacity </a:t>
            </a:r>
            <a:r>
              <a:rPr sz="2000" b="1" spc="7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b="1" dirty="0">
                <a:solidFill>
                  <a:srgbClr val="B03E9A"/>
                </a:solidFill>
                <a:latin typeface="Verdana"/>
                <a:cs typeface="Verdana"/>
              </a:rPr>
              <a:t>a </a:t>
            </a:r>
            <a:r>
              <a:rPr sz="2000" b="1" spc="114" dirty="0">
                <a:solidFill>
                  <a:srgbClr val="B03E9A"/>
                </a:solidFill>
                <a:latin typeface="Verdana"/>
                <a:cs typeface="Verdana"/>
              </a:rPr>
              <a:t>cell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 </a:t>
            </a:r>
            <a:r>
              <a:rPr sz="2000" spc="135" dirty="0">
                <a:solidFill>
                  <a:srgbClr val="B03E9A"/>
                </a:solidFill>
                <a:latin typeface="Verdana"/>
                <a:cs typeface="Verdana"/>
              </a:rPr>
              <a:t>approximately proportional</a:t>
            </a:r>
            <a:r>
              <a:rPr sz="2000" spc="7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20" dirty="0">
                <a:solidFill>
                  <a:srgbClr val="B03E9A"/>
                </a:solidFill>
                <a:latin typeface="Verdana"/>
                <a:cs typeface="Verdana"/>
              </a:rPr>
              <a:t>to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1205"/>
              </a:spcBef>
            </a:pP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b="1" spc="114" dirty="0">
                <a:solidFill>
                  <a:srgbClr val="B03E9A"/>
                </a:solidFill>
                <a:latin typeface="Verdana"/>
                <a:cs typeface="Verdana"/>
              </a:rPr>
              <a:t>area </a:t>
            </a:r>
            <a:r>
              <a:rPr sz="2000" b="1" spc="80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b="1" spc="100" dirty="0">
                <a:solidFill>
                  <a:srgbClr val="B03E9A"/>
                </a:solidFill>
                <a:latin typeface="Verdana"/>
                <a:cs typeface="Verdana"/>
              </a:rPr>
              <a:t>the</a:t>
            </a:r>
            <a:r>
              <a:rPr sz="2000" b="1" spc="7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b="1" spc="130" dirty="0">
                <a:solidFill>
                  <a:srgbClr val="B03E9A"/>
                </a:solidFill>
                <a:latin typeface="Verdana"/>
                <a:cs typeface="Verdana"/>
              </a:rPr>
              <a:t>plates</a:t>
            </a:r>
            <a:endParaRPr sz="2000">
              <a:latin typeface="Verdana"/>
              <a:cs typeface="Verdana"/>
            </a:endParaRPr>
          </a:p>
          <a:p>
            <a:pPr marL="241300" marR="566420" indent="-228600">
              <a:lnSpc>
                <a:spcPct val="15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b="1" spc="130" dirty="0">
                <a:solidFill>
                  <a:srgbClr val="B03E9A"/>
                </a:solidFill>
                <a:latin typeface="Verdana"/>
                <a:cs typeface="Verdana"/>
              </a:rPr>
              <a:t>internal </a:t>
            </a:r>
            <a:r>
              <a:rPr sz="2000" b="1" spc="135" dirty="0">
                <a:solidFill>
                  <a:srgbClr val="B03E9A"/>
                </a:solidFill>
                <a:latin typeface="Verdana"/>
                <a:cs typeface="Verdana"/>
              </a:rPr>
              <a:t>resistance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 </a:t>
            </a:r>
            <a:r>
              <a:rPr sz="2000" spc="135" dirty="0">
                <a:solidFill>
                  <a:srgbClr val="B03E9A"/>
                </a:solidFill>
                <a:latin typeface="Verdana"/>
                <a:cs typeface="Verdana"/>
              </a:rPr>
              <a:t>approximately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inversely  </a:t>
            </a:r>
            <a:r>
              <a:rPr sz="2000" spc="135" dirty="0">
                <a:solidFill>
                  <a:srgbClr val="B03E9A"/>
                </a:solidFill>
                <a:latin typeface="Verdana"/>
                <a:cs typeface="Verdana"/>
              </a:rPr>
              <a:t>proportional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to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b="1" spc="130" dirty="0">
                <a:solidFill>
                  <a:srgbClr val="B03E9A"/>
                </a:solidFill>
                <a:latin typeface="Verdana"/>
                <a:cs typeface="Verdana"/>
              </a:rPr>
              <a:t>capacity </a:t>
            </a:r>
            <a:r>
              <a:rPr sz="2000" b="1" dirty="0">
                <a:solidFill>
                  <a:srgbClr val="B03E9A"/>
                </a:solidFill>
                <a:latin typeface="Verdana"/>
                <a:cs typeface="Verdana"/>
              </a:rPr>
              <a:t>&amp; </a:t>
            </a:r>
            <a:r>
              <a:rPr sz="2000" b="1" spc="125" dirty="0">
                <a:solidFill>
                  <a:srgbClr val="B03E9A"/>
                </a:solidFill>
                <a:latin typeface="Verdana"/>
                <a:cs typeface="Verdana"/>
              </a:rPr>
              <a:t>plate</a:t>
            </a:r>
            <a:r>
              <a:rPr sz="2000" b="1" spc="50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b="1" spc="114" dirty="0">
                <a:solidFill>
                  <a:srgbClr val="B03E9A"/>
                </a:solidFill>
                <a:latin typeface="Verdana"/>
                <a:cs typeface="Verdana"/>
              </a:rPr>
              <a:t>area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9720" y="4221136"/>
            <a:ext cx="4746498" cy="1019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Times New Roman"/>
              <a:cs typeface="Times New Roman"/>
            </a:endParaRPr>
          </a:p>
          <a:p>
            <a:pPr marL="2134235">
              <a:lnSpc>
                <a:spcPct val="100000"/>
              </a:lnSpc>
            </a:pPr>
            <a:r>
              <a:rPr sz="3200" spc="150" dirty="0">
                <a:solidFill>
                  <a:srgbClr val="FFFFFF"/>
                </a:solidFill>
              </a:rPr>
              <a:t>SELF</a:t>
            </a:r>
            <a:r>
              <a:rPr sz="3200" spc="350" dirty="0">
                <a:solidFill>
                  <a:srgbClr val="FFFFFF"/>
                </a:solidFill>
              </a:rPr>
              <a:t> </a:t>
            </a:r>
            <a:r>
              <a:rPr sz="3200" spc="180" dirty="0">
                <a:solidFill>
                  <a:srgbClr val="FFFFFF"/>
                </a:solidFill>
              </a:rPr>
              <a:t>DISCHARGING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95541" y="3068980"/>
            <a:ext cx="8407400" cy="1113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0473" y="1677776"/>
            <a:ext cx="7188834" cy="848994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solidFill>
                  <a:srgbClr val="C00000"/>
                </a:solidFill>
                <a:latin typeface="Verdana"/>
                <a:cs typeface="Verdana"/>
              </a:rPr>
              <a:t>The lead </a:t>
            </a:r>
            <a:r>
              <a:rPr sz="1800" dirty="0">
                <a:solidFill>
                  <a:srgbClr val="C00000"/>
                </a:solidFill>
                <a:latin typeface="Verdana"/>
                <a:cs typeface="Verdana"/>
              </a:rPr>
              <a:t>and lead </a:t>
            </a:r>
            <a:r>
              <a:rPr sz="1800" spc="-5" dirty="0">
                <a:solidFill>
                  <a:srgbClr val="C00000"/>
                </a:solidFill>
                <a:latin typeface="Verdana"/>
                <a:cs typeface="Verdana"/>
              </a:rPr>
              <a:t>dioxide </a:t>
            </a:r>
            <a:r>
              <a:rPr sz="1800" dirty="0">
                <a:solidFill>
                  <a:srgbClr val="C00000"/>
                </a:solidFill>
                <a:latin typeface="Verdana"/>
                <a:cs typeface="Verdana"/>
              </a:rPr>
              <a:t>are not </a:t>
            </a:r>
            <a:r>
              <a:rPr sz="1800" spc="-5" dirty="0">
                <a:solidFill>
                  <a:srgbClr val="C00000"/>
                </a:solidFill>
                <a:latin typeface="Verdana"/>
                <a:cs typeface="Verdana"/>
              </a:rPr>
              <a:t>stable </a:t>
            </a:r>
            <a:r>
              <a:rPr sz="1800" dirty="0">
                <a:solidFill>
                  <a:srgbClr val="C00000"/>
                </a:solidFill>
                <a:latin typeface="Verdana"/>
                <a:cs typeface="Verdana"/>
              </a:rPr>
              <a:t>in sulphuric </a:t>
            </a:r>
            <a:r>
              <a:rPr sz="1800" spc="-5" dirty="0">
                <a:solidFill>
                  <a:srgbClr val="C00000"/>
                </a:solidFill>
                <a:latin typeface="Verdana"/>
                <a:cs typeface="Verdana"/>
              </a:rPr>
              <a:t>acid,</a:t>
            </a:r>
            <a:r>
              <a:rPr sz="1800" spc="2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Verdana"/>
                <a:cs typeface="Verdana"/>
              </a:rPr>
              <a:t>and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solidFill>
                  <a:srgbClr val="C00000"/>
                </a:solidFill>
                <a:latin typeface="Verdana"/>
                <a:cs typeface="Verdana"/>
              </a:rPr>
              <a:t>decompose, </a:t>
            </a:r>
            <a:r>
              <a:rPr sz="1800" dirty="0">
                <a:solidFill>
                  <a:srgbClr val="C00000"/>
                </a:solidFill>
                <a:latin typeface="Verdana"/>
                <a:cs typeface="Verdana"/>
              </a:rPr>
              <a:t>albeit </a:t>
            </a:r>
            <a:r>
              <a:rPr sz="1800" spc="-5" dirty="0">
                <a:solidFill>
                  <a:srgbClr val="C00000"/>
                </a:solidFill>
                <a:latin typeface="Verdana"/>
                <a:cs typeface="Verdana"/>
              </a:rPr>
              <a:t>very</a:t>
            </a:r>
            <a:r>
              <a:rPr sz="1800" spc="1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C00000"/>
                </a:solidFill>
                <a:latin typeface="Verdana"/>
                <a:cs typeface="Verdana"/>
              </a:rPr>
              <a:t>slowly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4469383"/>
            <a:ext cx="7567930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25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water </a:t>
            </a:r>
            <a:r>
              <a:rPr sz="1800" spc="5" dirty="0">
                <a:solidFill>
                  <a:srgbClr val="892D4E"/>
                </a:solidFill>
                <a:latin typeface="Verdana"/>
                <a:cs typeface="Verdana"/>
              </a:rPr>
              <a:t>is </a:t>
            </a: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lost and </a:t>
            </a: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turned </a:t>
            </a: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into </a:t>
            </a:r>
            <a:r>
              <a:rPr sz="1800" spc="-10" dirty="0">
                <a:solidFill>
                  <a:srgbClr val="892D4E"/>
                </a:solidFill>
                <a:latin typeface="Verdana"/>
                <a:cs typeface="Verdana"/>
              </a:rPr>
              <a:t>hydrogen </a:t>
            </a: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and  </a:t>
            </a: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Oxygen</a:t>
            </a:r>
            <a:endParaRPr sz="1800">
              <a:latin typeface="Verdana"/>
              <a:cs typeface="Verdana"/>
            </a:endParaRPr>
          </a:p>
          <a:p>
            <a:pPr marL="93345">
              <a:lnSpc>
                <a:spcPct val="100000"/>
              </a:lnSpc>
            </a:pP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this </a:t>
            </a: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gas was vented </a:t>
            </a: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out and</a:t>
            </a:r>
            <a:r>
              <a:rPr sz="1800" spc="10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lost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Electrolyte </a:t>
            </a: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had </a:t>
            </a: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to be topped </a:t>
            </a: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up from time </a:t>
            </a: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to </a:t>
            </a: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time with</a:t>
            </a:r>
            <a:r>
              <a:rPr sz="1800" spc="6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892D4E"/>
                </a:solidFill>
                <a:latin typeface="Verdana"/>
                <a:cs typeface="Verdana"/>
              </a:rPr>
              <a:t>water.</a:t>
            </a:r>
            <a:endParaRPr sz="1800">
              <a:latin typeface="Verdana"/>
              <a:cs typeface="Verdana"/>
            </a:endParaRPr>
          </a:p>
          <a:p>
            <a:pPr marL="2425065">
              <a:lnSpc>
                <a:spcPct val="100000"/>
              </a:lnSpc>
            </a:pPr>
            <a:r>
              <a:rPr sz="1800" b="1" spc="-5" dirty="0">
                <a:solidFill>
                  <a:srgbClr val="892D4E"/>
                </a:solidFill>
                <a:latin typeface="Verdana"/>
                <a:cs typeface="Verdana"/>
              </a:rPr>
              <a:t>modern sealed</a:t>
            </a:r>
            <a:r>
              <a:rPr sz="1800" b="1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892D4E"/>
                </a:solidFill>
                <a:latin typeface="Verdana"/>
                <a:cs typeface="Verdana"/>
              </a:rPr>
              <a:t>batteries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The gases </a:t>
            </a: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are </a:t>
            </a:r>
            <a:r>
              <a:rPr sz="1800" spc="-10" dirty="0">
                <a:solidFill>
                  <a:srgbClr val="892D4E"/>
                </a:solidFill>
                <a:latin typeface="Verdana"/>
                <a:cs typeface="Verdana"/>
              </a:rPr>
              <a:t>trapped </a:t>
            </a: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in </a:t>
            </a: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the </a:t>
            </a:r>
            <a:r>
              <a:rPr sz="1800" spc="-25" dirty="0">
                <a:solidFill>
                  <a:srgbClr val="892D4E"/>
                </a:solidFill>
                <a:latin typeface="Verdana"/>
                <a:cs typeface="Verdana"/>
              </a:rPr>
              <a:t>battery, </a:t>
            </a: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and allowed </a:t>
            </a: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to</a:t>
            </a:r>
            <a:r>
              <a:rPr sz="1800" spc="6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recombine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(which </a:t>
            </a: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happens </a:t>
            </a:r>
            <a:r>
              <a:rPr sz="1800" dirty="0">
                <a:solidFill>
                  <a:srgbClr val="892D4E"/>
                </a:solidFill>
                <a:latin typeface="Verdana"/>
                <a:cs typeface="Verdana"/>
              </a:rPr>
              <a:t>at a </a:t>
            </a: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reasonable </a:t>
            </a:r>
            <a:r>
              <a:rPr sz="1800" spc="-10" dirty="0">
                <a:solidFill>
                  <a:srgbClr val="892D4E"/>
                </a:solidFill>
                <a:latin typeface="Verdana"/>
                <a:cs typeface="Verdana"/>
              </a:rPr>
              <a:t>rate </a:t>
            </a: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spontaneously) to reform</a:t>
            </a:r>
            <a:r>
              <a:rPr sz="1800" spc="35" dirty="0">
                <a:solidFill>
                  <a:srgbClr val="892D4E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892D4E"/>
                </a:solidFill>
                <a:latin typeface="Verdana"/>
                <a:cs typeface="Verdana"/>
              </a:rPr>
              <a:t>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688566"/>
            <a:ext cx="7118984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5280" marR="536575" algn="ctr">
              <a:lnSpc>
                <a:spcPct val="120100"/>
              </a:lnSpc>
              <a:spcBef>
                <a:spcPts val="100"/>
              </a:spcBef>
            </a:pPr>
            <a:r>
              <a:rPr sz="2000" b="1" spc="130" dirty="0">
                <a:solidFill>
                  <a:srgbClr val="B03E9A"/>
                </a:solidFill>
                <a:latin typeface="Verdana"/>
                <a:cs typeface="Verdana"/>
              </a:rPr>
              <a:t>Emergency lighting </a:t>
            </a:r>
            <a:r>
              <a:rPr sz="2000" b="1" spc="105" dirty="0">
                <a:solidFill>
                  <a:srgbClr val="B03E9A"/>
                </a:solidFill>
                <a:latin typeface="Verdana"/>
                <a:cs typeface="Verdana"/>
              </a:rPr>
              <a:t>and </a:t>
            </a:r>
            <a:r>
              <a:rPr sz="2000" b="1" spc="130" dirty="0">
                <a:solidFill>
                  <a:srgbClr val="B03E9A"/>
                </a:solidFill>
                <a:latin typeface="Verdana"/>
                <a:cs typeface="Verdana"/>
              </a:rPr>
              <a:t>alarms  </a:t>
            </a:r>
            <a:r>
              <a:rPr sz="2000" b="1" spc="135" dirty="0">
                <a:solidFill>
                  <a:srgbClr val="B03E9A"/>
                </a:solidFill>
                <a:latin typeface="Verdana"/>
                <a:cs typeface="Verdana"/>
              </a:rPr>
              <a:t>Conventional</a:t>
            </a:r>
            <a:r>
              <a:rPr sz="2000" b="1" spc="26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b="1" spc="105" dirty="0">
                <a:solidFill>
                  <a:srgbClr val="B03E9A"/>
                </a:solidFill>
                <a:latin typeface="Verdana"/>
                <a:cs typeface="Verdana"/>
              </a:rPr>
              <a:t>car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starting, lighting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and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ignition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(SLI)</a:t>
            </a:r>
            <a:r>
              <a:rPr sz="2000" spc="7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Battery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unsuitable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for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electric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vehicle</a:t>
            </a:r>
            <a:r>
              <a:rPr sz="2000" spc="67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5" dirty="0">
                <a:solidFill>
                  <a:srgbClr val="B03E9A"/>
                </a:solidFill>
                <a:latin typeface="Verdana"/>
                <a:cs typeface="Verdana"/>
              </a:rPr>
              <a:t>applications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084580" algn="ctr">
              <a:lnSpc>
                <a:spcPct val="100000"/>
              </a:lnSpc>
            </a:pPr>
            <a:r>
              <a:rPr sz="2000" b="1" spc="150" dirty="0">
                <a:solidFill>
                  <a:srgbClr val="B03E9A"/>
                </a:solidFill>
                <a:latin typeface="Verdana"/>
                <a:cs typeface="Verdana"/>
              </a:rPr>
              <a:t>EV</a:t>
            </a:r>
            <a:endParaRPr sz="2000">
              <a:latin typeface="Verdana"/>
              <a:cs typeface="Verdana"/>
            </a:endParaRPr>
          </a:p>
          <a:p>
            <a:pPr marL="1067435" algn="ctr">
              <a:lnSpc>
                <a:spcPct val="100000"/>
              </a:lnSpc>
              <a:spcBef>
                <a:spcPts val="480"/>
              </a:spcBef>
            </a:pPr>
            <a:r>
              <a:rPr sz="2000" spc="135" dirty="0">
                <a:solidFill>
                  <a:srgbClr val="B03E9A"/>
                </a:solidFill>
                <a:latin typeface="Verdana"/>
                <a:cs typeface="Verdana"/>
              </a:rPr>
              <a:t>‘</a:t>
            </a:r>
            <a:r>
              <a:rPr sz="2000" b="1" spc="135" dirty="0">
                <a:solidFill>
                  <a:srgbClr val="B03E9A"/>
                </a:solidFill>
                <a:latin typeface="Verdana"/>
                <a:cs typeface="Verdana"/>
              </a:rPr>
              <a:t>traction’</a:t>
            </a:r>
            <a:endParaRPr sz="2000">
              <a:latin typeface="Verdana"/>
              <a:cs typeface="Verdana"/>
            </a:endParaRPr>
          </a:p>
          <a:p>
            <a:pPr marL="1060450" algn="ctr">
              <a:lnSpc>
                <a:spcPct val="100000"/>
              </a:lnSpc>
              <a:spcBef>
                <a:spcPts val="480"/>
              </a:spcBef>
            </a:pPr>
            <a:r>
              <a:rPr sz="2000" b="1" spc="75" dirty="0">
                <a:solidFill>
                  <a:srgbClr val="B03E9A"/>
                </a:solidFill>
                <a:latin typeface="Verdana"/>
                <a:cs typeface="Verdana"/>
              </a:rPr>
              <a:t>or </a:t>
            </a:r>
            <a:r>
              <a:rPr sz="2000" b="1" spc="120" dirty="0">
                <a:solidFill>
                  <a:srgbClr val="B03E9A"/>
                </a:solidFill>
                <a:latin typeface="Verdana"/>
                <a:cs typeface="Verdana"/>
              </a:rPr>
              <a:t>‘deep </a:t>
            </a:r>
            <a:r>
              <a:rPr sz="2000" b="1" spc="130" dirty="0">
                <a:solidFill>
                  <a:srgbClr val="B03E9A"/>
                </a:solidFill>
                <a:latin typeface="Verdana"/>
                <a:cs typeface="Verdana"/>
              </a:rPr>
              <a:t>cycling’</a:t>
            </a:r>
            <a:r>
              <a:rPr sz="2000" b="1" spc="61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b="1" spc="114" dirty="0">
                <a:solidFill>
                  <a:srgbClr val="B03E9A"/>
                </a:solidFill>
                <a:latin typeface="Verdana"/>
                <a:cs typeface="Verdana"/>
              </a:rPr>
              <a:t>type</a:t>
            </a:r>
            <a:endParaRPr sz="2000">
              <a:latin typeface="Verdana"/>
              <a:cs typeface="Verdana"/>
            </a:endParaRPr>
          </a:p>
          <a:p>
            <a:pPr marL="1059180" algn="ctr">
              <a:lnSpc>
                <a:spcPct val="100000"/>
              </a:lnSpc>
              <a:spcBef>
                <a:spcPts val="480"/>
              </a:spcBef>
            </a:pP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most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expensive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type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lead acid</a:t>
            </a:r>
            <a:r>
              <a:rPr sz="2000" spc="26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battery.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spc="155" dirty="0">
                <a:solidFill>
                  <a:srgbClr val="FFFFFF"/>
                </a:solidFill>
              </a:rPr>
              <a:t>USAGE</a:t>
            </a:r>
            <a:endParaRPr sz="3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59" y="1688566"/>
            <a:ext cx="8103234" cy="307777"/>
          </a:xfrm>
        </p:spPr>
        <p:txBody>
          <a:bodyPr/>
          <a:lstStyle/>
          <a:p>
            <a:pPr algn="ctr"/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5459" y="2420848"/>
            <a:ext cx="7871459" cy="1231106"/>
          </a:xfrm>
        </p:spPr>
        <p:txBody>
          <a:bodyPr/>
          <a:lstStyle/>
          <a:p>
            <a:r>
              <a:rPr lang="en-US" dirty="0" smtClean="0"/>
              <a:t>1) </a:t>
            </a:r>
            <a:r>
              <a:rPr lang="en-US" dirty="0" smtClean="0"/>
              <a:t>James </a:t>
            </a:r>
            <a:r>
              <a:rPr lang="en-US" dirty="0" err="1" smtClean="0"/>
              <a:t>Larminie</a:t>
            </a:r>
            <a:r>
              <a:rPr lang="en-US" dirty="0" smtClean="0"/>
              <a:t> and John Lowry, “Electric Vehicle Technology </a:t>
            </a:r>
            <a:r>
              <a:rPr lang="en-US" dirty="0" err="1" smtClean="0"/>
              <a:t>Explained”,John</a:t>
            </a:r>
            <a:r>
              <a:rPr lang="en-US" dirty="0" smtClean="0"/>
              <a:t> Wiley &amp; Sons Ltd, 2</a:t>
            </a:r>
            <a:r>
              <a:rPr lang="en-US" baseline="30000" dirty="0" smtClean="0"/>
              <a:t>nd</a:t>
            </a:r>
            <a:r>
              <a:rPr lang="en-US" dirty="0" smtClean="0"/>
              <a:t> edition, 2015.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816354"/>
            <a:ext cx="7490459" cy="4022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927100" algn="l"/>
              </a:tabLst>
            </a:pPr>
            <a:r>
              <a:rPr sz="1900" spc="100" dirty="0">
                <a:solidFill>
                  <a:srgbClr val="B03E9A"/>
                </a:solidFill>
                <a:latin typeface="Verdana"/>
                <a:cs typeface="Verdana"/>
              </a:rPr>
              <a:t>lead	acid</a:t>
            </a:r>
            <a:endParaRPr sz="1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37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1900" spc="110" dirty="0">
                <a:solidFill>
                  <a:srgbClr val="B03E9A"/>
                </a:solidFill>
                <a:latin typeface="Verdana"/>
                <a:cs typeface="Verdana"/>
              </a:rPr>
              <a:t>nickel</a:t>
            </a:r>
            <a:r>
              <a:rPr sz="1900" spc="32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00" dirty="0">
                <a:solidFill>
                  <a:srgbClr val="B03E9A"/>
                </a:solidFill>
                <a:latin typeface="Verdana"/>
                <a:cs typeface="Verdana"/>
              </a:rPr>
              <a:t>iron</a:t>
            </a:r>
            <a:endParaRPr sz="1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37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1900" spc="110" dirty="0">
                <a:solidFill>
                  <a:srgbClr val="B03E9A"/>
                </a:solidFill>
                <a:latin typeface="Verdana"/>
                <a:cs typeface="Verdana"/>
              </a:rPr>
              <a:t>nickel</a:t>
            </a:r>
            <a:endParaRPr sz="1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36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1900" spc="114" dirty="0">
                <a:solidFill>
                  <a:srgbClr val="B03E9A"/>
                </a:solidFill>
                <a:latin typeface="Verdana"/>
                <a:cs typeface="Verdana"/>
              </a:rPr>
              <a:t>Cadmium</a:t>
            </a:r>
            <a:endParaRPr sz="1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37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1153795" algn="l"/>
                <a:tab pos="2039620" algn="l"/>
              </a:tabLst>
            </a:pPr>
            <a:r>
              <a:rPr sz="1900" spc="110" dirty="0">
                <a:solidFill>
                  <a:srgbClr val="B03E9A"/>
                </a:solidFill>
                <a:latin typeface="Verdana"/>
                <a:cs typeface="Verdana"/>
              </a:rPr>
              <a:t>nickel	</a:t>
            </a:r>
            <a:r>
              <a:rPr sz="1900" spc="105" dirty="0">
                <a:solidFill>
                  <a:srgbClr val="B03E9A"/>
                </a:solidFill>
                <a:latin typeface="Verdana"/>
                <a:cs typeface="Verdana"/>
              </a:rPr>
              <a:t>metal	</a:t>
            </a:r>
            <a:r>
              <a:rPr sz="1900" spc="114" dirty="0">
                <a:solidFill>
                  <a:srgbClr val="B03E9A"/>
                </a:solidFill>
                <a:latin typeface="Verdana"/>
                <a:cs typeface="Verdana"/>
              </a:rPr>
              <a:t>hydride</a:t>
            </a:r>
            <a:endParaRPr sz="1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37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1312545" algn="l"/>
                <a:tab pos="2536190" algn="l"/>
                <a:tab pos="4217670" algn="l"/>
              </a:tabLst>
            </a:pPr>
            <a:r>
              <a:rPr sz="1900" spc="114" dirty="0">
                <a:solidFill>
                  <a:srgbClr val="B03E9A"/>
                </a:solidFill>
                <a:latin typeface="Verdana"/>
                <a:cs typeface="Verdana"/>
              </a:rPr>
              <a:t>lithium	polymer	</a:t>
            </a:r>
            <a:r>
              <a:rPr sz="1900" spc="90" dirty="0">
                <a:solidFill>
                  <a:srgbClr val="B03E9A"/>
                </a:solidFill>
                <a:latin typeface="Verdana"/>
                <a:cs typeface="Verdana"/>
              </a:rPr>
              <a:t>and</a:t>
            </a:r>
            <a:r>
              <a:rPr sz="1900" spc="31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14" dirty="0">
                <a:solidFill>
                  <a:srgbClr val="B03E9A"/>
                </a:solidFill>
                <a:latin typeface="Verdana"/>
                <a:cs typeface="Verdana"/>
              </a:rPr>
              <a:t>lithium	</a:t>
            </a:r>
            <a:r>
              <a:rPr sz="1900" spc="100" dirty="0">
                <a:solidFill>
                  <a:srgbClr val="B03E9A"/>
                </a:solidFill>
                <a:latin typeface="Verdana"/>
                <a:cs typeface="Verdana"/>
              </a:rPr>
              <a:t>iron</a:t>
            </a:r>
            <a:endParaRPr sz="1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36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1335405" algn="l"/>
              </a:tabLst>
            </a:pPr>
            <a:r>
              <a:rPr sz="1900" spc="110" dirty="0">
                <a:solidFill>
                  <a:srgbClr val="B03E9A"/>
                </a:solidFill>
                <a:latin typeface="Verdana"/>
                <a:cs typeface="Verdana"/>
              </a:rPr>
              <a:t>sodium	</a:t>
            </a:r>
            <a:r>
              <a:rPr sz="1900" spc="114" dirty="0">
                <a:solidFill>
                  <a:srgbClr val="B03E9A"/>
                </a:solidFill>
                <a:latin typeface="Verdana"/>
                <a:cs typeface="Verdana"/>
              </a:rPr>
              <a:t>sulphur</a:t>
            </a:r>
            <a:endParaRPr sz="1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37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1333500" algn="l"/>
                <a:tab pos="2219325" algn="l"/>
              </a:tabLst>
            </a:pPr>
            <a:r>
              <a:rPr sz="1900" spc="110" dirty="0">
                <a:solidFill>
                  <a:srgbClr val="B03E9A"/>
                </a:solidFill>
                <a:latin typeface="Verdana"/>
                <a:cs typeface="Verdana"/>
              </a:rPr>
              <a:t>sodium	</a:t>
            </a:r>
            <a:r>
              <a:rPr sz="1900" spc="105" dirty="0">
                <a:solidFill>
                  <a:srgbClr val="B03E9A"/>
                </a:solidFill>
                <a:latin typeface="Verdana"/>
                <a:cs typeface="Verdana"/>
              </a:rPr>
              <a:t>metal	</a:t>
            </a:r>
            <a:r>
              <a:rPr sz="1900" spc="110" dirty="0">
                <a:solidFill>
                  <a:srgbClr val="B03E9A"/>
                </a:solidFill>
                <a:latin typeface="Verdana"/>
                <a:cs typeface="Verdana"/>
              </a:rPr>
              <a:t>chlori</a:t>
            </a:r>
            <a:endParaRPr sz="19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37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  <a:tab pos="2139950" algn="l"/>
                <a:tab pos="3472179" algn="l"/>
                <a:tab pos="3807460" algn="l"/>
                <a:tab pos="5850890" algn="l"/>
              </a:tabLst>
            </a:pPr>
            <a:r>
              <a:rPr sz="1900" spc="125" dirty="0">
                <a:solidFill>
                  <a:srgbClr val="B03E9A"/>
                </a:solidFill>
                <a:latin typeface="Verdana"/>
                <a:cs typeface="Verdana"/>
              </a:rPr>
              <a:t>mechanically	refuelled	</a:t>
            </a:r>
            <a:r>
              <a:rPr sz="1900" spc="-5" dirty="0">
                <a:solidFill>
                  <a:srgbClr val="B03E9A"/>
                </a:solidFill>
                <a:latin typeface="Verdana"/>
                <a:cs typeface="Verdana"/>
              </a:rPr>
              <a:t>-	</a:t>
            </a:r>
            <a:r>
              <a:rPr sz="1900" spc="120" dirty="0">
                <a:solidFill>
                  <a:srgbClr val="B03E9A"/>
                </a:solidFill>
                <a:latin typeface="Verdana"/>
                <a:cs typeface="Verdana"/>
              </a:rPr>
              <a:t>aluminium</a:t>
            </a:r>
            <a:r>
              <a:rPr sz="1900" spc="-49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05" dirty="0">
                <a:solidFill>
                  <a:srgbClr val="B03E9A"/>
                </a:solidFill>
                <a:latin typeface="Verdana"/>
                <a:cs typeface="Verdana"/>
              </a:rPr>
              <a:t>-air	</a:t>
            </a:r>
            <a:r>
              <a:rPr sz="1900" spc="90" dirty="0">
                <a:solidFill>
                  <a:srgbClr val="B03E9A"/>
                </a:solidFill>
                <a:latin typeface="Verdana"/>
                <a:cs typeface="Verdana"/>
              </a:rPr>
              <a:t>and</a:t>
            </a:r>
            <a:r>
              <a:rPr sz="1900" spc="2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900" spc="114" dirty="0">
                <a:solidFill>
                  <a:srgbClr val="B03E9A"/>
                </a:solidFill>
                <a:latin typeface="Verdana"/>
                <a:cs typeface="Verdana"/>
              </a:rPr>
              <a:t>zinc-air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3300">
              <a:latin typeface="Times New Roman"/>
              <a:cs typeface="Times New Roman"/>
            </a:endParaRPr>
          </a:p>
          <a:p>
            <a:pPr marL="2249805">
              <a:lnSpc>
                <a:spcPct val="100000"/>
              </a:lnSpc>
            </a:pPr>
            <a:r>
              <a:rPr sz="3200" spc="160" dirty="0">
                <a:solidFill>
                  <a:srgbClr val="FFFFFF"/>
                </a:solidFill>
              </a:rPr>
              <a:t>TYPES </a:t>
            </a:r>
            <a:r>
              <a:rPr sz="3200" spc="100" dirty="0">
                <a:solidFill>
                  <a:srgbClr val="FFFFFF"/>
                </a:solidFill>
              </a:rPr>
              <a:t>OF</a:t>
            </a:r>
            <a:r>
              <a:rPr sz="3200" spc="585" dirty="0">
                <a:solidFill>
                  <a:srgbClr val="FFFFFF"/>
                </a:solidFill>
              </a:rPr>
              <a:t> </a:t>
            </a:r>
            <a:r>
              <a:rPr sz="3200" spc="125" dirty="0">
                <a:solidFill>
                  <a:srgbClr val="FFFFFF"/>
                </a:solidFill>
              </a:rPr>
              <a:t>BATTERY</a:t>
            </a:r>
            <a:endParaRPr sz="3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863598"/>
            <a:ext cx="7820659" cy="3470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when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cell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delivering electrical</a:t>
            </a:r>
            <a:r>
              <a:rPr sz="2000" spc="49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power,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electric</a:t>
            </a: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1440"/>
              </a:spcBef>
            </a:pP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cells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offer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nominal</a:t>
            </a:r>
            <a:r>
              <a:rPr sz="2000" spc="53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voltages</a:t>
            </a:r>
            <a:endParaRPr sz="2000">
              <a:latin typeface="Verdana"/>
              <a:cs typeface="Verdana"/>
            </a:endParaRPr>
          </a:p>
          <a:p>
            <a:pPr marL="241300" marR="29209" indent="-228600">
              <a:lnSpc>
                <a:spcPct val="160000"/>
              </a:lnSpc>
              <a:spcBef>
                <a:spcPts val="4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Cells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connected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in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series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to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give the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overall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voltage 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required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92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Traction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batteries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– 6 V</a:t>
            </a:r>
            <a:r>
              <a:rPr sz="2000" spc="17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or 12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V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74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When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a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current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 </a:t>
            </a:r>
            <a:r>
              <a:rPr sz="2000" spc="114" dirty="0">
                <a:solidFill>
                  <a:srgbClr val="FF0000"/>
                </a:solidFill>
                <a:latin typeface="Verdana"/>
                <a:cs typeface="Verdana"/>
              </a:rPr>
              <a:t>given </a:t>
            </a:r>
            <a:r>
              <a:rPr sz="2000" spc="120" dirty="0">
                <a:solidFill>
                  <a:srgbClr val="FF0000"/>
                </a:solidFill>
                <a:latin typeface="Verdana"/>
                <a:cs typeface="Verdana"/>
              </a:rPr>
              <a:t>out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,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voltage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will</a:t>
            </a:r>
            <a:r>
              <a:rPr sz="2000" spc="19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FF0000"/>
                </a:solidFill>
                <a:latin typeface="Verdana"/>
                <a:cs typeface="Verdana"/>
              </a:rPr>
              <a:t>fall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86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When</a:t>
            </a:r>
            <a:r>
              <a:rPr sz="2000" spc="254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battery</a:t>
            </a:r>
            <a:r>
              <a:rPr sz="2000" spc="27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</a:t>
            </a:r>
            <a:r>
              <a:rPr sz="2000" spc="29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0" dirty="0">
                <a:solidFill>
                  <a:srgbClr val="FF0000"/>
                </a:solidFill>
                <a:latin typeface="Verdana"/>
                <a:cs typeface="Verdana"/>
              </a:rPr>
              <a:t>being</a:t>
            </a:r>
            <a:r>
              <a:rPr sz="2000" spc="2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FF0000"/>
                </a:solidFill>
                <a:latin typeface="Verdana"/>
                <a:cs typeface="Verdana"/>
              </a:rPr>
              <a:t>charged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,</a:t>
            </a:r>
            <a:r>
              <a:rPr sz="2000" spc="26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</a:t>
            </a:r>
            <a:r>
              <a:rPr sz="2000" spc="254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voltage</a:t>
            </a:r>
            <a:r>
              <a:rPr sz="2000" spc="254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will</a:t>
            </a:r>
            <a:r>
              <a:rPr sz="2000" spc="3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95" dirty="0">
                <a:solidFill>
                  <a:srgbClr val="FF0000"/>
                </a:solidFill>
                <a:latin typeface="Verdana"/>
                <a:cs typeface="Verdana"/>
              </a:rPr>
              <a:t>rise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4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marR="1905" algn="ctr">
              <a:lnSpc>
                <a:spcPct val="100000"/>
              </a:lnSpc>
            </a:pPr>
            <a:r>
              <a:rPr sz="3200" spc="150" dirty="0">
                <a:solidFill>
                  <a:srgbClr val="FFFFFF"/>
                </a:solidFill>
                <a:latin typeface="Verdana"/>
                <a:cs typeface="Verdana"/>
              </a:rPr>
              <a:t>CELL </a:t>
            </a:r>
            <a:r>
              <a:rPr sz="3200" spc="13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spc="7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Verdana"/>
                <a:cs typeface="Verdana"/>
              </a:rPr>
              <a:t>VOLTAGES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4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marR="1905" algn="ctr">
              <a:lnSpc>
                <a:spcPct val="100000"/>
              </a:lnSpc>
            </a:pPr>
            <a:r>
              <a:rPr sz="3200" spc="150" dirty="0">
                <a:solidFill>
                  <a:srgbClr val="FFFFFF"/>
                </a:solidFill>
                <a:latin typeface="Verdana"/>
                <a:cs typeface="Verdana"/>
              </a:rPr>
              <a:t>CELL </a:t>
            </a:r>
            <a:r>
              <a:rPr sz="3200" spc="13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3200" spc="125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spc="7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20" dirty="0">
                <a:solidFill>
                  <a:srgbClr val="FFFFFF"/>
                </a:solidFill>
                <a:latin typeface="Verdana"/>
                <a:cs typeface="Verdana"/>
              </a:rPr>
              <a:t>VOLTAGES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905000"/>
            <a:ext cx="6115050" cy="3514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05600" y="2209800"/>
            <a:ext cx="2247900" cy="552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8340" y="3156330"/>
            <a:ext cx="8263890" cy="290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71235" marR="508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864395"/>
                </a:solidFill>
                <a:latin typeface="Verdana"/>
                <a:cs typeface="Verdana"/>
              </a:rPr>
              <a:t>E - </a:t>
            </a:r>
            <a:r>
              <a:rPr sz="1800" spc="-5" dirty="0">
                <a:solidFill>
                  <a:srgbClr val="864395"/>
                </a:solidFill>
                <a:latin typeface="Verdana"/>
                <a:cs typeface="Verdana"/>
              </a:rPr>
              <a:t>open </a:t>
            </a: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circuit  </a:t>
            </a:r>
            <a:r>
              <a:rPr sz="1800" spc="-15" dirty="0">
                <a:solidFill>
                  <a:srgbClr val="864395"/>
                </a:solidFill>
                <a:latin typeface="Verdana"/>
                <a:cs typeface="Verdana"/>
              </a:rPr>
              <a:t>Voltage </a:t>
            </a: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is</a:t>
            </a:r>
            <a:r>
              <a:rPr sz="1800" spc="-50" dirty="0">
                <a:solidFill>
                  <a:srgbClr val="864395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864395"/>
                </a:solidFill>
                <a:latin typeface="Verdana"/>
                <a:cs typeface="Verdana"/>
              </a:rPr>
              <a:t>constant  </a:t>
            </a: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But </a:t>
            </a:r>
            <a:r>
              <a:rPr sz="1800" spc="-10" dirty="0">
                <a:solidFill>
                  <a:srgbClr val="864395"/>
                </a:solidFill>
                <a:latin typeface="Verdana"/>
                <a:cs typeface="Verdana"/>
              </a:rPr>
              <a:t>varies </a:t>
            </a: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with  State of </a:t>
            </a:r>
            <a:r>
              <a:rPr sz="1800" spc="-5" dirty="0">
                <a:solidFill>
                  <a:srgbClr val="864395"/>
                </a:solidFill>
                <a:latin typeface="Verdana"/>
                <a:cs typeface="Verdana"/>
              </a:rPr>
              <a:t>Charge </a:t>
            </a: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&amp;  </a:t>
            </a:r>
            <a:r>
              <a:rPr sz="1800" spc="-25" dirty="0">
                <a:solidFill>
                  <a:srgbClr val="864395"/>
                </a:solidFill>
                <a:latin typeface="Verdana"/>
                <a:cs typeface="Verdana"/>
              </a:rPr>
              <a:t>Temperature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R="1327785" algn="r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R –</a:t>
            </a:r>
            <a:r>
              <a:rPr sz="1800" spc="-90" dirty="0">
                <a:solidFill>
                  <a:srgbClr val="864395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low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Simple </a:t>
            </a:r>
            <a:r>
              <a:rPr sz="1800" spc="-5" dirty="0">
                <a:solidFill>
                  <a:srgbClr val="864395"/>
                </a:solidFill>
                <a:latin typeface="Verdana"/>
                <a:cs typeface="Verdana"/>
              </a:rPr>
              <a:t>equivalent </a:t>
            </a: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circuit </a:t>
            </a:r>
            <a:r>
              <a:rPr sz="1800" spc="-5" dirty="0">
                <a:solidFill>
                  <a:srgbClr val="864395"/>
                </a:solidFill>
                <a:latin typeface="Verdana"/>
                <a:cs typeface="Verdana"/>
              </a:rPr>
              <a:t>model </a:t>
            </a: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of a </a:t>
            </a:r>
            <a:r>
              <a:rPr sz="1800" spc="-5" dirty="0">
                <a:solidFill>
                  <a:srgbClr val="864395"/>
                </a:solidFill>
                <a:latin typeface="Verdana"/>
                <a:cs typeface="Verdana"/>
              </a:rPr>
              <a:t>battery </a:t>
            </a: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- </a:t>
            </a:r>
            <a:r>
              <a:rPr sz="1800" spc="-5" dirty="0">
                <a:solidFill>
                  <a:srgbClr val="864395"/>
                </a:solidFill>
                <a:latin typeface="Verdana"/>
                <a:cs typeface="Verdana"/>
              </a:rPr>
              <a:t>composed </a:t>
            </a: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of six</a:t>
            </a:r>
            <a:r>
              <a:rPr sz="1800" spc="30" dirty="0">
                <a:solidFill>
                  <a:srgbClr val="864395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864395"/>
                </a:solidFill>
                <a:latin typeface="Verdana"/>
                <a:cs typeface="Verdana"/>
              </a:rPr>
              <a:t>cells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808733"/>
            <a:ext cx="7862570" cy="39135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l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-44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B03E9A"/>
                </a:solidFill>
                <a:latin typeface="Verdana"/>
                <a:cs typeface="Verdana"/>
              </a:rPr>
              <a:t>ct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95" dirty="0">
                <a:solidFill>
                  <a:srgbClr val="B03E9A"/>
                </a:solidFill>
                <a:latin typeface="Verdana"/>
                <a:cs typeface="Verdana"/>
              </a:rPr>
              <a:t>ric</a:t>
            </a:r>
            <a:r>
              <a:rPr sz="1700" spc="2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c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ar</a:t>
            </a:r>
            <a:r>
              <a:rPr sz="1700" spc="-44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B03E9A"/>
                </a:solidFill>
                <a:latin typeface="Verdana"/>
                <a:cs typeface="Verdana"/>
              </a:rPr>
              <a:t>ge</a:t>
            </a:r>
            <a:r>
              <a:rPr sz="1700" spc="2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-</a:t>
            </a:r>
            <a:r>
              <a:rPr sz="1700" spc="29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m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s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t</a:t>
            </a:r>
            <a:r>
              <a:rPr sz="1700" spc="2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c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r>
              <a:rPr sz="1700" spc="-44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u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c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95" dirty="0">
                <a:solidFill>
                  <a:srgbClr val="B03E9A"/>
                </a:solidFill>
                <a:latin typeface="Verdana"/>
                <a:cs typeface="Verdana"/>
              </a:rPr>
              <a:t>ial</a:t>
            </a:r>
            <a:r>
              <a:rPr sz="1700" spc="27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114" dirty="0">
                <a:solidFill>
                  <a:srgbClr val="B03E9A"/>
                </a:solidFill>
                <a:latin typeface="Verdana"/>
                <a:cs typeface="Verdana"/>
              </a:rPr>
              <a:t>param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-44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95" dirty="0">
                <a:solidFill>
                  <a:srgbClr val="B03E9A"/>
                </a:solidFill>
                <a:latin typeface="Verdana"/>
                <a:cs typeface="Verdana"/>
              </a:rPr>
              <a:t>ter</a:t>
            </a:r>
            <a:endParaRPr sz="17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22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1700" b="1" dirty="0">
                <a:solidFill>
                  <a:srgbClr val="B03E9A"/>
                </a:solidFill>
                <a:latin typeface="Verdana"/>
                <a:cs typeface="Verdana"/>
              </a:rPr>
              <a:t>C</a:t>
            </a:r>
            <a:r>
              <a:rPr sz="1700" b="1" spc="-4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spc="125" dirty="0">
                <a:solidFill>
                  <a:srgbClr val="B03E9A"/>
                </a:solidFill>
                <a:latin typeface="Verdana"/>
                <a:cs typeface="Verdana"/>
              </a:rPr>
              <a:t>oulomb:</a:t>
            </a:r>
            <a:r>
              <a:rPr sz="1700" b="1" spc="26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t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29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c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ar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ge</a:t>
            </a:r>
            <a:r>
              <a:rPr sz="1700" spc="254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wh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n</a:t>
            </a:r>
            <a:r>
              <a:rPr sz="1700" spc="26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on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29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A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80" dirty="0">
                <a:solidFill>
                  <a:srgbClr val="B03E9A"/>
                </a:solidFill>
                <a:latin typeface="Verdana"/>
                <a:cs typeface="Verdana"/>
              </a:rPr>
              <a:t>mp</a:t>
            </a:r>
            <a:r>
              <a:rPr sz="1700" spc="2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f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l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100" dirty="0">
                <a:solidFill>
                  <a:srgbClr val="B03E9A"/>
                </a:solidFill>
                <a:latin typeface="Verdana"/>
                <a:cs typeface="Verdana"/>
              </a:rPr>
              <a:t>ows</a:t>
            </a:r>
            <a:r>
              <a:rPr sz="1700" spc="2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f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or</a:t>
            </a:r>
            <a:r>
              <a:rPr sz="1700" spc="29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on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3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s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c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on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d</a:t>
            </a:r>
            <a:endParaRPr sz="1700">
              <a:latin typeface="Verdana"/>
              <a:cs typeface="Verdana"/>
            </a:endParaRPr>
          </a:p>
          <a:p>
            <a:pPr marL="241300" marR="5080" indent="-228600">
              <a:lnSpc>
                <a:spcPct val="140000"/>
              </a:lnSpc>
              <a:spcBef>
                <a:spcPts val="40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1700" b="1" dirty="0">
                <a:solidFill>
                  <a:srgbClr val="B03E9A"/>
                </a:solidFill>
                <a:latin typeface="Verdana"/>
                <a:cs typeface="Verdana"/>
              </a:rPr>
              <a:t>(</a:t>
            </a:r>
            <a:r>
              <a:rPr sz="1700" b="1" spc="-4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spc="100" dirty="0">
                <a:solidFill>
                  <a:srgbClr val="FF0000"/>
                </a:solidFill>
                <a:latin typeface="Verdana"/>
                <a:cs typeface="Verdana"/>
              </a:rPr>
              <a:t>Amp</a:t>
            </a:r>
            <a:r>
              <a:rPr sz="1700" b="1" spc="-4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-44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B03E9A"/>
                </a:solidFill>
                <a:latin typeface="Verdana"/>
                <a:cs typeface="Verdana"/>
              </a:rPr>
              <a:t>re</a:t>
            </a:r>
            <a:r>
              <a:rPr sz="1700" spc="2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1700" b="1" spc="-4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b="1" spc="75" dirty="0">
                <a:solidFill>
                  <a:srgbClr val="FF0000"/>
                </a:solidFill>
                <a:latin typeface="Verdana"/>
                <a:cs typeface="Verdana"/>
              </a:rPr>
              <a:t>ou</a:t>
            </a:r>
            <a:r>
              <a:rPr sz="1700" b="1" spc="-4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1700" b="1" spc="-4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B03E9A"/>
                </a:solidFill>
                <a:latin typeface="Verdana"/>
                <a:cs typeface="Verdana"/>
              </a:rPr>
              <a:t>)</a:t>
            </a:r>
            <a:r>
              <a:rPr sz="1700" b="1" spc="254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spc="114" dirty="0">
                <a:solidFill>
                  <a:srgbClr val="B03E9A"/>
                </a:solidFill>
                <a:latin typeface="Verdana"/>
                <a:cs typeface="Verdana"/>
              </a:rPr>
              <a:t>Amph</a:t>
            </a:r>
            <a:r>
              <a:rPr sz="1700" b="1" spc="-4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spc="75" dirty="0">
                <a:solidFill>
                  <a:srgbClr val="B03E9A"/>
                </a:solidFill>
                <a:latin typeface="Verdana"/>
                <a:cs typeface="Verdana"/>
              </a:rPr>
              <a:t>ou</a:t>
            </a:r>
            <a:r>
              <a:rPr sz="1700" b="1" spc="-4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r>
              <a:rPr sz="1700" b="1" spc="-409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B03E9A"/>
                </a:solidFill>
                <a:latin typeface="Verdana"/>
                <a:cs typeface="Verdana"/>
              </a:rPr>
              <a:t>:</a:t>
            </a:r>
            <a:r>
              <a:rPr sz="1700" b="1" spc="2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t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2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c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ar</a:t>
            </a:r>
            <a:r>
              <a:rPr sz="1700" spc="-44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B03E9A"/>
                </a:solidFill>
                <a:latin typeface="Verdana"/>
                <a:cs typeface="Verdana"/>
              </a:rPr>
              <a:t>ge</a:t>
            </a:r>
            <a:r>
              <a:rPr sz="1700" spc="2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wh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-44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n</a:t>
            </a:r>
            <a:r>
              <a:rPr sz="1700" spc="26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n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29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A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m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p</a:t>
            </a:r>
            <a:r>
              <a:rPr sz="1700" spc="29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f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l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10" dirty="0">
                <a:solidFill>
                  <a:srgbClr val="B03E9A"/>
                </a:solidFill>
                <a:latin typeface="Verdana"/>
                <a:cs typeface="Verdana"/>
              </a:rPr>
              <a:t>ws 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f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r>
              <a:rPr sz="1700" spc="29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n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u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endParaRPr sz="1700">
              <a:latin typeface="Verdana"/>
              <a:cs typeface="Verdana"/>
            </a:endParaRPr>
          </a:p>
          <a:p>
            <a:pPr marL="881380" marR="4623435" indent="-869315" algn="just">
              <a:lnSpc>
                <a:spcPct val="160000"/>
              </a:lnSpc>
              <a:spcBef>
                <a:spcPts val="5"/>
              </a:spcBef>
            </a:pPr>
            <a:r>
              <a:rPr sz="1700" b="1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b="1" spc="-434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B03E9A"/>
                </a:solidFill>
                <a:latin typeface="Verdana"/>
                <a:cs typeface="Verdana"/>
              </a:rPr>
              <a:t>x</a:t>
            </a:r>
            <a:r>
              <a:rPr sz="1700" b="1" spc="-434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B03E9A"/>
                </a:solidFill>
                <a:latin typeface="Verdana"/>
                <a:cs typeface="Verdana"/>
              </a:rPr>
              <a:t>a</a:t>
            </a:r>
            <a:r>
              <a:rPr sz="1700" b="1" spc="-4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spc="114" dirty="0">
                <a:solidFill>
                  <a:srgbClr val="B03E9A"/>
                </a:solidFill>
                <a:latin typeface="Verdana"/>
                <a:cs typeface="Verdana"/>
              </a:rPr>
              <a:t>mple:</a:t>
            </a:r>
            <a:r>
              <a:rPr sz="1700" b="1" spc="229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B03E9A"/>
                </a:solidFill>
                <a:latin typeface="Verdana"/>
                <a:cs typeface="Verdana"/>
              </a:rPr>
              <a:t>1</a:t>
            </a:r>
            <a:r>
              <a:rPr sz="1700" b="1" spc="-4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B03E9A"/>
                </a:solidFill>
                <a:latin typeface="Verdana"/>
                <a:cs typeface="Verdana"/>
              </a:rPr>
              <a:t>0</a:t>
            </a:r>
            <a:r>
              <a:rPr sz="1700" b="1" spc="2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spc="130" dirty="0">
                <a:solidFill>
                  <a:srgbClr val="B03E9A"/>
                </a:solidFill>
                <a:latin typeface="Verdana"/>
                <a:cs typeface="Verdana"/>
              </a:rPr>
              <a:t>Amphour</a:t>
            </a:r>
            <a:r>
              <a:rPr sz="1700" b="1" spc="-43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B03E9A"/>
                </a:solidFill>
                <a:latin typeface="Verdana"/>
                <a:cs typeface="Verdana"/>
              </a:rPr>
              <a:t>s 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1A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m</a:t>
            </a:r>
            <a:r>
              <a:rPr sz="1700" spc="-45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p</a:t>
            </a:r>
            <a:r>
              <a:rPr sz="1700" spc="26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f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r>
              <a:rPr sz="1700" spc="2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10</a:t>
            </a:r>
            <a:r>
              <a:rPr sz="1700" spc="2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u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s 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2A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m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B03E9A"/>
                </a:solidFill>
                <a:latin typeface="Verdana"/>
                <a:cs typeface="Verdana"/>
              </a:rPr>
              <a:t>ps</a:t>
            </a:r>
            <a:r>
              <a:rPr sz="1700" spc="254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f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r>
              <a:rPr sz="1700" spc="27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5</a:t>
            </a:r>
            <a:r>
              <a:rPr sz="1700" spc="29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u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s</a:t>
            </a:r>
            <a:endParaRPr sz="1700">
              <a:latin typeface="Verdana"/>
              <a:cs typeface="Verdana"/>
            </a:endParaRPr>
          </a:p>
          <a:p>
            <a:pPr marL="881380">
              <a:lnSpc>
                <a:spcPct val="100000"/>
              </a:lnSpc>
              <a:spcBef>
                <a:spcPts val="1225"/>
              </a:spcBef>
            </a:pP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i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n</a:t>
            </a:r>
            <a:r>
              <a:rPr sz="1700" spc="2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t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-44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B03E9A"/>
                </a:solidFill>
                <a:latin typeface="Verdana"/>
                <a:cs typeface="Verdana"/>
              </a:rPr>
              <a:t>ry</a:t>
            </a:r>
            <a:r>
              <a:rPr sz="1700" spc="2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10</a:t>
            </a:r>
            <a:r>
              <a:rPr sz="1700" spc="27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A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m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0" dirty="0">
                <a:solidFill>
                  <a:srgbClr val="B03E9A"/>
                </a:solidFill>
                <a:latin typeface="Verdana"/>
                <a:cs typeface="Verdana"/>
              </a:rPr>
              <a:t>ps</a:t>
            </a:r>
            <a:r>
              <a:rPr sz="1700" spc="2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f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r>
              <a:rPr sz="1700" spc="2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1</a:t>
            </a:r>
            <a:r>
              <a:rPr sz="1700" spc="31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u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r>
              <a:rPr sz="1700" spc="2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bu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t</a:t>
            </a:r>
            <a:r>
              <a:rPr sz="1700" spc="2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l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e</a:t>
            </a:r>
            <a:r>
              <a:rPr sz="1700" spc="-44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s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s</a:t>
            </a:r>
            <a:r>
              <a:rPr sz="1700" spc="26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t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75" dirty="0">
                <a:solidFill>
                  <a:srgbClr val="B03E9A"/>
                </a:solidFill>
                <a:latin typeface="Verdana"/>
                <a:cs typeface="Verdana"/>
              </a:rPr>
              <a:t>an</a:t>
            </a:r>
            <a:r>
              <a:rPr sz="1700" spc="28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1</a:t>
            </a:r>
            <a:r>
              <a:rPr sz="1700" spc="28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h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o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u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r</a:t>
            </a: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700" spc="105" dirty="0">
                <a:solidFill>
                  <a:srgbClr val="B03E9A"/>
                </a:solidFill>
                <a:latin typeface="Verdana"/>
                <a:cs typeface="Verdana"/>
              </a:rPr>
              <a:t>prac</a:t>
            </a:r>
            <a:r>
              <a:rPr sz="1700" spc="-4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t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dirty="0">
                <a:solidFill>
                  <a:srgbClr val="B03E9A"/>
                </a:solidFill>
                <a:latin typeface="Verdana"/>
                <a:cs typeface="Verdana"/>
              </a:rPr>
              <a:t>i</a:t>
            </a:r>
            <a:r>
              <a:rPr sz="1700" spc="-44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700" spc="114" dirty="0">
                <a:solidFill>
                  <a:srgbClr val="B03E9A"/>
                </a:solidFill>
                <a:latin typeface="Verdana"/>
                <a:cs typeface="Verdana"/>
              </a:rPr>
              <a:t>cally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4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CHARGE </a:t>
            </a:r>
            <a:r>
              <a:rPr sz="3200" spc="130" dirty="0">
                <a:solidFill>
                  <a:srgbClr val="FFFFFF"/>
                </a:solidFill>
                <a:latin typeface="Verdana"/>
                <a:cs typeface="Verdana"/>
              </a:rPr>
              <a:t>(OR </a:t>
            </a:r>
            <a:r>
              <a:rPr sz="3200" spc="175" dirty="0">
                <a:solidFill>
                  <a:srgbClr val="FFFFFF"/>
                </a:solidFill>
                <a:latin typeface="Verdana"/>
                <a:cs typeface="Verdana"/>
              </a:rPr>
              <a:t>AMPHOUR)</a:t>
            </a:r>
            <a:r>
              <a:rPr sz="3200" spc="8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CAPACITY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459" y="1689053"/>
            <a:ext cx="7978140" cy="3892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8600">
              <a:lnSpc>
                <a:spcPct val="150100"/>
              </a:lnSpc>
              <a:spcBef>
                <a:spcPts val="95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capacity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2000" spc="105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large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batteries </a:t>
            </a:r>
            <a:r>
              <a:rPr sz="2000" spc="110" dirty="0">
                <a:solidFill>
                  <a:srgbClr val="B03E9A"/>
                </a:solidFill>
                <a:latin typeface="Verdana"/>
                <a:cs typeface="Verdana"/>
              </a:rPr>
              <a:t>used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in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electric  vehicles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( </a:t>
            </a:r>
            <a:r>
              <a:rPr sz="2000" spc="120" dirty="0">
                <a:solidFill>
                  <a:srgbClr val="B03E9A"/>
                </a:solidFill>
                <a:latin typeface="Verdana"/>
                <a:cs typeface="Verdana"/>
              </a:rPr>
              <a:t>traction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batteries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) </a:t>
            </a:r>
            <a:r>
              <a:rPr sz="2000" spc="70" dirty="0">
                <a:solidFill>
                  <a:srgbClr val="B03E9A"/>
                </a:solidFill>
                <a:latin typeface="Verdana"/>
                <a:cs typeface="Verdana"/>
              </a:rPr>
              <a:t>is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usually quoted </a:t>
            </a: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for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a 5 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hour</a:t>
            </a:r>
            <a:r>
              <a:rPr sz="2000" spc="25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discharge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a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battery </a:t>
            </a:r>
            <a:r>
              <a:rPr sz="2000" spc="100" dirty="0">
                <a:solidFill>
                  <a:srgbClr val="864395"/>
                </a:solidFill>
                <a:latin typeface="Verdana"/>
                <a:cs typeface="Verdana"/>
              </a:rPr>
              <a:t>has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a </a:t>
            </a:r>
            <a:r>
              <a:rPr sz="2000" spc="125" dirty="0">
                <a:solidFill>
                  <a:srgbClr val="B03E9A"/>
                </a:solidFill>
                <a:latin typeface="Verdana"/>
                <a:cs typeface="Verdana"/>
              </a:rPr>
              <a:t>capacity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of 42</a:t>
            </a:r>
            <a:r>
              <a:rPr sz="2000" spc="13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Amphours,</a:t>
            </a:r>
            <a:endParaRPr sz="2000">
              <a:latin typeface="Verdana"/>
              <a:cs typeface="Verdana"/>
            </a:endParaRPr>
          </a:p>
          <a:p>
            <a:pPr marR="1620520" algn="ctr">
              <a:lnSpc>
                <a:spcPct val="100000"/>
              </a:lnSpc>
              <a:spcBef>
                <a:spcPts val="1680"/>
              </a:spcBef>
            </a:pPr>
            <a:r>
              <a:rPr sz="2000" spc="100" dirty="0">
                <a:solidFill>
                  <a:srgbClr val="B03E9A"/>
                </a:solidFill>
                <a:latin typeface="Verdana"/>
                <a:cs typeface="Verdana"/>
              </a:rPr>
              <a:t>C</a:t>
            </a:r>
            <a:r>
              <a:rPr sz="1100" spc="100" dirty="0">
                <a:solidFill>
                  <a:srgbClr val="B03E9A"/>
                </a:solidFill>
                <a:latin typeface="Verdana"/>
                <a:cs typeface="Verdana"/>
              </a:rPr>
              <a:t>10 </a:t>
            </a:r>
            <a:r>
              <a:rPr sz="2000" spc="5" dirty="0">
                <a:solidFill>
                  <a:srgbClr val="B03E9A"/>
                </a:solidFill>
                <a:latin typeface="Verdana"/>
                <a:cs typeface="Verdana"/>
              </a:rPr>
              <a:t>= </a:t>
            </a:r>
            <a:r>
              <a:rPr sz="2000" spc="75" dirty="0">
                <a:solidFill>
                  <a:srgbClr val="B03E9A"/>
                </a:solidFill>
                <a:latin typeface="Verdana"/>
                <a:cs typeface="Verdana"/>
              </a:rPr>
              <a:t>42</a:t>
            </a:r>
            <a:r>
              <a:rPr sz="2000" spc="-13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Amphours</a:t>
            </a:r>
            <a:endParaRPr sz="2000">
              <a:latin typeface="Verdana"/>
              <a:cs typeface="Verdana"/>
            </a:endParaRPr>
          </a:p>
          <a:p>
            <a:pPr marL="241300" indent="-228600">
              <a:lnSpc>
                <a:spcPct val="100000"/>
              </a:lnSpc>
              <a:spcBef>
                <a:spcPts val="1680"/>
              </a:spcBef>
              <a:buClr>
                <a:srgbClr val="B83C68"/>
              </a:buClr>
              <a:buFont typeface="Arial"/>
              <a:buChar char=""/>
              <a:tabLst>
                <a:tab pos="241300" algn="l"/>
              </a:tabLst>
            </a:pPr>
            <a:r>
              <a:rPr sz="2000" spc="130" dirty="0">
                <a:solidFill>
                  <a:srgbClr val="B03E9A"/>
                </a:solidFill>
                <a:latin typeface="Verdana"/>
                <a:cs typeface="Verdana"/>
              </a:rPr>
              <a:t>Battery </a:t>
            </a:r>
            <a:r>
              <a:rPr sz="2000" spc="114" dirty="0">
                <a:solidFill>
                  <a:srgbClr val="B03E9A"/>
                </a:solidFill>
                <a:latin typeface="Verdana"/>
                <a:cs typeface="Verdana"/>
              </a:rPr>
              <a:t>users</a:t>
            </a:r>
            <a:r>
              <a:rPr sz="2000" spc="40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B03E9A"/>
                </a:solidFill>
                <a:latin typeface="Verdana"/>
                <a:cs typeface="Verdana"/>
              </a:rPr>
              <a:t>:</a:t>
            </a:r>
            <a:endParaRPr sz="2000">
              <a:latin typeface="Verdana"/>
              <a:cs typeface="Verdana"/>
            </a:endParaRPr>
          </a:p>
          <a:p>
            <a:pPr marL="515620" lvl="1" indent="-182880">
              <a:lnSpc>
                <a:spcPct val="100000"/>
              </a:lnSpc>
              <a:spcBef>
                <a:spcPts val="1570"/>
              </a:spcBef>
              <a:buClr>
                <a:srgbClr val="AC66BA"/>
              </a:buClr>
              <a:buFont typeface="Wingdings"/>
              <a:buChar char=""/>
              <a:tabLst>
                <a:tab pos="516255" algn="l"/>
              </a:tabLst>
            </a:pPr>
            <a:r>
              <a:rPr sz="1800" spc="45" dirty="0">
                <a:solidFill>
                  <a:srgbClr val="B03E9A"/>
                </a:solidFill>
                <a:latin typeface="Verdana"/>
                <a:cs typeface="Verdana"/>
              </a:rPr>
              <a:t>‘a </a:t>
            </a:r>
            <a:r>
              <a:rPr sz="1800" spc="80" dirty="0">
                <a:solidFill>
                  <a:srgbClr val="B03E9A"/>
                </a:solidFill>
                <a:latin typeface="Verdana"/>
                <a:cs typeface="Verdana"/>
              </a:rPr>
              <a:t>discharge </a:t>
            </a:r>
            <a:r>
              <a:rPr sz="1800" spc="75" dirty="0">
                <a:solidFill>
                  <a:srgbClr val="B03E9A"/>
                </a:solidFill>
                <a:latin typeface="Verdana"/>
                <a:cs typeface="Verdana"/>
              </a:rPr>
              <a:t>current </a:t>
            </a:r>
            <a:r>
              <a:rPr sz="1800" spc="45" dirty="0">
                <a:solidFill>
                  <a:srgbClr val="B03E9A"/>
                </a:solidFill>
                <a:latin typeface="Verdana"/>
                <a:cs typeface="Verdana"/>
              </a:rPr>
              <a:t>of </a:t>
            </a:r>
            <a:r>
              <a:rPr sz="1800" spc="75" dirty="0">
                <a:solidFill>
                  <a:srgbClr val="B03E9A"/>
                </a:solidFill>
                <a:latin typeface="Verdana"/>
                <a:cs typeface="Verdana"/>
              </a:rPr>
              <a:t>2C’ </a:t>
            </a:r>
            <a:r>
              <a:rPr sz="1800" spc="45" dirty="0">
                <a:solidFill>
                  <a:srgbClr val="B03E9A"/>
                </a:solidFill>
                <a:latin typeface="Verdana"/>
                <a:cs typeface="Verdana"/>
              </a:rPr>
              <a:t>or </a:t>
            </a:r>
            <a:r>
              <a:rPr sz="1800" spc="70" dirty="0">
                <a:solidFill>
                  <a:srgbClr val="B03E9A"/>
                </a:solidFill>
                <a:latin typeface="Verdana"/>
                <a:cs typeface="Verdana"/>
              </a:rPr>
              <a:t>2C</a:t>
            </a:r>
            <a:r>
              <a:rPr sz="1000" b="1" spc="70" dirty="0">
                <a:solidFill>
                  <a:srgbClr val="B03E9A"/>
                </a:solidFill>
                <a:latin typeface="Verdana"/>
                <a:cs typeface="Verdana"/>
              </a:rPr>
              <a:t>10 </a:t>
            </a:r>
            <a:r>
              <a:rPr sz="1800" dirty="0">
                <a:solidFill>
                  <a:srgbClr val="B03E9A"/>
                </a:solidFill>
                <a:latin typeface="Verdana"/>
                <a:cs typeface="Verdana"/>
              </a:rPr>
              <a:t>= </a:t>
            </a:r>
            <a:r>
              <a:rPr sz="1800" spc="45" dirty="0">
                <a:solidFill>
                  <a:srgbClr val="B03E9A"/>
                </a:solidFill>
                <a:latin typeface="Verdana"/>
                <a:cs typeface="Verdana"/>
              </a:rPr>
              <a:t>84</a:t>
            </a:r>
            <a:r>
              <a:rPr sz="1800" spc="400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B03E9A"/>
                </a:solidFill>
                <a:latin typeface="Verdana"/>
                <a:cs typeface="Verdana"/>
              </a:rPr>
              <a:t>Amps</a:t>
            </a:r>
            <a:endParaRPr sz="1800">
              <a:latin typeface="Verdana"/>
              <a:cs typeface="Verdana"/>
            </a:endParaRPr>
          </a:p>
          <a:p>
            <a:pPr marL="608330" lvl="1" indent="-275590">
              <a:lnSpc>
                <a:spcPct val="100000"/>
              </a:lnSpc>
              <a:spcBef>
                <a:spcPts val="1515"/>
              </a:spcBef>
              <a:buClr>
                <a:srgbClr val="AC66BA"/>
              </a:buClr>
              <a:buFont typeface="Wingdings"/>
              <a:buChar char=""/>
              <a:tabLst>
                <a:tab pos="608330" algn="l"/>
                <a:tab pos="608965" algn="l"/>
              </a:tabLst>
            </a:pPr>
            <a:r>
              <a:rPr sz="1800" spc="80" dirty="0">
                <a:solidFill>
                  <a:srgbClr val="B03E9A"/>
                </a:solidFill>
                <a:latin typeface="Verdana"/>
                <a:cs typeface="Verdana"/>
              </a:rPr>
              <a:t>‘charging </a:t>
            </a:r>
            <a:r>
              <a:rPr sz="1800" spc="60" dirty="0">
                <a:solidFill>
                  <a:srgbClr val="B03E9A"/>
                </a:solidFill>
                <a:latin typeface="Verdana"/>
                <a:cs typeface="Verdana"/>
              </a:rPr>
              <a:t>the </a:t>
            </a:r>
            <a:r>
              <a:rPr sz="1800" spc="75" dirty="0">
                <a:solidFill>
                  <a:srgbClr val="B03E9A"/>
                </a:solidFill>
                <a:latin typeface="Verdana"/>
                <a:cs typeface="Verdana"/>
              </a:rPr>
              <a:t>battery </a:t>
            </a:r>
            <a:r>
              <a:rPr sz="1800" spc="45" dirty="0">
                <a:solidFill>
                  <a:srgbClr val="B03E9A"/>
                </a:solidFill>
                <a:latin typeface="Verdana"/>
                <a:cs typeface="Verdana"/>
              </a:rPr>
              <a:t>at </a:t>
            </a:r>
            <a:r>
              <a:rPr sz="1800" spc="80" dirty="0">
                <a:solidFill>
                  <a:srgbClr val="B03E9A"/>
                </a:solidFill>
                <a:latin typeface="Verdana"/>
                <a:cs typeface="Verdana"/>
              </a:rPr>
              <a:t>0.4C’ </a:t>
            </a:r>
            <a:r>
              <a:rPr sz="1800" dirty="0">
                <a:solidFill>
                  <a:srgbClr val="B03E9A"/>
                </a:solidFill>
                <a:latin typeface="Verdana"/>
                <a:cs typeface="Verdana"/>
              </a:rPr>
              <a:t>= </a:t>
            </a:r>
            <a:r>
              <a:rPr sz="1800" spc="65" dirty="0">
                <a:solidFill>
                  <a:srgbClr val="B03E9A"/>
                </a:solidFill>
                <a:latin typeface="Verdana"/>
                <a:cs typeface="Verdana"/>
              </a:rPr>
              <a:t>16.8</a:t>
            </a:r>
            <a:r>
              <a:rPr sz="1800" spc="565" dirty="0">
                <a:solidFill>
                  <a:srgbClr val="B03E9A"/>
                </a:solidFill>
                <a:latin typeface="Verdana"/>
                <a:cs typeface="Verdana"/>
              </a:rPr>
              <a:t> </a:t>
            </a:r>
            <a:r>
              <a:rPr sz="1800" spc="65" dirty="0">
                <a:solidFill>
                  <a:srgbClr val="B03E9A"/>
                </a:solidFill>
                <a:latin typeface="Verdana"/>
                <a:cs typeface="Verdana"/>
              </a:rPr>
              <a:t>Amps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4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CHARGE </a:t>
            </a:r>
            <a:r>
              <a:rPr sz="3200" spc="130" dirty="0">
                <a:solidFill>
                  <a:srgbClr val="FFFFFF"/>
                </a:solidFill>
                <a:latin typeface="Verdana"/>
                <a:cs typeface="Verdana"/>
              </a:rPr>
              <a:t>(OR </a:t>
            </a:r>
            <a:r>
              <a:rPr sz="3200" spc="175" dirty="0">
                <a:solidFill>
                  <a:srgbClr val="FFFFFF"/>
                </a:solidFill>
                <a:latin typeface="Verdana"/>
                <a:cs typeface="Verdana"/>
              </a:rPr>
              <a:t>AMPHOUR)</a:t>
            </a:r>
            <a:r>
              <a:rPr sz="3200" spc="8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CAPACITY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52400"/>
            <a:ext cx="8814435" cy="1346835"/>
          </a:xfrm>
          <a:prstGeom prst="rect">
            <a:avLst/>
          </a:prstGeom>
          <a:solidFill>
            <a:srgbClr val="B03E9A"/>
          </a:solidFill>
        </p:spPr>
        <p:txBody>
          <a:bodyPr vert="horz" wrap="square" lIns="0" tIns="240665" rIns="0" bIns="0" rtlCol="0">
            <a:spAutoFit/>
          </a:bodyPr>
          <a:lstStyle/>
          <a:p>
            <a:pPr marR="1270" algn="ctr">
              <a:lnSpc>
                <a:spcPct val="100000"/>
              </a:lnSpc>
              <a:spcBef>
                <a:spcPts val="1895"/>
              </a:spcBef>
            </a:pPr>
            <a:r>
              <a:rPr sz="3200" b="1" spc="170" dirty="0">
                <a:solidFill>
                  <a:srgbClr val="FFFFFF"/>
                </a:solidFill>
                <a:latin typeface="Verdana"/>
                <a:cs typeface="Verdana"/>
              </a:rPr>
              <a:t>BATTERY</a:t>
            </a:r>
            <a:r>
              <a:rPr sz="3200" b="1" spc="3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b="1" spc="175" dirty="0">
                <a:solidFill>
                  <a:srgbClr val="FFFFFF"/>
                </a:solidFill>
                <a:latin typeface="Verdana"/>
                <a:cs typeface="Verdana"/>
              </a:rPr>
              <a:t>PARAMETER</a:t>
            </a:r>
            <a:endParaRPr sz="3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CHARGE </a:t>
            </a:r>
            <a:r>
              <a:rPr sz="3200" spc="130" dirty="0">
                <a:solidFill>
                  <a:srgbClr val="FFFFFF"/>
                </a:solidFill>
                <a:latin typeface="Verdana"/>
                <a:cs typeface="Verdana"/>
              </a:rPr>
              <a:t>(OR </a:t>
            </a:r>
            <a:r>
              <a:rPr sz="3200" spc="175" dirty="0">
                <a:solidFill>
                  <a:srgbClr val="FFFFFF"/>
                </a:solidFill>
                <a:latin typeface="Verdana"/>
                <a:cs typeface="Verdana"/>
              </a:rPr>
              <a:t>AMPHOUR)</a:t>
            </a:r>
            <a:r>
              <a:rPr sz="3200" spc="8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200" spc="165" dirty="0">
                <a:solidFill>
                  <a:srgbClr val="FFFFFF"/>
                </a:solidFill>
                <a:latin typeface="Verdana"/>
                <a:cs typeface="Verdana"/>
              </a:rPr>
              <a:t>CAPACITY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600" y="1600200"/>
            <a:ext cx="6992874" cy="4980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909955" marR="5080" indent="-897890">
              <a:lnSpc>
                <a:spcPct val="100000"/>
              </a:lnSpc>
              <a:spcBef>
                <a:spcPts val="110"/>
              </a:spcBef>
            </a:pPr>
            <a:r>
              <a:rPr lang="en-US" spc="-5" smtClean="0"/>
              <a:t>Department of EEE/BSA CRESCENT IS &amp; 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1250</Words>
  <Application>Microsoft Office PowerPoint</Application>
  <PresentationFormat>On-screen Show (4:3)</PresentationFormat>
  <Paragraphs>233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   ELECTRIC VEHICLE TECHNOLOGY   BATTERIES </vt:lpstr>
      <vt:lpstr> BATTERIES</vt:lpstr>
      <vt:lpstr> Non-rechargeable (primary cells)</vt:lpstr>
      <vt:lpstr> TYPES OF BATTERY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RAGONE PLOT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Lead Acid Batteries</vt:lpstr>
      <vt:lpstr>Slide 26</vt:lpstr>
      <vt:lpstr> robust lead acid batteries that withstand deep  cycling and use a gel rather than a liquid electrolyte  are used</vt:lpstr>
      <vt:lpstr>Slide 28</vt:lpstr>
      <vt:lpstr>Slide 29</vt:lpstr>
      <vt:lpstr>Slide 30</vt:lpstr>
      <vt:lpstr> SELF DISCHARGING</vt:lpstr>
      <vt:lpstr> USAGE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VEHIVEL TECHNOLOGY</dc:title>
  <dc:creator>VB</dc:creator>
  <cp:lastModifiedBy>User</cp:lastModifiedBy>
  <cp:revision>4</cp:revision>
  <dcterms:created xsi:type="dcterms:W3CDTF">2019-02-18T04:59:48Z</dcterms:created>
  <dcterms:modified xsi:type="dcterms:W3CDTF">2019-02-25T03:56:48Z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2019-02-18T00:00:00Z</vt:filetime>
  </property>
</Properties>
</file>