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91" r:id="rId3"/>
    <p:sldId id="505" r:id="rId4"/>
    <p:sldId id="484" r:id="rId5"/>
    <p:sldId id="440" r:id="rId6"/>
    <p:sldId id="441" r:id="rId7"/>
    <p:sldId id="485" r:id="rId8"/>
    <p:sldId id="501" r:id="rId9"/>
    <p:sldId id="504" r:id="rId10"/>
    <p:sldId id="491" r:id="rId11"/>
    <p:sldId id="492" r:id="rId12"/>
    <p:sldId id="493" r:id="rId13"/>
    <p:sldId id="494" r:id="rId14"/>
    <p:sldId id="495" r:id="rId15"/>
    <p:sldId id="502" r:id="rId16"/>
    <p:sldId id="503" r:id="rId17"/>
    <p:sldId id="30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95" autoAdjust="0"/>
    <p:restoredTop sz="94660"/>
  </p:normalViewPr>
  <p:slideViewPr>
    <p:cSldViewPr>
      <p:cViewPr varScale="1">
        <p:scale>
          <a:sx n="87" d="100"/>
          <a:sy n="87" d="100"/>
        </p:scale>
        <p:origin x="1158" y="-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553EF-7F1D-446C-9330-599A3C1C7DD7}" type="datetimeFigureOut">
              <a:rPr lang="en-US" smtClean="0"/>
              <a:pPr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86769-E2C1-47D0-9377-820AB532AE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52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86769-E2C1-47D0-9377-820AB532AE4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50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86769-E2C1-47D0-9377-820AB532AE4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42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86769-E2C1-47D0-9377-820AB532AE4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34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64BA-A9FE-47EF-9E6A-040ACEECD684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A7D8-C53F-4F55-A59B-D60C4D2125DD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B283-48B7-423D-8055-9E5D55A049DE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2E7A-9F04-4535-83D3-879C147E0AE8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DF274-7E09-4D75-9279-188D0C6B0B4E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3919-1858-4753-B998-653D927B12BA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377F-43C6-4550-8A3C-2DD7BFD97F6B}" type="datetime1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3918-41CA-483E-A04D-87F9FB755A3A}" type="datetime1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BE794-E716-4438-A66B-D029B51853B2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FA27-137D-4921-96EF-0C2A7FF3CB49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ECC9-9B49-4D67-BEAA-4B22EEA111FE}" type="datetime1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FCF98-46E9-4FB0-BA76-D39CC8A5DA7D}" type="datetime1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 RAJARAJAN, ASST PROF, BSARCIS&amp;T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0655-7125-4253-86B8-9B4DBA568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8077200" cy="22860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</a:t>
            </a:r>
            <a:r>
              <a:rPr lang="en-US" sz="5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en-US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5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</a:t>
            </a:r>
            <a:r>
              <a:rPr lang="en-US" sz="5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CONTROLLER </a:t>
            </a:r>
            <a:endParaRPr lang="en-US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1334-7B2A-4583-B819-F796F9ED80B1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8573" y="3505200"/>
            <a:ext cx="830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Closed-Loop Controllers - Continuous and discrete process Controllers,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Modes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–Two –Step mode, Proportional Mode, Derivative Mode, Integral Mode, PID Controllers –Digital Controllers –Velocity Control –Adaptive 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33400" y="947946"/>
            <a:ext cx="10134600" cy="2286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DERIVATIVE CONTROL MODE</a:t>
            </a:r>
            <a:b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sz="4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B043-765D-443A-BD8B-85E34A0813E9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078203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45" y="1585587"/>
            <a:ext cx="599136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Controller output  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Rate of 				             change of Error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I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K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. (de /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(s) = K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 . E(s)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Transfer function  =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respond to steady state error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3212" y="1331329"/>
            <a:ext cx="2989180" cy="5086350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1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33400" y="947946"/>
            <a:ext cx="10134600" cy="2286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PROPORTIONAL PLUS DERIVATIVE CONTROL MODE</a:t>
            </a:r>
            <a:b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sz="4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79E1A-C20E-40DA-BF3B-63AA804EDFA9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078203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45" y="1585587"/>
            <a:ext cx="6826155" cy="511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Controller output   =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. 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+ K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. (de /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- I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 +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. (de /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I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(s) =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E(s)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E(s)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Transfer function  = K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+ K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= K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 s + 1/T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T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K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/ K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D  </a:t>
            </a:r>
          </a:p>
          <a:p>
            <a:endParaRPr lang="en-US" sz="2800" baseline="-2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derivative time constant</a:t>
            </a:r>
            <a:endParaRPr lang="en-US" sz="28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955" y="2254487"/>
            <a:ext cx="3048000" cy="4105275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1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33400" y="947946"/>
            <a:ext cx="10134600" cy="2286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INTEGRAL CONTROL MODE</a:t>
            </a:r>
            <a:b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sz="4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4169-8721-43F5-B75D-E5FBCDFBDBA1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078203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845" y="1585587"/>
                <a:ext cx="6521355" cy="5284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Rate of change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of Controller output   </a:t>
                </a:r>
                <a:r>
                  <a:rPr lang="el-GR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α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Error</a:t>
                </a:r>
              </a:p>
              <a:p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𝑜𝑢𝑡</m:t>
                        </m:r>
                      </m:sub>
                    </m:sSub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𝑜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nary>
                      <m:nary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.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e>
                    </m:nary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𝑜𝑢𝑡</m:t>
                        </m:r>
                      </m:sub>
                    </m:sSub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𝑜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)(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 </m:t>
                    </m:r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. E(s)</a:t>
                </a: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Transfer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function  =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(1/s) K</a:t>
                </a:r>
                <a:r>
                  <a:rPr lang="en-US" sz="28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 response for sudden </a:t>
                </a:r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28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Increase in error</a:t>
                </a:r>
                <a:endParaRPr lang="en-US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5" y="1585587"/>
                <a:ext cx="6521355" cy="5284011"/>
              </a:xfrm>
              <a:prstGeom prst="rect">
                <a:avLst/>
              </a:prstGeom>
              <a:blipFill rotWithShape="0">
                <a:blip r:embed="rId2"/>
                <a:stretch>
                  <a:fillRect l="-1869" t="-1153" b="-2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1229038"/>
            <a:ext cx="3714750" cy="5172075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2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33400" y="947946"/>
            <a:ext cx="10134600" cy="228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INTEGRAL PLUS PROPORTIONAL CONTROL MODE</a:t>
            </a:r>
            <a: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/>
            </a:r>
            <a:b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sz="4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A92E6-5348-41BE-AFA4-E87936D3BE35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078203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845" y="1585587"/>
                <a:ext cx="6826155" cy="6889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Controller output   =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sz="280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. e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nary>
                      <m:nary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.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e>
                    </m:nary>
                  </m:oMath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800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out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- I</a:t>
                </a:r>
                <a:r>
                  <a:rPr lang="en-US" sz="28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sz="280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.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nary>
                      <m:nary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.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e>
                    </m:nary>
                  </m:oMath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800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out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– I</a:t>
                </a:r>
                <a:r>
                  <a:rPr lang="en-US" sz="28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(s) = 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sz="280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.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E(s)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. E(s)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Transfer function  = K</a:t>
                </a:r>
                <a:r>
                  <a:rPr lang="en-US" sz="28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(1/s) K</a:t>
                </a:r>
                <a:r>
                  <a:rPr lang="en-US" sz="28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=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sz="28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/ s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( s +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1/T</a:t>
                </a:r>
                <a:r>
                  <a:rPr lang="en-US" sz="28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28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= K</a:t>
                </a:r>
                <a:r>
                  <a:rPr lang="en-US" sz="28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/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sz="28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  </a:t>
                </a:r>
                <a:endParaRPr lang="en-US" sz="28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 	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28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integral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time constant</a:t>
                </a:r>
                <a:endParaRPr lang="en-US" sz="28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5" y="1585587"/>
                <a:ext cx="6826155" cy="6889835"/>
              </a:xfrm>
              <a:prstGeom prst="rect">
                <a:avLst/>
              </a:prstGeom>
              <a:blipFill rotWithShape="0">
                <a:blip r:embed="rId2"/>
                <a:stretch>
                  <a:fillRect l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1423418"/>
            <a:ext cx="2241787" cy="515302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8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33400" y="947946"/>
            <a:ext cx="10134600" cy="2286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PID CONTROL MODE</a:t>
            </a:r>
            <a:b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sz="4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1320-BD90-42DA-9099-C909A840C8B5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078203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845" y="1585587"/>
                <a:ext cx="9112155" cy="7120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Controller output   =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sz="280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. e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nary>
                      <m:nary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.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en-US" sz="2800" baseline="-25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. (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de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/ 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dt</m:t>
                        </m:r>
                        <m:r>
                          <m:rPr>
                            <m:nor/>
                          </m:rPr>
                          <a:rPr lang="en-US" sz="28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) </m:t>
                        </m:r>
                      </m:e>
                    </m:nary>
                  </m:oMath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800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out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- I</a:t>
                </a:r>
                <a:r>
                  <a:rPr lang="en-US" sz="28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sz="280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.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nary>
                      <m:nary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.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sz="28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. (de /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dt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800" baseline="-25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out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– I</a:t>
                </a:r>
                <a:r>
                  <a:rPr lang="en-US" sz="28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(s) = 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sz="280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.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E(s)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. E(s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+ K</a:t>
                </a:r>
                <a:r>
                  <a:rPr lang="en-US" sz="28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. E(s)</a:t>
                </a: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Transfer function  = K</a:t>
                </a:r>
                <a:r>
                  <a:rPr lang="en-US" sz="28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+  (1/s)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sz="28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s K</a:t>
                </a:r>
                <a:r>
                  <a:rPr lang="en-US" sz="28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</a:p>
              <a:p>
                <a:endParaRPr lang="en-US" sz="2800" baseline="-25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= K</a:t>
                </a:r>
                <a:r>
                  <a:rPr lang="en-US" sz="28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( 1 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5" y="1585587"/>
                <a:ext cx="9112155" cy="7120860"/>
              </a:xfrm>
              <a:prstGeom prst="rect">
                <a:avLst/>
              </a:prstGeom>
              <a:blipFill rotWithShape="0">
                <a:blip r:embed="rId2"/>
                <a:stretch>
                  <a:fillRect l="-13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609600"/>
            <a:ext cx="10134600" cy="228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CONT…</a:t>
            </a:r>
            <a: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/>
            </a:r>
            <a:b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sz="4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D557-7453-49C6-8743-36447F1F28B9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143000"/>
            <a:ext cx="81534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Proportional mode reduces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steady-state errors, but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always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destabilize the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system.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Integral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control provides robust reduction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steady-state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errors, but often makes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system less stable.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Derivative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control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improves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stability, but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has almost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 effect on the steady state error</a:t>
            </a: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0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609600"/>
            <a:ext cx="10134600" cy="228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CONT…</a:t>
            </a:r>
            <a: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/>
            </a:r>
            <a:b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sz="4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FA590-BEB7-4AB8-B3C6-A95789CF2133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143000"/>
            <a:ext cx="81534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1" y="838200"/>
            <a:ext cx="8686800" cy="571500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C:\Users\mayil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868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CAF69D-0803-48B4-B0C0-B96BB7493A4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02E4E8-41A9-4A3C-A8C9-45C4907B50F4}" type="datetime1">
              <a:rPr lang="en-US" smtClean="0"/>
              <a:t>4/11/2018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4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33400" y="489857"/>
            <a:ext cx="10134600" cy="228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INTRODUCTION</a:t>
            </a:r>
            <a:b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5477-CE9D-4B8F-A794-B047AC029CD3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4300" y="457200"/>
            <a:ext cx="88392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Need for closed loop control???</a:t>
            </a:r>
          </a:p>
          <a:p>
            <a:pPr algn="ctr"/>
            <a:r>
              <a:rPr lang="en-US" altLang="en-US" sz="2800" b="1" dirty="0" smtClean="0">
                <a:solidFill>
                  <a:srgbClr val="00206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PROCESS AUTOMATION</a:t>
            </a:r>
          </a:p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Closed loop control???</a:t>
            </a:r>
          </a:p>
          <a:p>
            <a:pPr algn="ctr"/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controller – compares output to a required condition – converts error into control action – to reduce the </a:t>
            </a:r>
            <a:r>
              <a:rPr lang="en-US" altLang="en-US" sz="2800" b="1" dirty="0" smtClean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error</a:t>
            </a: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How Error occurs???</a:t>
            </a:r>
          </a:p>
          <a:p>
            <a:pPr algn="ctr"/>
            <a:r>
              <a:rPr lang="en-US" altLang="en-US" sz="2800" b="1" dirty="0" smtClean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Change due to external disturbance / change in set value</a:t>
            </a: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Category to control?????</a:t>
            </a:r>
          </a:p>
          <a:p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Particular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value</a:t>
            </a:r>
          </a:p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	Event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to occur or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not</a:t>
            </a: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	</a:t>
            </a:r>
            <a:endParaRPr lang="en-US" altLang="en-US" sz="2800" b="1" dirty="0" smtClean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	</a:t>
            </a:r>
            <a:r>
              <a:rPr lang="en-US" altLang="en-US" sz="2800" b="1" dirty="0" smtClean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sequential – clock based / event based</a:t>
            </a:r>
          </a:p>
          <a:p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	</a:t>
            </a:r>
            <a:r>
              <a:rPr lang="en-US" altLang="en-US" sz="2800" b="1" dirty="0" smtClean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control over a parameter</a:t>
            </a:r>
          </a:p>
          <a:p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9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33400" y="489857"/>
            <a:ext cx="10134600" cy="228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CONT..</a:t>
            </a:r>
            <a:endParaRPr lang="en-US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23C94-67DB-41E4-942D-469F02BE139F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4300" y="457200"/>
            <a:ext cx="88392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en-US" sz="2800" b="1" dirty="0" smtClean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Modes???</a:t>
            </a:r>
          </a:p>
          <a:p>
            <a:pPr algn="ctr"/>
            <a:r>
              <a:rPr lang="en-US" altLang="en-US" sz="2800" b="1" dirty="0" smtClean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How controller reacts to the error / how control action given for a error</a:t>
            </a:r>
          </a:p>
          <a:p>
            <a:pPr>
              <a:lnSpc>
                <a:spcPct val="150000"/>
              </a:lnSpc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 modes??? 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Two step mode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Proportional mode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Derivative mode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Integral mode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Combinations of mode – PD, PI, PID</a:t>
            </a:r>
          </a:p>
          <a:p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8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152400"/>
            <a:ext cx="10134600" cy="2286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CONT…</a:t>
            </a:r>
            <a:endParaRPr lang="en-US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0F54A-1085-4CEC-A575-D02359D20FE6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295529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3048000"/>
            <a:ext cx="5813746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67" y="838200"/>
            <a:ext cx="895350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8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33400" y="685800"/>
            <a:ext cx="10134600" cy="2286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TERMINOLOGY</a:t>
            </a:r>
            <a:r>
              <a:rPr lang="en-US" sz="6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/>
            </a:r>
            <a:br>
              <a:rPr lang="en-US" sz="6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sz="6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E171-1BEA-4028-953A-5E8E49225396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409829"/>
            <a:ext cx="815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Lag – time taken to respond to change in condition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Steady state error – measure of accuracy of control system in tracking the set value input</a:t>
            </a: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9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33400" y="1181229"/>
            <a:ext cx="10134600" cy="2286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TWO-STEP METHOD</a:t>
            </a:r>
            <a:b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/>
            </a:r>
            <a:b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sz="4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A3427-461F-44D8-844E-BA0333215B11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295529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1" y="1524129"/>
            <a:ext cx="8267700" cy="434340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4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794349"/>
            <a:ext cx="10134600" cy="2286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PROPORTIONAL CONTROL MODE</a:t>
            </a:r>
            <a: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/>
            </a:r>
            <a:b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sz="4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A38F-7B90-4047-8F49-F7E09CF09769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078203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063418"/>
            <a:ext cx="7848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Controller output    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Error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- I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. e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I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(s) =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E(s)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91669" y="1979222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Transfer function  = K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1" y="3505200"/>
            <a:ext cx="6172200" cy="304800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2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794349"/>
            <a:ext cx="10134600" cy="228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CONT…</a:t>
            </a:r>
            <a: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/>
            </a:r>
            <a:b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sz="4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41131-BBB1-42E9-B87C-F0A63893456A}" type="datetime1">
              <a:rPr lang="en-US" smtClean="0"/>
              <a:t>4/11/2018</a:t>
            </a:fld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079695" y="3124200"/>
            <a:ext cx="1524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71193" y="1067901"/>
            <a:ext cx="851560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Proportional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band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Controller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output is fully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closed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fully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open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Error                      0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% to 100%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proportional band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 change in  controller output from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set  point   =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 change in error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100% change in controller output = K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. Proportional band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1072590"/>
            <a:ext cx="2970664" cy="321945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3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794349"/>
            <a:ext cx="10134600" cy="228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CONT…</a:t>
            </a:r>
            <a: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/>
            </a:r>
            <a:br>
              <a:rPr lang="en-US" sz="4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</a:br>
            <a:endParaRPr lang="en-US" sz="4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0655-7125-4253-86B8-9B4DBA5689D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C8C9E-C44C-44A6-8AA9-BA16C7BEA05E}" type="datetime1">
              <a:rPr lang="en-US" smtClean="0"/>
              <a:t>4/11/2018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2039135"/>
            <a:ext cx="81534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is low                    large steady state error but stable response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high                    small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steady state error but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unstable 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</a:p>
          <a:p>
            <a:pPr>
              <a:lnSpc>
                <a:spcPct val="150000"/>
              </a:lnSpc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en-US" sz="2800" b="1" dirty="0" smtClean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971800" y="2438400"/>
            <a:ext cx="1524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3086100" y="3733293"/>
            <a:ext cx="1524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 RAJARAJAN, ASST PROF, BSARCIS&amp;T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0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7982</TotalTime>
  <Words>576</Words>
  <Application>Microsoft Office PowerPoint</Application>
  <PresentationFormat>On-screen Show (4:3)</PresentationFormat>
  <Paragraphs>219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Rounded MT Bold</vt:lpstr>
      <vt:lpstr>Calibri</vt:lpstr>
      <vt:lpstr>Cambria Math</vt:lpstr>
      <vt:lpstr>Wingdings</vt:lpstr>
      <vt:lpstr>Office Theme</vt:lpstr>
      <vt:lpstr>MODULE IV SYSTEM CONTROLLER </vt:lpstr>
      <vt:lpstr>INTRODUCTION </vt:lpstr>
      <vt:lpstr>CONT..</vt:lpstr>
      <vt:lpstr>CONT…</vt:lpstr>
      <vt:lpstr>TERMINOLOGY </vt:lpstr>
      <vt:lpstr>TWO-STEP METHOD  </vt:lpstr>
      <vt:lpstr>PROPORTIONAL CONTROL MODE </vt:lpstr>
      <vt:lpstr>CONT… </vt:lpstr>
      <vt:lpstr>CONT… </vt:lpstr>
      <vt:lpstr>DERIVATIVE CONTROL MODE </vt:lpstr>
      <vt:lpstr>PROPORTIONAL PLUS DERIVATIVE CONTROL MODE </vt:lpstr>
      <vt:lpstr>INTEGRAL CONTROL MODE </vt:lpstr>
      <vt:lpstr>INTEGRAL PLUS PROPORTIONAL CONTROL MODE </vt:lpstr>
      <vt:lpstr>PID CONTROL MODE </vt:lpstr>
      <vt:lpstr>CONT… </vt:lpstr>
      <vt:lpstr>CONT…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Side Management– Concept and Need For It.</dc:title>
  <dc:creator>KEYA</dc:creator>
  <cp:lastModifiedBy>rajarajan</cp:lastModifiedBy>
  <cp:revision>351</cp:revision>
  <dcterms:created xsi:type="dcterms:W3CDTF">2012-03-11T08:23:30Z</dcterms:created>
  <dcterms:modified xsi:type="dcterms:W3CDTF">2018-04-11T03:34:50Z</dcterms:modified>
</cp:coreProperties>
</file>