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91" r:id="rId3"/>
    <p:sldId id="484" r:id="rId4"/>
    <p:sldId id="440" r:id="rId5"/>
    <p:sldId id="441" r:id="rId6"/>
    <p:sldId id="485" r:id="rId7"/>
    <p:sldId id="442" r:id="rId8"/>
    <p:sldId id="443" r:id="rId9"/>
    <p:sldId id="444" r:id="rId10"/>
    <p:sldId id="445" r:id="rId11"/>
    <p:sldId id="446" r:id="rId12"/>
    <p:sldId id="448" r:id="rId13"/>
    <p:sldId id="447" r:id="rId14"/>
    <p:sldId id="257" r:id="rId15"/>
    <p:sldId id="458" r:id="rId16"/>
    <p:sldId id="449" r:id="rId17"/>
    <p:sldId id="450" r:id="rId18"/>
    <p:sldId id="451" r:id="rId19"/>
    <p:sldId id="454" r:id="rId20"/>
    <p:sldId id="455" r:id="rId21"/>
    <p:sldId id="456" r:id="rId22"/>
    <p:sldId id="457" r:id="rId23"/>
    <p:sldId id="459" r:id="rId24"/>
    <p:sldId id="486" r:id="rId25"/>
    <p:sldId id="487" r:id="rId26"/>
    <p:sldId id="460" r:id="rId27"/>
    <p:sldId id="461" r:id="rId28"/>
    <p:sldId id="463" r:id="rId29"/>
    <p:sldId id="466" r:id="rId30"/>
    <p:sldId id="465" r:id="rId31"/>
    <p:sldId id="489" r:id="rId32"/>
    <p:sldId id="490" r:id="rId33"/>
    <p:sldId id="491" r:id="rId34"/>
    <p:sldId id="495" r:id="rId35"/>
    <p:sldId id="492" r:id="rId36"/>
    <p:sldId id="493" r:id="rId37"/>
    <p:sldId id="494" r:id="rId38"/>
    <p:sldId id="475" r:id="rId39"/>
    <p:sldId id="476" r:id="rId40"/>
    <p:sldId id="477" r:id="rId41"/>
    <p:sldId id="479" r:id="rId42"/>
    <p:sldId id="480" r:id="rId43"/>
    <p:sldId id="481" r:id="rId44"/>
    <p:sldId id="482" r:id="rId45"/>
    <p:sldId id="483" r:id="rId46"/>
    <p:sldId id="488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5" autoAdjust="0"/>
    <p:restoredTop sz="94660"/>
  </p:normalViewPr>
  <p:slideViewPr>
    <p:cSldViewPr>
      <p:cViewPr varScale="1">
        <p:scale>
          <a:sx n="87" d="100"/>
          <a:sy n="87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53EF-7F1D-446C-9330-599A3C1C7DD7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6769-E2C1-47D0-9377-820AB532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4767-E947-4F0A-961E-46847FD87E2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20AA-FB84-485C-B96B-90747B30EA9D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6231-13C6-4F83-8ADB-92E0F9988462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D0A0-968E-4062-BCF0-5D474C07D4D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1653-61A7-4699-B64B-0EB4D6264AC4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48DB-AC80-4120-A332-E726EC9FA13D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D136-4CFE-49EF-B4A2-00837F8FF2C8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F596-A307-4B56-ABDF-28C3261E89C3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3157-EFF8-41E6-A5BE-43305BC69609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7286-8692-4929-AB50-F26D92CC33E7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053-445A-4F05-B225-23F775061B5B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A9AD-00A7-4C69-A58B-86E042FC670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Rajarajan, Asst Prof, BSARCIS&amp;T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media/image49.png"/><Relationship Id="rId2" Type="http://schemas.openxmlformats.org/officeDocument/2006/relationships/image" Target="../../clipboard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4.png"/><Relationship Id="rId5" Type="http://schemas.microsoft.com/office/2007/relationships/hdphoto" Target="../media/hdphoto5.wdp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../clipboard/media/image7.png"/><Relationship Id="rId7" Type="http://schemas.openxmlformats.org/officeDocument/2006/relationships/image" Target="../../clipboard/media/image10.png"/><Relationship Id="rId2" Type="http://schemas.openxmlformats.org/officeDocument/2006/relationships/image" Target="../../clipboard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50.png"/><Relationship Id="rId4" Type="http://schemas.openxmlformats.org/officeDocument/2006/relationships/image" Target="../../clipboard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13.png"/><Relationship Id="rId7" Type="http://schemas.openxmlformats.org/officeDocument/2006/relationships/image" Target="../../clipboard/media/image17.png"/><Relationship Id="rId2" Type="http://schemas.openxmlformats.org/officeDocument/2006/relationships/image" Target="../../clipboard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../clipboard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19.png"/><Relationship Id="rId2" Type="http://schemas.openxmlformats.org/officeDocument/2006/relationships/image" Target="../../clipboard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2.png"/><Relationship Id="rId2" Type="http://schemas.openxmlformats.org/officeDocument/2006/relationships/image" Target="../../clipboard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25.png"/><Relationship Id="rId5" Type="http://schemas.openxmlformats.org/officeDocument/2006/relationships/image" Target="../../clipboard/media/image24.png"/><Relationship Id="rId4" Type="http://schemas.openxmlformats.org/officeDocument/2006/relationships/image" Target="../../clipboard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7.png"/><Relationship Id="rId2" Type="http://schemas.openxmlformats.org/officeDocument/2006/relationships/image" Target="../../clipboard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../clipboard/media/image29.png"/><Relationship Id="rId4" Type="http://schemas.openxmlformats.org/officeDocument/2006/relationships/image" Target="../../clipboard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2286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MODELS 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A5C2-ED10-4BF8-985C-9499F9A5CD39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8573" y="3505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Models - Building blocks of Mechanical, Electrical, Fluid and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Systems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Modeling spring, mass &amp; damper systems, Rotational –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Translational Systems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Electromechanical Systems, Hydraulic –Mechanical Systems.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10134600" cy="228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MASS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0-EAEE-49B9-9238-52901DBC5799}" type="datetime1">
              <a:rPr lang="en-US" smtClean="0"/>
              <a:t>4/3/2018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4800" y="4414374"/>
                <a:ext cx="3670941" cy="11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4374"/>
                <a:ext cx="3670941" cy="11104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38700" y="480932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- acceleration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62" y="840294"/>
            <a:ext cx="4037038" cy="34684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971" y="561744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always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 in the direction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force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838199"/>
            <a:ext cx="10134600" cy="45732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ENERGY OF MECHANICAL BUILDING BLOCK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37A3-780F-4C2F-B717-7991D0567E57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5800" y="1070438"/>
                <a:ext cx="3285258" cy="956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.  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070438"/>
                <a:ext cx="3285258" cy="956929"/>
              </a:xfrm>
              <a:prstGeom prst="rect">
                <a:avLst/>
              </a:prstGeom>
              <a:blipFill rotWithShape="0">
                <a:blip r:embed="rId2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50971" y="2359186"/>
                <a:ext cx="2674002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1" y="2359186"/>
                <a:ext cx="2674002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" y="1323496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Spring</a:t>
            </a:r>
          </a:p>
          <a:p>
            <a:r>
              <a:rPr lang="en-US" sz="2400" dirty="0" smtClean="0"/>
              <a:t>Stores energy &amp; release when returned to original position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3200400" y="1548902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650228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Mass</a:t>
            </a:r>
          </a:p>
          <a:p>
            <a:r>
              <a:rPr lang="en-US" sz="2800" dirty="0" smtClean="0"/>
              <a:t>Stores energy (kinetic energy) &amp; releases when stops moving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125529"/>
            <a:ext cx="49747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Dashpot</a:t>
            </a:r>
            <a:endParaRPr lang="en-US" sz="3200" dirty="0"/>
          </a:p>
          <a:p>
            <a:r>
              <a:rPr lang="en-US" sz="2800" dirty="0" smtClean="0"/>
              <a:t>No energy stored &amp; do not return to its original position – dissipates energy - power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848100" y="2842603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4267001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50971" y="4056319"/>
                <a:ext cx="20941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1" y="4056319"/>
                <a:ext cx="2094163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838199"/>
            <a:ext cx="10134600" cy="45732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ROTATIONAL SYSTEM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DD90-A653-42C9-9E6F-F625A78774EF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9880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Spring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38400" y="2213432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308" y="497818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484" y="354416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Dashpot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2164308" y="5302126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14684" y="3724069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192647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Torsional Bar / Torsional spring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88308" y="506066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Moment of Inertia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57684" y="3421055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Torsional Damper / Rotary </a:t>
            </a:r>
            <a:r>
              <a:rPr lang="en-US" sz="4000" dirty="0"/>
              <a:t>Damper</a:t>
            </a:r>
          </a:p>
          <a:p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8906" y="157098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9AD-7247-4300-B0E4-AB190A68B0AB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9" y="612775"/>
            <a:ext cx="7715250" cy="57435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2286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BUILDING A MECHANICAL SYSTEM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E3E-66AE-4D64-9BEE-33DCC3D48003}" type="datetime1">
              <a:rPr lang="en-US" smtClean="0"/>
              <a:t>4/3/2018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162800" cy="4657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615582"/>
            <a:ext cx="584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Machine mounted on the ground,</a:t>
            </a:r>
          </a:p>
          <a:p>
            <a:pPr marL="342900" indent="-342900">
              <a:buAutoNum type="alphaLcParenR"/>
            </a:pPr>
            <a:r>
              <a:rPr lang="en-US" dirty="0" smtClean="0"/>
              <a:t>The chassis of a car moving with wheel on road</a:t>
            </a:r>
          </a:p>
          <a:p>
            <a:pPr marL="342900" indent="-342900">
              <a:buAutoNum type="alphaLcParenR"/>
            </a:pPr>
            <a:r>
              <a:rPr lang="en-US" dirty="0" smtClean="0"/>
              <a:t>The driver of a car while driving in the road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STEPS TO SOLVE PROBLEMS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EC0-8D63-4598-BA84-3785EBFC5AA4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98394"/>
            <a:ext cx="8610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Draw a free body diagram of each mass with the forces associated with it (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force &amp; dashpot force are always in opposite direction to input force 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net force acting on the mass</a:t>
            </a:r>
          </a:p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 convention: +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sign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left to right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forces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bottom to top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forces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clockwise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Apply Newton’s Second law of motion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FORCE = m . a = m . d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x/dt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230"/>
            <a:ext cx="9220200" cy="9041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DERIVE AN EQUATION TO RELATE INPUT FORCE F WITH </a:t>
            </a:r>
            <a:b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OUTPUT DISPLACEMENT ( </a:t>
            </a:r>
            <a:r>
              <a:rPr lang="en-US" sz="2400" dirty="0" smtClean="0">
                <a:latin typeface="Arial Rounded MT Bold" panose="020F0704030504030204" pitchFamily="34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Or        )   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A905-F91F-46E0-8623-836EA0AF373C}" type="datetime1">
              <a:rPr lang="en-US" smtClean="0"/>
              <a:t>4/3/2018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0144"/>
            <a:ext cx="1600200" cy="2406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38100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081224"/>
            <a:ext cx="6401788" cy="2014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707111"/>
            <a:ext cx="484787" cy="637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BADE-3985-4FDB-B232-61D5B7F76756}" type="datetime1">
              <a:rPr lang="en-US" smtClean="0"/>
              <a:t>4/3/2018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7925"/>
            <a:ext cx="382905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57200"/>
            <a:ext cx="2209800" cy="518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450" y="3810000"/>
            <a:ext cx="3741888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021-B5C4-4188-BB53-D1A5DF08D27C}" type="datetime1">
              <a:rPr lang="en-US" smtClean="0"/>
              <a:t>4/3/2018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90937"/>
            <a:ext cx="3581400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08" y="1524000"/>
            <a:ext cx="3826783" cy="182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524000"/>
            <a:ext cx="3695700" cy="1937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0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ELECTRICAL BUILDING BLOCKS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6C42-5F3D-4236-AD8C-156AED135AE4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55627"/>
              </p:ext>
            </p:extLst>
          </p:nvPr>
        </p:nvGraphicFramePr>
        <p:xfrm>
          <a:off x="653143" y="2477768"/>
          <a:ext cx="7810500" cy="400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018"/>
                <a:gridCol w="5176482"/>
              </a:tblGrid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REPRESENTATION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RESISTOR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movement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CAPACITOR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 charge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552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INDUCTOR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Inducing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voltage due to change in magnetic field of coil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9100" y="990600"/>
            <a:ext cx="8382000" cy="95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Models – represent </a:t>
            </a:r>
            <a:r>
              <a:rPr lang="en-US" sz="2000" dirty="0" smtClean="0">
                <a:latin typeface="Arial Rounded MT Bold" panose="020F0704030504030204" pitchFamily="34" charset="0"/>
              </a:rPr>
              <a:t>electrical </a:t>
            </a:r>
            <a:r>
              <a:rPr lang="en-US" sz="2000" dirty="0">
                <a:latin typeface="Arial Rounded MT Bold" panose="020F0704030504030204" pitchFamily="34" charset="0"/>
              </a:rPr>
              <a:t>systems</a:t>
            </a:r>
          </a:p>
          <a:p>
            <a:pPr algn="ctr">
              <a:lnSpc>
                <a:spcPct val="150000"/>
              </a:lnSpc>
            </a:pPr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Input </a:t>
            </a:r>
            <a:r>
              <a:rPr lang="en-US" alt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applied voltage </a:t>
            </a:r>
            <a:r>
              <a:rPr lang="en-US" alt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&amp; output </a:t>
            </a:r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voltage across any block given</a:t>
            </a:r>
            <a:endParaRPr lang="en-US" alt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838200"/>
            <a:ext cx="10134600" cy="228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7BC5-CDB7-4F41-A500-4A2C0F0E4E82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985157"/>
            <a:ext cx="8686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a system behave w.r.t time when subject to some disturbances?????</a:t>
            </a:r>
          </a:p>
          <a:p>
            <a:pPr>
              <a:lnSpc>
                <a:spcPct val="200000"/>
              </a:lnSpc>
            </a:pP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time to resume to required state</a:t>
            </a:r>
          </a:p>
          <a:p>
            <a:pPr>
              <a:lnSpc>
                <a:spcPct val="200000"/>
              </a:lnSpc>
            </a:pPr>
            <a:r>
              <a:rPr lang="en-US" alt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 motor starts to rotate in full speed only after a time – it takes time to fill required tank level when tap is opened</a:t>
            </a:r>
          </a:p>
          <a:p>
            <a:pPr>
              <a:lnSpc>
                <a:spcPct val="15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90489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RESISTOR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AA49-48FA-4FE3-BA43-3A471890F898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12" y="1027270"/>
            <a:ext cx="4876800" cy="251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9922" y="3682921"/>
                <a:ext cx="18829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22" y="3682921"/>
                <a:ext cx="188295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8553" y="4573890"/>
                <a:ext cx="1424493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53" y="4573890"/>
                <a:ext cx="1424493" cy="1033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1916" y="5728012"/>
            <a:ext cx="6881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voltage across resistor 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current ; R – resistance ; 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dissipiated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26106" y="3908914"/>
                <a:ext cx="2171492" cy="12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06" y="3908914"/>
                <a:ext cx="2171492" cy="12352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39922" y="1682123"/>
            <a:ext cx="56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Potential difference across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current</a:t>
            </a:r>
            <a:endParaRPr lang="en-US" sz="2400" b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5336"/>
            <a:ext cx="10134600" cy="14329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CAPACITOR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6289-B3B7-4DAE-9790-616EE99C2AAA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2500" y="2636890"/>
                <a:ext cx="1634550" cy="94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0" y="2636890"/>
                <a:ext cx="1634550" cy="9490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851" y="4098258"/>
                <a:ext cx="3420295" cy="1052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1" y="4098258"/>
                <a:ext cx="3420295" cy="10520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3594" y="5616650"/>
            <a:ext cx="712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voltage across capacitor 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current ; C – capacitance ; E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energy stored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84335"/>
            <a:ext cx="4419600" cy="2256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6099" y="2767795"/>
                <a:ext cx="3260701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99" y="2767795"/>
                <a:ext cx="3260701" cy="14530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56968" y="4261565"/>
                <a:ext cx="3298339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68" y="4261565"/>
                <a:ext cx="3298339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01027" y="2785105"/>
                <a:ext cx="1910459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27" y="2785105"/>
                <a:ext cx="1910459" cy="6397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130627" y="3040097"/>
            <a:ext cx="603750" cy="250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762500" y="3335929"/>
            <a:ext cx="603750" cy="250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20" y="2203583"/>
            <a:ext cx="56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Potential difference across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charge</a:t>
            </a:r>
            <a:endParaRPr lang="en-US" sz="2400" b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5336"/>
            <a:ext cx="10134600" cy="14329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INDUCTOR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DC9B-E1CF-4604-9434-89484D4D0060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1192" y="2726996"/>
                <a:ext cx="2381036" cy="1052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92" y="2726996"/>
                <a:ext cx="2381036" cy="10520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44801" y="5584805"/>
            <a:ext cx="689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voltage across inductor 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current ; L – inductance ; E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energy stored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4038311"/>
                <a:ext cx="3194592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038311"/>
                <a:ext cx="3194592" cy="1453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87" y="225465"/>
            <a:ext cx="1571625" cy="187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97620" y="3624289"/>
                <a:ext cx="2989728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20" y="3624289"/>
                <a:ext cx="2989728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6828" y="2144903"/>
            <a:ext cx="880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Potential difference across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rate of change of current</a:t>
            </a:r>
            <a:endParaRPr lang="en-US" sz="2400" b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37994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ANALYSIS OF ELECTRICAL SYSTEM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73B-79CF-4B9C-B292-B76505C59A37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98394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KIRCHOFF’S LAW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law – algebraic sum of current at a junction is equal to zero. (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 loop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Voltage law – in a loop sum of voltage across each part is equal to applied voltage.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loop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3086100" cy="219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6001950"/>
                <a:ext cx="21637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01950"/>
                <a:ext cx="216379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885" y="3733800"/>
            <a:ext cx="3438525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0961" y="5893618"/>
                <a:ext cx="57150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961" y="5893618"/>
                <a:ext cx="571500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STEPS TO SOLVE PROBLEMS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6B43-0723-4D2C-B1AA-65EE434B14AE}" type="datetime1">
              <a:rPr lang="en-US" smtClean="0"/>
              <a:t>4/3/2018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22514"/>
                <a:ext cx="90678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Draw the circuit diagram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Input is applied voltage (v) &amp; output will be given in the question as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(voltage across capacitor) or 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(voltage across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resistor) or 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(voltage across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inductor)</a:t>
                </a:r>
              </a:p>
              <a:p>
                <a:pPr lvl="1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 loop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2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voltage law (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𝐂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etc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…) 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Convert 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 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everything in terms of current equation &amp; then substitute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current with output voltage ( for example if output voltage is 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then write all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interms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)</a:t>
                </a:r>
                <a:endParaRPr lang="en-US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sz="2400" b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4"/>
                <a:ext cx="9067800" cy="6001643"/>
              </a:xfrm>
              <a:prstGeom prst="rect">
                <a:avLst/>
              </a:prstGeom>
              <a:blipFill rotWithShape="0">
                <a:blip r:embed="rId2"/>
                <a:stretch>
                  <a:fillRect l="-874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EBDD-7C12-4B63-91BF-A725A3489980}" type="datetime1">
              <a:rPr lang="en-US" smtClean="0"/>
              <a:t>4/3/2018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914400"/>
                <a:ext cx="9067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more than one loop:</a:t>
                </a:r>
              </a:p>
              <a:p>
                <a:pPr lvl="2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current law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2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all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(current) in the equation in terms of output voltage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suitably</a:t>
                </a:r>
              </a:p>
              <a:p>
                <a:pPr lvl="1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Rearrange all the terms in such a way input voltage on one side &amp; output voltage on other side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14400"/>
                <a:ext cx="9067800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87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1" y="541338"/>
            <a:ext cx="91058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DERIVE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 RELATION BETWEEN INPUT VOLTAGE AND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OUTPUT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VOLTAGE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D342-1AF6-4501-AA58-561387365DB3}" type="datetime1">
              <a:rPr lang="en-US" smtClean="0"/>
              <a:t>4/3/2018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39624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1395412"/>
            <a:ext cx="3686175" cy="2338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3765549"/>
            <a:ext cx="6362700" cy="279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1618-158B-4A1A-92B7-C4C3F81BD09D}" type="datetime1">
              <a:rPr lang="en-US" smtClean="0"/>
              <a:t>4/3/2018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4485714" cy="24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1295400"/>
            <a:ext cx="2752725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86200"/>
            <a:ext cx="2771775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3933824"/>
            <a:ext cx="2857500" cy="1800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838199"/>
            <a:ext cx="10134600" cy="45732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ELECTRICAL &amp; MECHANICAL ANALOGY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E664-F7EF-4F6A-A1C6-A95F5D3248C8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9880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Spring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38400" y="2213432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308" y="497818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484" y="354416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Dashpot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2164308" y="5302126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14684" y="3724069"/>
            <a:ext cx="914400" cy="22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0" y="5060667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Inductor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03086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Capacitor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46722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Resistor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5334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FLUID BUILDING BLOCK</a:t>
            </a:r>
            <a:endParaRPr lang="en-US" sz="4000" b="1" dirty="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A388-4D56-4CCC-853D-52E4E8C1D05C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61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Hydraulic – liquid – incompressible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between pressure / height and volumetric flow rate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Pneumatic – gas - compressible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between pressure and mass flow rate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0" y="498662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74CC-5B26-444D-8B7C-76F434D3C8CA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81000"/>
            <a:ext cx="8686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MATHEMATICAL MODEL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model is required – represent real behavior of a system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Mathematical model – equation – describing relation between input &amp; output of a system 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for this mathematical model???</a:t>
            </a: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physical laws – governs – the behavior of the system</a:t>
            </a: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0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HYDRAULIC BUILDING BLOCKS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4139-CB29-4576-ADE9-33CE2D3B2CB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81728"/>
              </p:ext>
            </p:extLst>
          </p:nvPr>
        </p:nvGraphicFramePr>
        <p:xfrm>
          <a:off x="457200" y="1524000"/>
          <a:ext cx="8148282" cy="447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94"/>
                <a:gridCol w="504218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REPRESENTATION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HYDRAULIC RESISTANCE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flow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HYDRAULIC CAPACITANCE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 as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potential energy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552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HYDRAULIC INERTANCE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Accelerate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fluid by pressure difference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90489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HYDRAULIC RESISTANCE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D825-1CE4-44E7-A89F-92A5E955B76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1095" y="1875874"/>
                <a:ext cx="30257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q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95" y="1875874"/>
                <a:ext cx="3025700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9247" y="2719208"/>
                <a:ext cx="2704907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q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47" y="2719208"/>
                <a:ext cx="2704907" cy="1033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5299"/>
            <a:ext cx="3733800" cy="31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9501" y="3752761"/>
                <a:ext cx="458362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1" y="3752761"/>
                <a:ext cx="458362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24400" y="4792415"/>
            <a:ext cx="434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&amp; 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– pressure @ 1 &amp; 2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q – volume flow rate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R – hydraulic resistance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R</a:t>
            </a:r>
            <a:r>
              <a:rPr lang="en-US" sz="2400" dirty="0" smtClean="0">
                <a:latin typeface="Arial Rounded MT Bold" panose="020F0704030504030204" pitchFamily="34" charset="0"/>
              </a:rPr>
              <a:t> – power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dissipiated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 Rajarajan, Asst Prof, BSARCIS&amp;T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282" y="4914894"/>
            <a:ext cx="415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Orifices, valves, nozzles and friction in pipes can be modeled as fluid </a:t>
            </a:r>
            <a:r>
              <a:rPr lang="en-US" sz="2400" b="1" i="1" dirty="0" smtClean="0">
                <a:solidFill>
                  <a:srgbClr val="FF0000"/>
                </a:solidFill>
              </a:rPr>
              <a:t>resistors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07" y="1015983"/>
            <a:ext cx="4019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57472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HYDRAULIC CAPACITANCE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C84B-5084-440D-B5FA-47EC65E5FFA0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2020" y="1898266"/>
                <a:ext cx="3351880" cy="104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0" y="1898266"/>
                <a:ext cx="3351880" cy="1048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089" y="2773161"/>
                <a:ext cx="6236323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" y="2773161"/>
                <a:ext cx="6236323" cy="1453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0149" y="3836226"/>
                <a:ext cx="4953151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9" y="3836226"/>
                <a:ext cx="4953151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95600" y="4921575"/>
            <a:ext cx="6680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q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q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volume flow rate @ inlet &amp; outlet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 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– pressure @ 1 &amp; 2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 </a:t>
            </a:r>
            <a:r>
              <a:rPr lang="en-US" sz="2400" dirty="0">
                <a:latin typeface="Arial Rounded MT Bold" panose="020F0704030504030204" pitchFamily="34" charset="0"/>
              </a:rPr>
              <a:t>– hydraulic </a:t>
            </a:r>
            <a:r>
              <a:rPr lang="en-US" sz="2400" dirty="0" smtClean="0">
                <a:latin typeface="Arial Rounded MT Bold" panose="020F0704030504030204" pitchFamily="34" charset="0"/>
              </a:rPr>
              <a:t>capacitance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E</a:t>
            </a:r>
            <a:r>
              <a:rPr lang="en-US" sz="2400" baseline="-25000" dirty="0">
                <a:latin typeface="Arial Rounded MT Bold" panose="020F0704030504030204" pitchFamily="34" charset="0"/>
              </a:rPr>
              <a:t>C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energy stored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5" y="745199"/>
            <a:ext cx="45339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7201" y="5186345"/>
                <a:ext cx="1508105" cy="949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C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1" y="5186345"/>
                <a:ext cx="1508105" cy="949362"/>
              </a:xfrm>
              <a:prstGeom prst="rect">
                <a:avLst/>
              </a:prstGeom>
              <a:blipFill rotWithShape="0">
                <a:blip r:embed="rId7"/>
                <a:stretch>
                  <a:fillRect l="-12097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 Rajarajan, Asst Prof, BSARCIS&amp;T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2296236"/>
            <a:ext cx="2181225" cy="2686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61129" y="933169"/>
            <a:ext cx="415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Hydraulic cylinder chambers,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tanks, and accumulators are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examples of fluid </a:t>
            </a:r>
            <a:r>
              <a:rPr lang="en-US" sz="2400" b="1" i="1" dirty="0" smtClean="0">
                <a:solidFill>
                  <a:srgbClr val="FF0000"/>
                </a:solidFill>
              </a:rPr>
              <a:t>capacitors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57472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HYDRAULIC INERTANCE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DF89-E414-48C2-9D65-62238E8AED4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2020" y="1898266"/>
                <a:ext cx="3201389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0" y="1898266"/>
                <a:ext cx="3201389" cy="1051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089" y="2773161"/>
                <a:ext cx="6423746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" y="2773161"/>
                <a:ext cx="6423746" cy="1453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0149" y="3836226"/>
                <a:ext cx="317266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9" y="3836226"/>
                <a:ext cx="3172663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95224" y="4876196"/>
            <a:ext cx="7747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q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q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volume flow rate @ 1 &amp; 2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 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– pressure @ 1 &amp; 2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 </a:t>
            </a:r>
            <a:r>
              <a:rPr lang="en-US" sz="2400" dirty="0">
                <a:latin typeface="Arial Rounded MT Bold" panose="020F0704030504030204" pitchFamily="34" charset="0"/>
              </a:rPr>
              <a:t>– hydraulic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inertance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E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energy stored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79" y="828804"/>
            <a:ext cx="4333875" cy="933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610" y="745199"/>
            <a:ext cx="2867025" cy="189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7907" y="5119199"/>
                <a:ext cx="1811586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7" y="5119199"/>
                <a:ext cx="1811586" cy="1125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 Rajarajan, Asst Prof, BSARCIS&amp;T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9940" y="3901987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Long pipes are examples of fluid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inertances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0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BUILDING BLOCKS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1674-DF98-4A30-9E94-3A67DABA568D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8148282" cy="447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94"/>
                <a:gridCol w="504218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REPRESENTATION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PNEUMATIC RESISTANCE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flow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PNEUMATIC CAPACITANCE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 as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potential energy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552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PNEUMATIC INERTANCE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Accelerate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gas by pressure difference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93591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RESISTANCE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B466-AB41-4EAD-BB54-2708722D8878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199" y="1015535"/>
                <a:ext cx="30609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3600" dirty="0" smtClean="0"/>
                  <a:t>ṁ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1015535"/>
                <a:ext cx="3060966" cy="553998"/>
              </a:xfrm>
              <a:prstGeom prst="rect">
                <a:avLst/>
              </a:prstGeom>
              <a:blipFill rotWithShape="0">
                <a:blip r:embed="rId2"/>
                <a:stretch>
                  <a:fillRect t="-25556" r="-79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0736" y="1944809"/>
                <a:ext cx="2836354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/>
                        </a:rPr>
                        <m:t>ṁ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736" y="1944809"/>
                <a:ext cx="2836354" cy="1033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57600" y="3202392"/>
                <a:ext cx="458362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202392"/>
                <a:ext cx="458362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4936900"/>
            <a:ext cx="434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&amp; 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– pressure @ 1 &amp; 2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ṁ</a:t>
            </a:r>
            <a:r>
              <a:rPr lang="en-US" sz="2400" dirty="0" smtClean="0">
                <a:latin typeface="Arial Rounded MT Bold" panose="020F0704030504030204" pitchFamily="34" charset="0"/>
              </a:rPr>
              <a:t> – mass flow rate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R – pneumatic resistance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R</a:t>
            </a:r>
            <a:r>
              <a:rPr lang="en-US" sz="2400" dirty="0" smtClean="0">
                <a:latin typeface="Arial Rounded MT Bold" panose="020F0704030504030204" pitchFamily="34" charset="0"/>
              </a:rPr>
              <a:t> – power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dissipiated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 Rajarajan, Asst Prof, BSARCIS&amp;T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279894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Orifices, valves, nozzles and friction in pipes can be modeled as fluid </a:t>
            </a:r>
            <a:r>
              <a:rPr lang="en-US" sz="2400" b="1" i="1" dirty="0" smtClean="0">
                <a:solidFill>
                  <a:srgbClr val="FF0000"/>
                </a:solidFill>
              </a:rPr>
              <a:t>resistors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57472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CAPACITANCE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7F55-FB84-47E9-9670-C46B3165EC48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5600" y="838204"/>
                <a:ext cx="5536387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=(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)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38204"/>
                <a:ext cx="5536387" cy="1051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0496" y="1922059"/>
                <a:ext cx="6360523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96" y="1922059"/>
                <a:ext cx="6360523" cy="11301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74014" y="3204901"/>
                <a:ext cx="6595972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(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) .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14" y="3204901"/>
                <a:ext cx="6595972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87582" y="4223269"/>
            <a:ext cx="6813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ṁ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Calibri" panose="020F0502020204030204" pitchFamily="34" charset="0"/>
              </a:rPr>
              <a:t>ṁ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mass flow rate @ inlet &amp; outlet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 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– pressure @ 1 &amp; 2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pneumatic capacitance (change in volume)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pneumatic capacitance </a:t>
            </a:r>
            <a:r>
              <a:rPr lang="en-US" sz="2400" dirty="0" smtClean="0">
                <a:latin typeface="Arial Rounded MT Bold" panose="020F0704030504030204" pitchFamily="34" charset="0"/>
              </a:rPr>
              <a:t>(compressibility)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E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C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energy stored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809" y="4482256"/>
                <a:ext cx="2330382" cy="114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09" y="4482256"/>
                <a:ext cx="2330382" cy="11405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8809" y="5584219"/>
                <a:ext cx="2117631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09" y="5584219"/>
                <a:ext cx="2117631" cy="1125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 Rajarajan, Asst Prof, BSARCIS&amp;T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861" y="903107"/>
            <a:ext cx="3050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Hydraulic cylinder chambers,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tanks, and accumulators are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examples of fluid </a:t>
            </a:r>
            <a:r>
              <a:rPr lang="en-US" sz="2400" b="1" i="1" dirty="0" smtClean="0">
                <a:solidFill>
                  <a:srgbClr val="FF0000"/>
                </a:solidFill>
              </a:rPr>
              <a:t>capacitors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57472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INERTANCE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548-5BDE-4F60-8B71-A423963C7296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80439" y="735288"/>
                <a:ext cx="3323666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ṁ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439" y="735288"/>
                <a:ext cx="3323666" cy="1051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1765" y="1710019"/>
                <a:ext cx="6423746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65" y="1710019"/>
                <a:ext cx="6423746" cy="1453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5029" y="2961163"/>
                <a:ext cx="3294941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(ṁ)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29" y="2961163"/>
                <a:ext cx="3294941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95224" y="4876196"/>
            <a:ext cx="7747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ṁ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Calibri" panose="020F0502020204030204" pitchFamily="34" charset="0"/>
              </a:rPr>
              <a:t>ṁ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mass flow rate @ 1 &amp; 2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 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P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– pressure @ 1 &amp; 2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rial Rounded MT Bold" panose="020F070403050403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pneumatic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inertance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E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energy stored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6103" y="4133715"/>
                <a:ext cx="1495794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03" y="4133715"/>
                <a:ext cx="1495794" cy="1125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 Rajarajan, Asst Prof, BSARCIS&amp;T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2629" y="3946046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Long pipes are examples of fluid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inertances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96399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Derive a relation for height of the tank (change in flow rate is slow / neglect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inertance</a:t>
            </a: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1842-18BC-46FE-8C59-9047D28B5D5B}" type="datetime1">
              <a:rPr lang="en-US" smtClean="0"/>
              <a:t>4/3/2018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066800"/>
            <a:ext cx="48768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4590"/>
            <a:ext cx="91058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DERIVE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 RELATION FOR THE FLUID LEVEL IN TWO CONTAINERS ( CHANGE IN FLOW RATE IS VERY SLOW 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0538-7170-448C-B398-D96EC50BC0E9}" type="datetime1">
              <a:rPr lang="en-US" smtClean="0"/>
              <a:t>4/3/2018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286000"/>
            <a:ext cx="8267700" cy="32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81229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BUILDING BLOCKS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EDC-9323-4FEE-9722-556D2EE9CEE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295529"/>
            <a:ext cx="8534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block that is used to build up a system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 property or function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an electrical system may consist of resistor, inductor &amp; capacitor – resistor is a separate block that has property of resistance – likewise capacitor &amp;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inductor are different blocks having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of storing &amp; inducing charges respectively</a:t>
            </a: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2" y="501649"/>
            <a:ext cx="91058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DERIVE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 RELATION FOR THE VARIATION ON PRESSURE 2 DUE TO PRESSURE 1 ( CHANGE IN FLOW RATE IS VERY SLOW 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AB37-D384-44AC-A1CE-BDB1D4B54119}" type="datetime1">
              <a:rPr lang="en-US" smtClean="0"/>
              <a:t>4/3/2018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486399" cy="3962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0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THERMAL BUILDING BLOCKS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FC96-CC22-4FCB-87BE-2A2A82C91B2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7209"/>
              </p:ext>
            </p:extLst>
          </p:nvPr>
        </p:nvGraphicFramePr>
        <p:xfrm>
          <a:off x="457200" y="1524000"/>
          <a:ext cx="814828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94"/>
                <a:gridCol w="504218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REPRESENTATION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RESISTANCE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flow of heat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CAPACITANCE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 of internal energy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61947"/>
            <a:ext cx="10134600" cy="228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THERMAL RESISTANCE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36D4-D5D7-44DB-863A-A7321524C11B}" type="datetime1">
              <a:rPr lang="en-US" smtClean="0"/>
              <a:t>4/3/2018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22436" y="634926"/>
                <a:ext cx="29516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3600" dirty="0" smtClean="0"/>
                  <a:t>q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436" y="634926"/>
                <a:ext cx="2951642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25275" r="-8264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4270" y="1205774"/>
                <a:ext cx="2901730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70" y="1205774"/>
                <a:ext cx="2901730" cy="1033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32586" y="3341880"/>
                <a:ext cx="3898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586" y="3341880"/>
                <a:ext cx="38985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00" y="3484499"/>
            <a:ext cx="6277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T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&amp; T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– temperature @ 1 &amp; 2</a:t>
            </a:r>
          </a:p>
          <a:p>
            <a:r>
              <a:rPr lang="en-US" sz="2400" dirty="0">
                <a:latin typeface="Calibri" panose="020F0502020204030204" pitchFamily="34" charset="0"/>
              </a:rPr>
              <a:t>q</a:t>
            </a:r>
            <a:r>
              <a:rPr lang="en-US" sz="2400" dirty="0" smtClean="0">
                <a:latin typeface="Arial Rounded MT Bold" panose="020F0704030504030204" pitchFamily="34" charset="0"/>
              </a:rPr>
              <a:t> – rate of flow of heat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R – thermal resistance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k – thermal conductivity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h – coefficient of heat transfer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A – area of cross section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L length of pipe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26861"/>
            <a:ext cx="2737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CONDUCTION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286" y="2256751"/>
                <a:ext cx="2901730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6" y="2256751"/>
                <a:ext cx="2901730" cy="1033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9800" y="2304480"/>
                <a:ext cx="2901730" cy="1037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304480"/>
                <a:ext cx="2901730" cy="1037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06930" y="1856641"/>
            <a:ext cx="2737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CONVECTION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988211"/>
            <a:ext cx="3071090" cy="21739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57472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THERMAL CAPACITANCE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A376-A48C-4F96-89BB-3C9651FB47B7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1961" y="771443"/>
                <a:ext cx="3142335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61" y="771443"/>
                <a:ext cx="3142335" cy="1051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201" y="1956699"/>
                <a:ext cx="4875244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1" y="1956699"/>
                <a:ext cx="4875244" cy="1453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28800" y="3228807"/>
                <a:ext cx="18168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 C.T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28807"/>
                <a:ext cx="1816844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5094" r="-906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53887" y="3875138"/>
            <a:ext cx="7366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q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 smtClean="0">
                <a:latin typeface="Arial Rounded MT Bold" panose="020F0704030504030204" pitchFamily="34" charset="0"/>
              </a:rPr>
              <a:t>q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heat flow rate @ inlet &amp; outlet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 T– temperature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thermal capacitance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m – mass of the object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 – specific heat capacity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E</a:t>
            </a:r>
            <a:r>
              <a:rPr lang="en-US" sz="2400" baseline="-25000" dirty="0">
                <a:latin typeface="Arial Rounded MT Bold" panose="020F0704030504030204" pitchFamily="34" charset="0"/>
              </a:rPr>
              <a:t>C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– </a:t>
            </a:r>
            <a:r>
              <a:rPr lang="en-US" sz="2400" dirty="0" smtClean="0">
                <a:latin typeface="Arial Rounded MT Bold" panose="020F0704030504030204" pitchFamily="34" charset="0"/>
              </a:rPr>
              <a:t>energy stored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45095" y="3160648"/>
                <a:ext cx="1800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C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095" y="3160648"/>
                <a:ext cx="180062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0508"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969" y="990600"/>
            <a:ext cx="3086100" cy="14287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1" y="228600"/>
            <a:ext cx="91058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DERIVE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 RELATION BETWEEN THE TEMPERATURE OF THERMOMETER AND LIQUID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C1E5-88D5-4E67-93A7-E0D06A00C387}" type="datetime1">
              <a:rPr lang="en-US" smtClean="0"/>
              <a:t>4/3/2018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4000"/>
          </a:blip>
          <a:stretch>
            <a:fillRect/>
          </a:stretch>
        </p:blipFill>
        <p:spPr>
          <a:xfrm>
            <a:off x="2781300" y="1524000"/>
            <a:ext cx="3733800" cy="452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1" y="228600"/>
            <a:ext cx="91058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DERIVE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 RELATION TO SHOW HOW THE ROOM TEMPERATURE CHANGES WITH TIME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3CEF-4E9E-4695-B856-A8438A23E8CF}" type="datetime1">
              <a:rPr lang="en-US" smtClean="0"/>
              <a:t>4/3/2018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66912"/>
            <a:ext cx="5562600" cy="3519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5562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COMBINED </a:t>
            </a: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BUILDING BLOCK</a:t>
            </a:r>
            <a:endParaRPr lang="en-US" sz="4000" b="1" dirty="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E065-BC3D-416A-9AE0-ABA92C08359B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12587"/>
            <a:ext cx="861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systems in real life involves combination of more than one discipline: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rotational &amp; translational building blocks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rack &amp; pinion)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&amp; mechanical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blocks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potentiometer , dc motor)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Hydraulic &amp; mechanical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movement of piston by a valve)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315200" y="54139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Refer Notes for Derivation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yi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AF69D-0803-48B4-B0C0-B96BB7493A4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75357-6488-49DA-9733-57F0065E1C4A}" type="datetime1">
              <a:rPr lang="en-US" smtClean="0"/>
              <a:t>4/3/2018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81229"/>
            <a:ext cx="10134600" cy="228600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ont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59B7-F178-4FEB-8392-C9A50C3CE3B1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  <a:p>
            <a:pPr>
              <a:lnSpc>
                <a:spcPct val="25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6096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LUMPED PARAMETERS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2FD-7A2F-4C3D-9549-977249ED7169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98714"/>
            <a:ext cx="8534400" cy="742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 an electrical system may consist of resistor, inductor &amp; capacitor – resistor is a separate block that has property of resistance – likewise capacitor &amp; inductor are different blocks having property of storing &amp; inducing charges respectively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electrical circuits can be formed by combining these building blocks in different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Lumped parameter – system formed by different blocks – these blocks are independent</a:t>
            </a: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0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MECHANICAL BUILDING BLOCKS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2A78-A230-43BA-BC6B-83212CB56EA0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85731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Models – represent mechanical </a:t>
            </a:r>
            <a:r>
              <a:rPr lang="en-US" sz="2800" dirty="0" smtClean="0">
                <a:latin typeface="Arial Rounded MT Bold" panose="020F0704030504030204" pitchFamily="34" charset="0"/>
              </a:rPr>
              <a:t>systems</a:t>
            </a:r>
          </a:p>
          <a:p>
            <a:r>
              <a:rPr lang="en-US" alt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Mechanical system – made up of spring/dashpot/mass – or contains their property alone without real spring/dashpot/mass</a:t>
            </a:r>
          </a:p>
          <a:p>
            <a:r>
              <a:rPr lang="en-US" alt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Input – force &amp; output - displacement</a:t>
            </a:r>
          </a:p>
          <a:p>
            <a:endParaRPr lang="en-US" altLang="en-US" sz="28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27366"/>
              </p:ext>
            </p:extLst>
          </p:nvPr>
        </p:nvGraphicFramePr>
        <p:xfrm>
          <a:off x="76200" y="3137992"/>
          <a:ext cx="8915400" cy="360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36"/>
                <a:gridCol w="5908764"/>
              </a:tblGrid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REPRESENTATION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Stiffness of a system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4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DASHPOT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Forces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opposing the motion (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friction / dampness effect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55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Inertia or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Resistance to acceleration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90489"/>
            <a:ext cx="10134600" cy="228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SPRING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C459-30D4-4420-BD21-1C6876C60B9E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774" y="590489"/>
            <a:ext cx="7205452" cy="36005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6590" y="4158343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 . x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414" y="4669334"/>
            <a:ext cx="657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F- force to compress / extend the spring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 - stiffness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62344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input force,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exerts equal force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as spring force but in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direction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Newton’s 3</a:t>
            </a:r>
            <a:r>
              <a:rPr 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of motion 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10134600" cy="228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DASHPOT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C8B4-E1E9-4D9A-8ADA-5F6261C1BD6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207744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push an object through a fluid or move an object against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frictional forces</a:t>
            </a: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4467298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 . v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8053" y="1601000"/>
            <a:ext cx="4958785" cy="2634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35670" y="4245922"/>
                <a:ext cx="20824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70" y="4245922"/>
                <a:ext cx="2082493" cy="10275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38700" y="4575761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– damping coefficient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39640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input force,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dashpot exerts equal force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as dashpot force but in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direction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Newton’s 3</a:t>
            </a:r>
            <a:r>
              <a:rPr 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of motion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BSARCIS&amp;T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7734</TotalTime>
  <Words>1974</Words>
  <Application>Microsoft Office PowerPoint</Application>
  <PresentationFormat>On-screen Show (4:3)</PresentationFormat>
  <Paragraphs>481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Rounded MT Bold</vt:lpstr>
      <vt:lpstr>Calibri</vt:lpstr>
      <vt:lpstr>Cambria Math</vt:lpstr>
      <vt:lpstr>Wingdings</vt:lpstr>
      <vt:lpstr>Office Theme</vt:lpstr>
      <vt:lpstr>MODULE III SYSTEM MODELS </vt:lpstr>
      <vt:lpstr>INTRODUCTION </vt:lpstr>
      <vt:lpstr>CONT.. </vt:lpstr>
      <vt:lpstr>BUILDING BLOCKS </vt:lpstr>
      <vt:lpstr>Cont… </vt:lpstr>
      <vt:lpstr>LUMPED PARAMETERS </vt:lpstr>
      <vt:lpstr>MECHANICAL BUILDING BLOCKS </vt:lpstr>
      <vt:lpstr>SPRING </vt:lpstr>
      <vt:lpstr>DASHPOT</vt:lpstr>
      <vt:lpstr>MASS</vt:lpstr>
      <vt:lpstr>ENERGY OF MECHANICAL BUILDING BLOCK </vt:lpstr>
      <vt:lpstr>ROTATIONAL SYSTEM </vt:lpstr>
      <vt:lpstr>Cont…</vt:lpstr>
      <vt:lpstr>BUILDING A MECHANICAL SYSTEM</vt:lpstr>
      <vt:lpstr>STEPS TO SOLVE PROBLEMS</vt:lpstr>
      <vt:lpstr>DERIVE AN EQUATION TO RELATE INPUT FORCE F WITH   OUTPUT DISPLACEMENT ( X Or        )   </vt:lpstr>
      <vt:lpstr>CONT…</vt:lpstr>
      <vt:lpstr>CONT…</vt:lpstr>
      <vt:lpstr>ELECTRICAL BUILDING BLOCKS </vt:lpstr>
      <vt:lpstr>RESISTOR</vt:lpstr>
      <vt:lpstr>CAPACITOR</vt:lpstr>
      <vt:lpstr>INDUCTOR</vt:lpstr>
      <vt:lpstr>ANALYSIS OF ELECTRICAL SYSTEM</vt:lpstr>
      <vt:lpstr>STEPS TO SOLVE PROBLEMS</vt:lpstr>
      <vt:lpstr>CONT…</vt:lpstr>
      <vt:lpstr>DERIVE A RELATION BETWEEN INPUT VOLTAGE AND OUTPUT VOLTAGE</vt:lpstr>
      <vt:lpstr>CONT…</vt:lpstr>
      <vt:lpstr>ELECTRICAL &amp; MECHANICAL ANALOGY </vt:lpstr>
      <vt:lpstr>FLUID BUILDING BLOCK</vt:lpstr>
      <vt:lpstr>HYDRAULIC BUILDING BLOCKS </vt:lpstr>
      <vt:lpstr>HYDRAULIC RESISTANCE</vt:lpstr>
      <vt:lpstr>HYDRAULIC CAPACITANCE</vt:lpstr>
      <vt:lpstr>HYDRAULIC INERTANCE</vt:lpstr>
      <vt:lpstr>PNEUMATIC BUILDING BLOCKS </vt:lpstr>
      <vt:lpstr>PNEUMATIC RESISTANCE</vt:lpstr>
      <vt:lpstr>PNEUMATIC CAPACITANCE</vt:lpstr>
      <vt:lpstr>PNEUMATIC INERTANCE</vt:lpstr>
      <vt:lpstr>Derive a relation for height of the tank (change in flow rate is slow / neglect inertance)</vt:lpstr>
      <vt:lpstr>DERIVE A RELATION FOR THE FLUID LEVEL IN TWO CONTAINERS ( CHANGE IN FLOW RATE IS VERY SLOW )</vt:lpstr>
      <vt:lpstr>DERIVE A RELATION FOR THE VARIATION ON PRESSURE 2 DUE TO PRESSURE 1 ( CHANGE IN FLOW RATE IS VERY SLOW )</vt:lpstr>
      <vt:lpstr>THERMAL BUILDING BLOCKS </vt:lpstr>
      <vt:lpstr>THERMAL RESISTANCE</vt:lpstr>
      <vt:lpstr>THERMAL CAPACITANCE</vt:lpstr>
      <vt:lpstr>DERIVE A RELATION BETWEEN THE TEMPERATURE OF THERMOMETER AND LIQUID</vt:lpstr>
      <vt:lpstr>DERIVE A RELATION TO SHOW HOW THE ROOM TEMPERATURE CHANGES WITH TIME</vt:lpstr>
      <vt:lpstr>COMBINED BUILDING BLOCK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Side Management– Concept and Need For It.</dc:title>
  <dc:creator>KEYA</dc:creator>
  <cp:lastModifiedBy>rajarajan</cp:lastModifiedBy>
  <cp:revision>362</cp:revision>
  <dcterms:created xsi:type="dcterms:W3CDTF">2012-03-11T08:23:30Z</dcterms:created>
  <dcterms:modified xsi:type="dcterms:W3CDTF">2018-04-03T09:08:51Z</dcterms:modified>
</cp:coreProperties>
</file>