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425" r:id="rId2"/>
    <p:sldId id="391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05" r:id="rId36"/>
    <p:sldId id="484" r:id="rId37"/>
    <p:sldId id="485" r:id="rId38"/>
    <p:sldId id="486" r:id="rId39"/>
    <p:sldId id="487" r:id="rId40"/>
    <p:sldId id="489" r:id="rId41"/>
    <p:sldId id="490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460" r:id="rId56"/>
    <p:sldId id="459" r:id="rId57"/>
    <p:sldId id="257" r:id="rId58"/>
    <p:sldId id="325" r:id="rId59"/>
    <p:sldId id="274" r:id="rId60"/>
    <p:sldId id="326" r:id="rId61"/>
    <p:sldId id="328" r:id="rId62"/>
    <p:sldId id="461" r:id="rId63"/>
    <p:sldId id="466" r:id="rId64"/>
    <p:sldId id="462" r:id="rId65"/>
    <p:sldId id="465" r:id="rId66"/>
    <p:sldId id="468" r:id="rId67"/>
    <p:sldId id="463" r:id="rId68"/>
    <p:sldId id="467" r:id="rId69"/>
    <p:sldId id="469" r:id="rId70"/>
    <p:sldId id="470" r:id="rId71"/>
    <p:sldId id="329" r:id="rId72"/>
    <p:sldId id="471" r:id="rId73"/>
    <p:sldId id="327" r:id="rId74"/>
    <p:sldId id="330" r:id="rId75"/>
    <p:sldId id="395" r:id="rId76"/>
    <p:sldId id="415" r:id="rId77"/>
    <p:sldId id="393" r:id="rId78"/>
    <p:sldId id="472" r:id="rId79"/>
    <p:sldId id="396" r:id="rId80"/>
    <p:sldId id="473" r:id="rId81"/>
    <p:sldId id="474" r:id="rId82"/>
    <p:sldId id="401" r:id="rId83"/>
    <p:sldId id="402" r:id="rId84"/>
    <p:sldId id="403" r:id="rId85"/>
    <p:sldId id="404" r:id="rId86"/>
    <p:sldId id="405" r:id="rId87"/>
    <p:sldId id="406" r:id="rId88"/>
    <p:sldId id="407" r:id="rId89"/>
    <p:sldId id="408" r:id="rId90"/>
    <p:sldId id="409" r:id="rId91"/>
    <p:sldId id="410" r:id="rId92"/>
    <p:sldId id="411" r:id="rId93"/>
    <p:sldId id="412" r:id="rId94"/>
    <p:sldId id="475" r:id="rId95"/>
    <p:sldId id="417" r:id="rId96"/>
    <p:sldId id="416" r:id="rId97"/>
    <p:sldId id="418" r:id="rId98"/>
    <p:sldId id="477" r:id="rId99"/>
    <p:sldId id="419" r:id="rId100"/>
    <p:sldId id="420" r:id="rId101"/>
    <p:sldId id="421" r:id="rId102"/>
    <p:sldId id="423" r:id="rId103"/>
    <p:sldId id="424" r:id="rId104"/>
    <p:sldId id="538" r:id="rId105"/>
    <p:sldId id="309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5501" autoAdjust="0"/>
  </p:normalViewPr>
  <p:slideViewPr>
    <p:cSldViewPr>
      <p:cViewPr varScale="1">
        <p:scale>
          <a:sx n="92" d="100"/>
          <a:sy n="92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53EF-7F1D-446C-9330-599A3C1C7DD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6769-E2C1-47D0-9377-820AB532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CAD0-1604-4016-809F-C03027CF4A99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69-E3B6-4D67-8139-AC457EBA3805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6B93-F3F8-4A2A-9202-FF9550E2C4A7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D23-4881-40FD-980F-9180EDDE3254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8D43-0C10-4301-ACA1-604D73F13FDC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EC2C-60C5-4634-851D-7804F1880DF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1FA-F289-4998-8D48-12D25E23C816}" type="datetime1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198B-EB61-466E-B4CD-9247C9B3622A}" type="datetime1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797-E2C0-4BB0-AD24-7290EF8754BD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BE67-DC56-4CC9-8D9A-DFAABC6B03F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EE72-DA83-4E53-97AE-CB0BAA1C566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C60B-5056-4C08-9EE0-24E797069CA8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3.wdp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y1iV6EzNH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119.png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1524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F765-9AAC-4DD1-82F2-BC506EA107CC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Pneumatic and Hydraulic Systems - Control Valves, Actuators.</a:t>
            </a:r>
          </a:p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Mechanical Actuation Systems – Cams, Gear Trains, Ratchet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pawl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Belt and Chain Drives, Bearings. Electrical Actuation Systems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Mechanical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Switches, Solid State Switches,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Solenoids, Construction and working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of DC and AC Motors –speed control of AC and DC drives,</a:t>
            </a:r>
          </a:p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Stepper Motors-switching circuitries for stepper motor- Servo motors.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VALVES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A69C-267E-4F9C-AF1B-03B4149590D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38100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actuators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limiting / relief valve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regulating valve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sequencing valve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Process/Flow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position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ON / OFF – direction control valves, pressure relief valves &amp; pressure sequence valves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position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fully closed position to fully open position – pressure regulating valves &amp; flow control valves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FULL STEP - BIPOLAR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D677-A6D9-42EE-91C2-111F5BA73E58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600200"/>
            <a:ext cx="67817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HALF STEP - BIPOLAR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168D-C84E-4290-A9C8-4EC54A7ED0E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143001"/>
            <a:ext cx="73914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FULL STEP - UNIPOLAR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26E4-86BC-489F-A57D-9BE74906F94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219200"/>
            <a:ext cx="7772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HALF STEP - UNIPOLAR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667-8E5F-4BF0-B721-F12E14708AB8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1447800"/>
            <a:ext cx="784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172200" cy="32836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MODULE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2 - SUMMARY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6D43-F1C7-4129-9AD1-92072057DF6E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349" y="609600"/>
            <a:ext cx="77213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Introduction to actuators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Basic components of pneumatic &amp; hydraulic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Pumps, compressors, accumulators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Types &amp; configuration of 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Types of pneumatic &amp; hydraulic actuators – cylinders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Cylinder sequencing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Introduction to mechanical actuators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Basics of kinematics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Cams, gears, belt &amp; chain drives, bearings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Introduction to electrical actuators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Relay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Solid state switches – diodes, transistors,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thyristor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mosfet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triac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Brush type &amp; brushless DC motor – principle, type &amp;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AC motors- principle, type &amp;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Stepper motor - principle, type &amp;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Servo motor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yi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AF69D-0803-48B4-B0C0-B96BB7493A4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98589-C668-4208-9D3C-3785394C4200}" type="datetime1">
              <a:rPr lang="en-US" smtClean="0"/>
              <a:t>2/23/2018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143000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DIRECTION CONTROL VALVES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5E76-62C6-4A0D-9F18-45A495F946DB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– spool &amp; poppet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ports (input &amp; output) – 2, 3, 4 &amp; 5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switching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– 2 &amp; 3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Actuating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 – mechanical, electrical &amp; pneumatic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SPOOL VALVES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3985-C92D-4C74-A471-B68705423E6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45446" y="-625829"/>
            <a:ext cx="2896972" cy="7520423"/>
          </a:xfrm>
          <a:prstGeom prst="rect">
            <a:avLst/>
          </a:prstGeom>
        </p:spPr>
      </p:pic>
      <p:cxnSp>
        <p:nvCxnSpPr>
          <p:cNvPr id="23" name="Curved Connector 22"/>
          <p:cNvCxnSpPr/>
          <p:nvPr/>
        </p:nvCxnSpPr>
        <p:spPr>
          <a:xfrm flipH="1">
            <a:off x="5845628" y="1954167"/>
            <a:ext cx="348344" cy="54067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H="1">
            <a:off x="3026226" y="1954167"/>
            <a:ext cx="348344" cy="54067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" y="4604640"/>
            <a:ext cx="830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Spool moves right side blocks the vent &amp; air flow from 1 to 2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Rounded MT Bold" panose="020F0704030504030204" pitchFamily="34" charset="0"/>
              </a:rPr>
              <a:t>Spool moves </a:t>
            </a:r>
            <a:r>
              <a:rPr lang="en-US" sz="2000" dirty="0" smtClean="0">
                <a:latin typeface="Arial Rounded MT Bold" panose="020F0704030504030204" pitchFamily="34" charset="0"/>
              </a:rPr>
              <a:t>left </a:t>
            </a:r>
            <a:r>
              <a:rPr lang="en-US" sz="2000" dirty="0">
                <a:latin typeface="Arial Rounded MT Bold" panose="020F0704030504030204" pitchFamily="34" charset="0"/>
              </a:rPr>
              <a:t>side blocks the </a:t>
            </a:r>
            <a:r>
              <a:rPr lang="en-US" sz="2000" dirty="0" smtClean="0">
                <a:latin typeface="Arial Rounded MT Bold" panose="020F0704030504030204" pitchFamily="34" charset="0"/>
              </a:rPr>
              <a:t>supply </a:t>
            </a:r>
            <a:r>
              <a:rPr lang="en-US" sz="2000" dirty="0">
                <a:latin typeface="Arial Rounded MT Bold" panose="020F0704030504030204" pitchFamily="34" charset="0"/>
              </a:rPr>
              <a:t>&amp; air flow from </a:t>
            </a:r>
            <a:r>
              <a:rPr lang="en-US" sz="2000" dirty="0" smtClean="0">
                <a:latin typeface="Arial Rounded MT Bold" panose="020F0704030504030204" pitchFamily="34" charset="0"/>
              </a:rPr>
              <a:t>2 </a:t>
            </a:r>
            <a:r>
              <a:rPr lang="en-US" sz="2000" dirty="0">
                <a:latin typeface="Arial Rounded MT Bold" panose="020F0704030504030204" pitchFamily="34" charset="0"/>
              </a:rPr>
              <a:t>to </a:t>
            </a:r>
            <a:r>
              <a:rPr lang="en-US" sz="2000" dirty="0" smtClean="0">
                <a:latin typeface="Arial Rounded MT Bold" panose="020F0704030504030204" pitchFamily="34" charset="0"/>
              </a:rPr>
              <a:t>3</a:t>
            </a:r>
            <a:endParaRPr lang="en-US" sz="200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AAF7-6434-408E-9DB2-288046BC795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9" y="1037193"/>
            <a:ext cx="547687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064000"/>
            <a:ext cx="4791075" cy="173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310411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Return position of spool valve – spring return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9715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POPPET VALVES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36AE-76F3-423F-9E0D-E3268EDB8BE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3115"/>
            <a:ext cx="5410200" cy="380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932" y="617538"/>
            <a:ext cx="3438525" cy="3796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3500" y="455783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PUSH BUTTON TYPE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988" y="4527061"/>
            <a:ext cx="314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PILOT OPERATED TYPE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882305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Poppet valve – normally closed condition – with spring force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Whenever push button pressed / pressurized with air – open against spring force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NON RETURN VALVES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6FB1-2D24-4EAD-B092-DCBCCB956D3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6551"/>
            <a:ext cx="8991600" cy="2333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1649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Basically a directional valve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Allows one direction against spring force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Ball gets locked in the port for reverse direction with spring force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33938"/>
            <a:ext cx="101346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PROPORTIONAL &amp; SERVO CONTROL VALVES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853-A7EB-439F-B735-A23A6EE87208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050183"/>
            <a:ext cx="7353300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Gives infinite position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By varying the current intensity spool speed differs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Proportional valve – open loop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Servo valve – closed loop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003090"/>
            <a:ext cx="69341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VALVE SYMBOL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FCC-29F6-474E-B2AD-B9E9E18C7D5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3581400"/>
            <a:ext cx="5648325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1219200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Actuation mechanism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780-678E-4D8C-825F-C14C28AF809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" y="1900237"/>
            <a:ext cx="8315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101346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DRAW THE SYMBOL FOR FOLLOWING VALVES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A4D2-CF3E-4E5C-BBB0-9210A22407C8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39230"/>
            <a:ext cx="2990850" cy="1952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962025"/>
            <a:ext cx="366712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6" y="3374827"/>
            <a:ext cx="4314293" cy="2033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810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Rounded MT Bold" panose="020F0704030504030204" pitchFamily="34" charset="0"/>
              </a:rPr>
              <a:t>SOLENOID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23773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Rounded MT Bold" panose="020F0704030504030204" pitchFamily="34" charset="0"/>
              </a:rPr>
              <a:t>SOLENOID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922" y="2876005"/>
            <a:ext cx="3782394" cy="3480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5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33400"/>
            <a:ext cx="10134600" cy="838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0F90-5CFB-4122-A622-7A6FD6303DB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 element in control system – transforming the output of microprocessor - into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 action on machine or device.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Electrical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Pneumatic &amp; Hydraulic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PRESSURE CONTROL VALVES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AEA-3C12-43A8-A4B0-6D1E14AAA39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1961" y="17526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limiting / relief valves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PRESSURE LIMITING / 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RELIEF VALVES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AEAF-ED9C-452A-88EE-CC0628C286E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371600"/>
            <a:ext cx="3219450" cy="421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4478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Safety device to limit the pressure in the system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Has an orifice , normally closed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Spring is set to safe pressure limit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When the pressure in system overcomes the force exerted by spring, valve opens &amp; vent the air out / back to sump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84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PRESSURE REGULATING VALVES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7078-C1E8-4EAE-84D0-1C3B9CA846F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73914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1576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Control operating pressure in the system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Poppet is set under the spring force – adjustable handle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As per pressure requirement, handle is adjusted, fluid flow across poppet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Pressure can be measured at outlet / both inlet &amp; Outlet – better control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46" y="1066800"/>
            <a:ext cx="1467386" cy="16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PRESSURE SEQUENCING VALVES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B2EF-7030-40DD-97EB-08238E12AA5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118638"/>
            <a:ext cx="4191001" cy="4977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6943" y="838532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ressure-control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valve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- used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to force two actuators to operate in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sequence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Similar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to pressure-relief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valves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Instead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of sending flow back to the tank, a sequence valve allows flow to a branch circuit, when a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preset pressure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reached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0C82-AA52-4827-AF7C-E8B97CB8E6AB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610136"/>
            <a:ext cx="5257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Sequence valve 1 is attached with clamping cylinder extension part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Only when clamping cylinder is extended completely, the pressure in sequence valve 1 rises and opens out for extension of bending cylinder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Sequence valve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is attached with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bending cylinder retraction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part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Only when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bending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cylinder is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retracted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completely, the pressure in sequence valve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rises and opens out for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retraction of clamping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cylinder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046"/>
            <a:ext cx="3657600" cy="5048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832991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PROCESS / FLOW CONTROL VALVES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061-F9BD-4E10-AA95-C0912BFC4F6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2991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Control the rate of fluid flow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Two parts: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valve actuator – to move the plug into flow pipe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valve body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restricts the fluid flow rate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4181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95319"/>
            <a:ext cx="4343400" cy="533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16E7-1749-44EA-BF39-D9A9DBA0A88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2" y="628719"/>
            <a:ext cx="3581398" cy="572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8871" y="0"/>
            <a:ext cx="56388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Change in input pressure through controller</a:t>
            </a:r>
          </a:p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Consequently diaphragm sandwiched in </a:t>
            </a:r>
            <a:r>
              <a:rPr lang="en-US" sz="2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between 2 circular steel disc moves</a:t>
            </a:r>
          </a:p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Moves the valve stem</a:t>
            </a:r>
          </a:p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Inner valve plug moves within </a:t>
            </a:r>
            <a:r>
              <a:rPr lang="en-US" sz="2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vlve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body</a:t>
            </a:r>
          </a:p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Restricts the fluid flow</a:t>
            </a:r>
          </a:p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Controls fluid flow rate</a:t>
            </a:r>
          </a:p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172200" y="762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72200" y="2313341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172200" y="309287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72200" y="3864682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166757" y="4583231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10134600" cy="465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VALVE BODIES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C028-63D4-4AC6-98FE-BDC882CAA07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089151"/>
            <a:ext cx="8382001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93950"/>
            <a:ext cx="6324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Normally open – allows the free flow until acted upon by external force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Normally </a:t>
            </a:r>
            <a:r>
              <a:rPr lang="en-US" dirty="0" smtClean="0">
                <a:latin typeface="Arial Rounded MT Bold" panose="020F0704030504030204" pitchFamily="34" charset="0"/>
              </a:rPr>
              <a:t>close </a:t>
            </a:r>
            <a:r>
              <a:rPr lang="en-US" dirty="0">
                <a:latin typeface="Arial Rounded MT Bold" panose="020F0704030504030204" pitchFamily="34" charset="0"/>
              </a:rPr>
              <a:t>– allows the free flow </a:t>
            </a:r>
            <a:r>
              <a:rPr lang="en-US" dirty="0" smtClean="0">
                <a:latin typeface="Arial Rounded MT Bold" panose="020F0704030504030204" pitchFamily="34" charset="0"/>
              </a:rPr>
              <a:t>only when </a:t>
            </a:r>
            <a:r>
              <a:rPr lang="en-US" dirty="0">
                <a:latin typeface="Arial Rounded MT Bold" panose="020F0704030504030204" pitchFamily="34" charset="0"/>
              </a:rPr>
              <a:t>acted upon by external </a:t>
            </a:r>
            <a:r>
              <a:rPr lang="en-US" dirty="0" smtClean="0">
                <a:latin typeface="Arial Rounded MT Bold" panose="020F0704030504030204" pitchFamily="34" charset="0"/>
              </a:rPr>
              <a:t>force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Single-seated – one plug to control 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Double-seated </a:t>
            </a:r>
            <a:r>
              <a:rPr lang="en-US" dirty="0">
                <a:latin typeface="Arial Rounded MT Bold" panose="020F0704030504030204" pitchFamily="34" charset="0"/>
              </a:rPr>
              <a:t>– </a:t>
            </a:r>
            <a:r>
              <a:rPr lang="en-US" dirty="0" smtClean="0">
                <a:latin typeface="Arial Rounded MT Bold" panose="020F0704030504030204" pitchFamily="34" charset="0"/>
              </a:rPr>
              <a:t>2 plugs </a:t>
            </a:r>
            <a:r>
              <a:rPr lang="en-US" dirty="0">
                <a:latin typeface="Arial Rounded MT Bold" panose="020F0704030504030204" pitchFamily="34" charset="0"/>
              </a:rPr>
              <a:t>to control 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PLUG SHAPES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2AC-4B61-42EF-B674-215B5B7C128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686800" cy="399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11740"/>
            <a:ext cx="87085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Linear-contour – change in flow rate – proportional - change in displacement of stem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Equal % - rate of change of flow rate – equal – rate of change of displacement of stem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Quick-opening – large change in flow for small change in displacement of stem  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642257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ACTUATOR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DFE2-FFAE-4CC4-98EF-E3E7C6870D1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9916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Linear – cylinder &amp; piston/ram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Single acting – extension through pressure &amp; retraction through spring force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ouble 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acting – </a:t>
            </a:r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extension retraction through 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pressure</a:t>
            </a:r>
            <a:endParaRPr lang="en-US" sz="28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Rotary – linear cylinder &amp; mechanical linkages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&amp; HYDRAULIC ACTUATORS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4A4F-B184-4149-87D4-401BE9985515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ACTUATORS - CYLINDERS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825-7F04-4284-9CC1-12A01FA2630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1143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00399" y="-2022473"/>
            <a:ext cx="2743200" cy="8159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58841" y="862284"/>
            <a:ext cx="3026316" cy="81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OF SINGLE ACTING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B253-11FA-40BB-BE3A-AEB685401E4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1143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971675"/>
            <a:ext cx="68484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OF DOUBLE ACTING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BB6A-4920-48B8-8F6A-6F69ECECBC9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1143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95475"/>
            <a:ext cx="8305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606608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ROTARY ACTUATORS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575D-B3F5-4334-AE50-5845C6BCB19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1961" y="1752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151"/>
            <a:ext cx="4391025" cy="440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480545"/>
            <a:ext cx="4019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606608"/>
            <a:ext cx="10134600" cy="325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CYLINDER SEQUENCING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7EAB-E50F-4B22-8669-AC798704243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1961" y="1752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647700"/>
            <a:ext cx="87439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MECHANICAL ACTUATORS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10C9-C9B8-43A4-807E-592B4DD625A0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6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457146"/>
            <a:ext cx="10134600" cy="3258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DE26-03E5-40FE-A236-B5E2D4ECA2E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63" y="457146"/>
            <a:ext cx="9137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evices - motion </a:t>
            </a: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converters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Force amplification - Levers 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of speed 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gears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Motion in prescribed manner – toothed belt / timing belt / chain, cams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Transfer </a:t>
            </a: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of rotation about one axis to rotation 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about another </a:t>
            </a: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axis 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gears,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chains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, belt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drives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Transfer of rotation about 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90o – bevel gears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Rotary to linear &amp; </a:t>
            </a:r>
            <a:r>
              <a:rPr lang="en-US" altLang="en-US" sz="24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viceversa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– rack &amp; pinion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Unidirectional rotation – ratchet &amp; pawl</a:t>
            </a:r>
          </a:p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Particular </a:t>
            </a: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types of 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motion – quick return mechanism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KINEMATICS - TYPES OF MOTION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8887-5030-4889-8B64-59D357340D3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6918"/>
            <a:ext cx="2581275" cy="317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469409"/>
            <a:ext cx="2371725" cy="2914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5700" y="699420"/>
            <a:ext cx="464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Translatory</a:t>
            </a:r>
            <a:r>
              <a:rPr lang="en-US" sz="2400" dirty="0" smtClean="0">
                <a:latin typeface="Arial Rounded MT Bold" panose="020F0704030504030204" pitchFamily="34" charset="0"/>
              </a:rPr>
              <a:t> motion along X, Y &amp; Z axis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Rotary motion </a:t>
            </a:r>
            <a:r>
              <a:rPr lang="en-US" sz="2400" dirty="0">
                <a:latin typeface="Arial Rounded MT Bold" panose="020F0704030504030204" pitchFamily="34" charset="0"/>
              </a:rPr>
              <a:t>along X, Y &amp; Z </a:t>
            </a:r>
            <a:r>
              <a:rPr lang="en-US" sz="2400" dirty="0" smtClean="0">
                <a:latin typeface="Arial Rounded MT Bold" panose="020F0704030504030204" pitchFamily="34" charset="0"/>
              </a:rPr>
              <a:t>axis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Complex motion – combinations of above 6 motion</a:t>
            </a:r>
            <a:endParaRPr lang="en-US" sz="240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3975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508-F505-4643-9CD0-6C85D41C13D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580448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Degrees of freedom (DOF) – number of motion a system can move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Maximum DOF – 6 (3 translator &amp; 3 rotation)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get complete movement – DOF must be reduced suitably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number of constraints &amp; orientation of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same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Constraints – restriction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KINEMATIC DESIGN – principle of least constraint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77516"/>
            <a:ext cx="7543800" cy="2734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41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DOF - 1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24048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DOF - 2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04BB-BEE7-44D3-B67C-7DE093FB174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533400"/>
            <a:ext cx="777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Link – moves relative to some other</a:t>
            </a:r>
          </a:p>
          <a:p>
            <a:pPr marL="1066800" lvl="1" indent="-609600"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lever, crank, connecting rod, piston, pulley, belt, shaft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Nodes – points of attachment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Joints connection between links at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</a:p>
          <a:p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8229600" cy="3214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645" y="409638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nodes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2994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nodes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428105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6645" y="1371600"/>
            <a:ext cx="10134600" cy="3258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A8C3-877F-4300-AD64-C4D0B58545DA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731" y="1512776"/>
            <a:ext cx="8654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Convert </a:t>
            </a:r>
            <a:r>
              <a:rPr lang="en-US" alt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energy </a:t>
            </a:r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pressurized hydraulic </a:t>
            </a:r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oil / compressed </a:t>
            </a:r>
            <a:r>
              <a:rPr lang="en-US" alt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air </a:t>
            </a:r>
            <a:r>
              <a:rPr lang="en-US" alt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actuating motion</a:t>
            </a:r>
          </a:p>
          <a:p>
            <a:pPr algn="just"/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Basic components: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Motor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– to run pump / compressor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Pump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(to pump liquid from sump) /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compressor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(to pressurize the atmospheric air)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Non return valve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to allow flow only in forward direction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Pressure relief valve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to release excess pressure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Accumulator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/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air receiver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smooth out any short term fluctuation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Filter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– to remove dust from air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Cooler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to cool heated air from compressor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Water trap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– to remove water droplets in air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Silencer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– to reduce noise in the air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A441-9572-4EFF-9FF4-787A1617323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57200"/>
            <a:ext cx="8458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Kinematic chains:</a:t>
            </a:r>
          </a:p>
          <a:p>
            <a:pPr marL="1066800" lvl="1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Four bar chain – 4 links &amp; 4 joints – reciprocating movement(lever) &amp; rotary movement(crank)</a:t>
            </a:r>
            <a:endParaRPr lang="en-US" alt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1066800" lvl="1" indent="-609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Slider crank chain – crank, connecting rod, slider – </a:t>
            </a:r>
            <a:r>
              <a:rPr lang="en-US" altLang="en-US" sz="24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: in engines</a:t>
            </a:r>
          </a:p>
          <a:p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5" y="3276600"/>
            <a:ext cx="806241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62494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Double lever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62131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Lever Crank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5164" y="564302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Double Crank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A82-F474-44E3-807B-3D37ED9A543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6095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CAMS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4742-4E62-4A01-902C-C79CC2259CE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1566" y="1442956"/>
            <a:ext cx="5596133" cy="3733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16812" y="-265032"/>
            <a:ext cx="2938961" cy="443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91789" y="2671465"/>
            <a:ext cx="2938961" cy="44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GEAR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97F-937F-475F-A355-6997B3480DA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7909" y="-2022510"/>
            <a:ext cx="2908182" cy="8477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26952" y="3240051"/>
            <a:ext cx="2026545" cy="33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44FB-4420-40AB-BC10-49A07B28446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4897" y="-861513"/>
            <a:ext cx="2971797" cy="652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28252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GEAR RATIO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90" y="4724400"/>
            <a:ext cx="3343275" cy="12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F13F-D681-4532-8184-0A89BF7031E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01976" y="-1479216"/>
            <a:ext cx="2340046" cy="6401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75718" y="681594"/>
            <a:ext cx="3192561" cy="81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RATCHET &amp; PAWL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561-784B-463D-ABC9-B4A6E0BB162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28252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05333" y="952809"/>
            <a:ext cx="4333333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BELT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F75-0E4F-45FC-A6FE-08CF95CDAB3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28252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73276" y="-583177"/>
            <a:ext cx="2829946" cy="5063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3584811"/>
            <a:ext cx="6219825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585339"/>
            <a:ext cx="4038600" cy="1026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84" y="4394838"/>
            <a:ext cx="3443216" cy="12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5AD6-ABDE-4756-8370-2A8DAB455D5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04148" y="-2263031"/>
            <a:ext cx="2135704" cy="8490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75749" y="389774"/>
            <a:ext cx="2188086" cy="8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CHAIN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8052-015E-4F7B-9412-AB04118A45F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28252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671637"/>
            <a:ext cx="60769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HYDRAULIC POWER SYSTEM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370C-18E7-4E5F-94D8-72EE2452F69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02151" y="490450"/>
            <a:ext cx="5139697" cy="58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838200"/>
            <a:ext cx="10134600" cy="3258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BEARINGS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9210-5E7D-44E1-849E-C02E0C546B0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5100" y="22162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" y="1197076"/>
            <a:ext cx="8501063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838200"/>
            <a:ext cx="10134600" cy="3258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JOURNAL BEARINGS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A9F8-14B6-4D1F-A625-2BC7A1333C7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5100" y="22162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8190" y="1348047"/>
            <a:ext cx="4447619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838200"/>
            <a:ext cx="10134600" cy="3258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BALL BEARINGS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10D5-74A0-4E74-9D1D-EB31FE3DCD38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5100" y="22162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28953" y="1181381"/>
            <a:ext cx="3733333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838200"/>
            <a:ext cx="10134600" cy="3258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CONT…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25E6-C87A-49FF-B5C0-FF928D88F9AB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5100" y="22162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83494" y="-2275430"/>
            <a:ext cx="1777012" cy="8461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3442793"/>
            <a:ext cx="86391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838200"/>
            <a:ext cx="10134600" cy="3258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ROLLER BEARINGS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B5C5-00AC-40B4-A3C9-6A36CEB5871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5100" y="22162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75908" y="-536585"/>
            <a:ext cx="3992184" cy="82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ELECTRICAL ACTUATORS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F249-599C-44FA-947A-D4CA24A102AF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35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838200"/>
            <a:ext cx="10134600" cy="381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0B3-05C9-415C-82AE-E4A7C00E4C0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Converts electrical energy into mechanical force.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Switching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devices – mechanical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switches (</a:t>
            </a:r>
            <a:r>
              <a:rPr lang="en-US" alt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Relay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solid-state switch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Solenoid type device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Drive system – motors (AC, DC, Stepper)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RELAY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F721-28C9-4FDD-A3F4-F56AE707525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3467100" cy="3638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7526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A.C. applied to coil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field developed around coil due to A.C.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Attracts the armature made of soft iron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Closes &amp; opens  the NO &amp; NC switch respectively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6675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667500" y="4132983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67500" y="330836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3975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8DF-46B6-4F8E-9C9B-C2C857E113D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 descr="rel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39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SOLID STATE SWITCHES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FE1C-5C01-47D7-97A1-ADAA1DD8934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19812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Diode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Thyristor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triac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Bipolar transistor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8829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PUMPS 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D0B2-618F-45A7-A518-CC8DDE1CDCF7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pic>
        <p:nvPicPr>
          <p:cNvPr id="1026" name="Picture 2" descr="Fluid flow in an external gear pum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1" y="695767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52" y="-107320"/>
            <a:ext cx="2800350" cy="306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834787"/>
            <a:ext cx="4112677" cy="255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870426"/>
            <a:ext cx="4546392" cy="2806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295657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GEAR PUMP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319249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VANE PUMP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75" y="5477046"/>
            <a:ext cx="312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RADIAL PISTON PUMP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567710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AXIAL PISTON PUMP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752" y="6077211"/>
            <a:ext cx="81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NOTE: view </a:t>
            </a:r>
            <a:r>
              <a:rPr lang="en-US" sz="1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link </a:t>
            </a:r>
            <a:r>
              <a:rPr lang="en-US" sz="1400" b="1" dirty="0">
                <a:solidFill>
                  <a:srgbClr val="FF0000"/>
                </a:solidFill>
                <a:latin typeface="Arial Rounded MT Bold" panose="020F0704030504030204" pitchFamily="34" charset="0"/>
                <a:hlinkClick r:id="rId6"/>
              </a:rPr>
              <a:t>https://</a:t>
            </a:r>
            <a:r>
              <a:rPr lang="en-US" sz="1400" b="1" dirty="0" smtClean="0">
                <a:solidFill>
                  <a:srgbClr val="FF0000"/>
                </a:solidFill>
                <a:latin typeface="Arial Rounded MT Bold" panose="020F0704030504030204" pitchFamily="34" charset="0"/>
                <a:hlinkClick r:id="rId6"/>
              </a:rPr>
              <a:t>www.youtube.com/watch?v=Qy1iV6EzNHg</a:t>
            </a:r>
            <a:r>
              <a:rPr lang="en-US" sz="1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for self explanation</a:t>
            </a:r>
            <a:endParaRPr lang="en-US" sz="1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DIODES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99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 p type and n type semiconductor with junction where charges gets accumulated.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Allows current only in one direction (forward biased)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1F4-743F-40A4-A45D-2BA8A1BEEE7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9" name="Picture 8" descr="http://sub.allaboutcircuits.com/images/032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23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A4B-FEFC-410E-AB65-52602C89158B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G:\Powerpoint\Pe_Uk\PE140-Bolton\Final files\Gif\ch09\C09NF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763588"/>
            <a:ext cx="8461375" cy="43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562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Used as rectifier to convert A.C to D.C as it closes the circuit only for positive cycle of A.C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TRANSISTOR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776D-A48B-4595-BB24-F722B17B34ED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3" name="Picture 12" descr="dt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96686"/>
            <a:ext cx="7239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181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terminals – Emitter, base &amp; collector</a:t>
            </a:r>
          </a:p>
          <a:p>
            <a:r>
              <a:rPr lang="en-US" dirty="0" smtClean="0"/>
              <a:t>2 junctions – emitter base &amp; collector base</a:t>
            </a:r>
          </a:p>
          <a:p>
            <a:r>
              <a:rPr lang="en-US" dirty="0"/>
              <a:t>2 voltage source –  Emitter Base (EB) &amp; Collector Base (CB</a:t>
            </a:r>
            <a:r>
              <a:rPr lang="en-US" dirty="0" smtClean="0"/>
              <a:t>)</a:t>
            </a:r>
          </a:p>
          <a:p>
            <a:r>
              <a:rPr lang="en-US" dirty="0"/>
              <a:t>EB -  forward biased &amp; CB – reverse biased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0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A27-526B-4CB1-A52D-EB831144C015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18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794932"/>
            <a:ext cx="6599990" cy="54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94436"/>
            <a:ext cx="8229600" cy="3470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TRANSISTOR as AMPLIFIER</a:t>
            </a:r>
            <a:b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COMMON BASE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C48-D8CB-47A5-8445-AF72908477BE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838775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Electrons flow from n region (emitter) to p region (base)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Some electrons gets fused with hole and is lost 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Rest of abundant electron in base flow to collector (n region)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Emitter base forward biased – low resistance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Collector base reverse </a:t>
            </a:r>
            <a:r>
              <a:rPr lang="en-US" dirty="0">
                <a:latin typeface="Arial Rounded MT Bold" panose="020F0704030504030204" pitchFamily="34" charset="0"/>
              </a:rPr>
              <a:t>biased – </a:t>
            </a:r>
            <a:r>
              <a:rPr lang="en-US" dirty="0" smtClean="0">
                <a:latin typeface="Arial Rounded MT Bold" panose="020F0704030504030204" pitchFamily="34" charset="0"/>
              </a:rPr>
              <a:t>high resistance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Emitter current – flow of electron, base current – lost electron, collector – flow of current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More emitter current &amp; low resistance – low voltage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More collector current &amp; high resistance – high voltage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Low voltage (EB)                                    high voltage (CB)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19600" y="1447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19600" y="1992937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771900" y="4800600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54E-63F7-42A1-A160-B6113C4AC807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0725"/>
            <a:ext cx="7852885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TRANSISTOR as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SWITCH</a:t>
            </a:r>
            <a:b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COMMON EMITTER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78CB-48FB-4D0D-95F3-6C1AE49312D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Content Placeholder 4" descr="03079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76324"/>
            <a:ext cx="6705600" cy="20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 descr="03080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70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CHARACTERESTICS - TRANSISTOR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45EC-2829-49CC-A076-6EAAF16DC41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00635"/>
            <a:ext cx="4200525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</a:t>
            </a:r>
            <a:r>
              <a:rPr lang="en-US" dirty="0" smtClean="0">
                <a:latin typeface="Arial Rounded MT Bold" panose="020F0704030504030204" pitchFamily="34" charset="0"/>
              </a:rPr>
              <a:t>aturation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771" y="35981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Active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6657" y="43918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Cut-off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19400" y="2394075"/>
            <a:ext cx="76200" cy="1877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49285" y="4243293"/>
            <a:ext cx="10886" cy="484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6943" y="610136"/>
            <a:ext cx="4517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@ I</a:t>
            </a:r>
            <a:r>
              <a:rPr lang="en-US" sz="2000" baseline="-25000" dirty="0" smtClean="0">
                <a:latin typeface="Arial Rounded MT Bold" panose="020F0704030504030204" pitchFamily="34" charset="0"/>
              </a:rPr>
              <a:t>B </a:t>
            </a:r>
            <a:r>
              <a:rPr lang="en-US" sz="2000" dirty="0" smtClean="0">
                <a:latin typeface="Arial Rounded MT Bold" panose="020F0704030504030204" pitchFamily="34" charset="0"/>
              </a:rPr>
              <a:t> (forward biased), I</a:t>
            </a:r>
            <a:r>
              <a:rPr lang="en-US" sz="2000" baseline="-25000" dirty="0" smtClean="0">
                <a:latin typeface="Arial Rounded MT Bold" panose="020F0704030504030204" pitchFamily="34" charset="0"/>
              </a:rPr>
              <a:t>C</a:t>
            </a:r>
            <a:r>
              <a:rPr lang="en-US" sz="2000" dirty="0" smtClean="0">
                <a:latin typeface="Arial Rounded MT Bold" panose="020F0704030504030204" pitchFamily="34" charset="0"/>
              </a:rPr>
              <a:t> increases with increase in V</a:t>
            </a:r>
            <a:r>
              <a:rPr lang="en-US" sz="2000" baseline="-25000" dirty="0" smtClean="0">
                <a:latin typeface="Arial Rounded MT Bold" panose="020F0704030504030204" pitchFamily="34" charset="0"/>
              </a:rPr>
              <a:t>CE</a:t>
            </a:r>
            <a:r>
              <a:rPr lang="en-US" sz="2000" dirty="0" smtClean="0">
                <a:latin typeface="Arial Rounded MT Bold" panose="020F0704030504030204" pitchFamily="34" charset="0"/>
              </a:rPr>
              <a:t> and reaches constant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Knee point is saturation point – transistor switch on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I</a:t>
            </a:r>
            <a:r>
              <a:rPr lang="en-US" sz="2000" baseline="-25000" dirty="0" smtClean="0">
                <a:latin typeface="Arial Rounded MT Bold" panose="020F0704030504030204" pitchFamily="34" charset="0"/>
              </a:rPr>
              <a:t>B  </a:t>
            </a:r>
            <a:r>
              <a:rPr lang="en-US" sz="2000" dirty="0" smtClean="0">
                <a:latin typeface="Arial Rounded MT Bold" panose="020F0704030504030204" pitchFamily="34" charset="0"/>
              </a:rPr>
              <a:t>zero (reverse biased) - </a:t>
            </a:r>
            <a:r>
              <a:rPr lang="en-US" sz="2000" dirty="0">
                <a:latin typeface="Arial Rounded MT Bold" panose="020F0704030504030204" pitchFamily="34" charset="0"/>
              </a:rPr>
              <a:t>cutoff </a:t>
            </a:r>
            <a:r>
              <a:rPr lang="en-US" sz="2000" dirty="0" smtClean="0">
                <a:latin typeface="Arial Rounded MT Bold" panose="020F0704030504030204" pitchFamily="34" charset="0"/>
              </a:rPr>
              <a:t>transistor switched off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Active region – function as amplifier.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DARLINGTON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B539-9D5B-487A-8889-9F06E5D7349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0" y="1219200"/>
            <a:ext cx="264372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1006475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2 transistors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Base of first is base to pair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Emitter of one connected to base of other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Both collectors are connected and made as single collector for pair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Emitter of second is emitter to the pair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Initial base current is amplified and given as base to second in the pair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Used to switch on the device which needs high power input with smaller base current from microprocessor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MOSFET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612-A580-49C3-B04B-176D9B317A9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5" y="674914"/>
            <a:ext cx="5304745" cy="3233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9" y="4098572"/>
            <a:ext cx="5225143" cy="2257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0072" y="1600200"/>
            <a:ext cx="3445328" cy="388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Metal </a:t>
            </a:r>
            <a:r>
              <a:rPr lang="en-US" dirty="0" err="1" smtClean="0">
                <a:latin typeface="Arial Rounded MT Bold" panose="020F0704030504030204" pitchFamily="34" charset="0"/>
              </a:rPr>
              <a:t>OxideS</a:t>
            </a:r>
            <a:r>
              <a:rPr lang="en-US" dirty="0" smtClean="0">
                <a:latin typeface="Arial Rounded MT Bold" panose="020F0704030504030204" pitchFamily="34" charset="0"/>
              </a:rPr>
              <a:t> Field effect Transistor (MOSFET)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P channel – N+ type (heavily n doped) as gate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N channel – P+ type (heavily p doped) as gate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Voltage controlled device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3975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ACCUMULATOR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A10C-3F72-4C7C-8D88-E1795BFD678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706211"/>
            <a:ext cx="5867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Container holding oil along with bladder containing pressurized gas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If oil pressure rises  -  bladder contracts - increases the space to occupy the oil - so reduces the oil pressure in the system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If oil pressure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reduces 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-  bladder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expands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reduces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the space to occupy the oil - so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increases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the oil pressure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09056" y="2206144"/>
            <a:ext cx="4724400" cy="27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>
            <a:normAutofit fontScale="90000"/>
          </a:bodyPr>
          <a:lstStyle/>
          <a:p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7A50-0DCB-47B1-8CC4-84B0CD8325F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245" y="2"/>
            <a:ext cx="5554645" cy="3505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3048000"/>
            <a:ext cx="5410199" cy="349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419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Restricting the pathway of the flow of charges 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24000" y="5486400"/>
            <a:ext cx="2057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40828" y="258343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Gate-source (</a:t>
            </a:r>
            <a:r>
              <a:rPr lang="en-US" dirty="0" err="1" smtClean="0">
                <a:latin typeface="Arial Rounded MT Bold" panose="020F0704030504030204" pitchFamily="34" charset="0"/>
              </a:rPr>
              <a:t>pn</a:t>
            </a:r>
            <a:r>
              <a:rPr lang="en-US" dirty="0" smtClean="0">
                <a:latin typeface="Arial Rounded MT Bold" panose="020F0704030504030204" pitchFamily="34" charset="0"/>
              </a:rPr>
              <a:t> junction) terminal reverse biased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Increases the depletion region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Restricts the flow of charge from source to drain terminal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705599" y="938699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705599" y="1989724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THYRISTOR (SCR)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9988-F81A-43ED-9D12-259B72AC3B7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38201"/>
            <a:ext cx="7839075" cy="144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57400"/>
            <a:ext cx="88773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PNPN – 3 junctions &amp; 3 terminals – anode (P) , Cathode (N) &amp; gate (P)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Anode &amp; gate – connected to +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terminal &amp; cathode - -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terminal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Function of both diode and transistor – rectifies &amp; also controls the current between cathode and anode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ON condition: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giving gate current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increasing the voltage between cathode and anode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OFF condition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reduce the voltage between cathode and anode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introducing resistor in circuit and increasing the resistance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THYRISTOR (SCR)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4721-C3CA-4512-960C-C965A9BFCD2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1" name="Picture 10" descr="G:\Powerpoint\Pe_Uk\PE140-Bolton\Final files\Gif\ch09\C09NF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28737"/>
            <a:ext cx="84963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61925"/>
            <a:ext cx="1447800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TRIAC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41B4-CB77-4DD2-8563-D079DA194C5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36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 SCR connected parallel and inverted</a:t>
            </a:r>
          </a:p>
          <a:p>
            <a:r>
              <a:rPr lang="en-US" dirty="0" smtClean="0"/>
              <a:t>Anode of one and cathode of other forms a terminal 1 (A1)</a:t>
            </a:r>
          </a:p>
          <a:p>
            <a:r>
              <a:rPr lang="en-US" dirty="0" smtClean="0"/>
              <a:t>Cathode of first and anode of second forms a terminal 2(A2)</a:t>
            </a:r>
          </a:p>
          <a:p>
            <a:r>
              <a:rPr lang="en-US" dirty="0" smtClean="0"/>
              <a:t>Both gates are combined and forms single gate</a:t>
            </a:r>
          </a:p>
          <a:p>
            <a:r>
              <a:rPr lang="en-US" dirty="0" smtClean="0"/>
              <a:t>Rectifies in both the cycles</a:t>
            </a:r>
            <a:endParaRPr lang="en-US" dirty="0"/>
          </a:p>
        </p:txBody>
      </p:sp>
      <p:pic>
        <p:nvPicPr>
          <p:cNvPr id="8" name="Picture 7" descr="G:\Powerpoint\Pe_Uk\PE140-Bolton\Final files\Gif\ch09\C09NF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57" y="65881"/>
            <a:ext cx="1459570" cy="1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VOLTAGE CONTROL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3487-5055-49ED-828C-07763055895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 descr="G:\Powerpoint\Pe_Uk\PE140-Bolton\Final files\Gif\ch09\C09NF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996239"/>
            <a:ext cx="8537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5105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ELECTRIC HEATER, MOTOR, LAMPS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THYRISTOR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38960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TRIAC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SOLENOID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6" y="1011918"/>
            <a:ext cx="4191000" cy="559435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Consists of coil &amp; magnet that moves freely inside the coil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Current – clockwise direction, induced field inside coil – left side, magnet pulled in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Current –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anticlockwise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direction, induced field inside coil –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right 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side, magnet </a:t>
            </a:r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pushed out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4429-5675-4C2A-837E-41A3547B0EE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 descr="actuators_solonoid_magnetic_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1918"/>
            <a:ext cx="434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DRIVE SYSTEM: DC MOTOR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A7E-D492-4E7E-903A-0872E33338FA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8191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Brush type DC motor </a:t>
            </a:r>
            <a:r>
              <a:rPr lang="en-US" sz="2000" dirty="0" smtClean="0">
                <a:latin typeface="Arial Rounded MT Bold" panose="020F0704030504030204" pitchFamily="34" charset="0"/>
              </a:rPr>
              <a:t>– Stator – magnet; rotor- coil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	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Commutator</a:t>
            </a:r>
            <a:r>
              <a:rPr lang="en-US" sz="2000" dirty="0" smtClean="0">
                <a:latin typeface="Arial Rounded MT Bold" panose="020F0704030504030204" pitchFamily="34" charset="0"/>
              </a:rPr>
              <a:t> &amp; brush have sliding contact – conduct of current through coil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	M</a:t>
            </a:r>
            <a:r>
              <a:rPr lang="en-US" sz="2000" dirty="0" smtClean="0">
                <a:latin typeface="Arial Rounded MT Bold" panose="020F0704030504030204" pitchFamily="34" charset="0"/>
              </a:rPr>
              <a:t>ore wear occurs in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commutator</a:t>
            </a:r>
            <a:r>
              <a:rPr lang="en-US" sz="2000" dirty="0" smtClean="0">
                <a:latin typeface="Arial Rounded MT Bold" panose="020F0704030504030204" pitchFamily="34" charset="0"/>
              </a:rPr>
              <a:t> &amp; brush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Brushless DC motor </a:t>
            </a:r>
            <a:r>
              <a:rPr lang="en-US" sz="2000" dirty="0" smtClean="0">
                <a:latin typeface="Arial Rounded MT Bold" panose="020F0704030504030204" pitchFamily="34" charset="0"/>
              </a:rPr>
              <a:t>– Stator – coil; Rotor – magnet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	</a:t>
            </a:r>
            <a:r>
              <a:rPr lang="en-US" sz="2000" dirty="0" smtClean="0">
                <a:latin typeface="Arial Rounded MT Bold" panose="020F0704030504030204" pitchFamily="34" charset="0"/>
              </a:rPr>
              <a:t>No brushes or sliding contact so no wear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66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BRUSH TYPE DC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81FD-8927-4B77-9DA4-093C441C925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4" descr="dcmo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8246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942" y="762001"/>
            <a:ext cx="3461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Rotor –  armature - coil of wire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Stator  - field pole/field coil – permanent magnet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69"/>
            <a:ext cx="8229600" cy="30959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5BE-21EA-4637-B8CF-5D5707A0EA2C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31461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Fleming left hand rule – current inward; magnetic field right to left; then force towards top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Commutator – split ring type – contact with brush to connect battery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Left side commutator - +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contact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Right side commutator - -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contact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Initially current: inward, MF: right –left; force upward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Rotor rotates to 90 degree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Now brush is in between two </a:t>
            </a:r>
            <a:r>
              <a:rPr lang="en-US" dirty="0" err="1" smtClean="0">
                <a:latin typeface="Arial Rounded MT Bold" panose="020F0704030504030204" pitchFamily="34" charset="0"/>
              </a:rPr>
              <a:t>commtators</a:t>
            </a:r>
            <a:r>
              <a:rPr lang="en-US" dirty="0" smtClean="0">
                <a:latin typeface="Arial Rounded MT Bold" panose="020F0704030504030204" pitchFamily="34" charset="0"/>
              </a:rPr>
              <a:t> – so no current, still rotor reaches 180 degree – moment of inertia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Now right &amp; left side of commutator interchanged – current is reversed – so force is downward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Rotor rotated to 270 degree</a:t>
            </a: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Now again </a:t>
            </a:r>
            <a:r>
              <a:rPr lang="en-US" dirty="0">
                <a:latin typeface="Arial Rounded MT Bold" panose="020F0704030504030204" pitchFamily="34" charset="0"/>
              </a:rPr>
              <a:t>brush is in between two </a:t>
            </a:r>
            <a:r>
              <a:rPr lang="en-US" dirty="0" err="1" smtClean="0">
                <a:latin typeface="Arial Rounded MT Bold" panose="020F0704030504030204" pitchFamily="34" charset="0"/>
              </a:rPr>
              <a:t>commtators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– so no current, still rotor reaches </a:t>
            </a:r>
            <a:r>
              <a:rPr lang="en-US" dirty="0" smtClean="0">
                <a:latin typeface="Arial Rounded MT Bold" panose="020F0704030504030204" pitchFamily="34" charset="0"/>
              </a:rPr>
              <a:t>360 </a:t>
            </a:r>
            <a:r>
              <a:rPr lang="en-US" dirty="0">
                <a:latin typeface="Arial Rounded MT Bold" panose="020F0704030504030204" pitchFamily="34" charset="0"/>
              </a:rPr>
              <a:t>degree – moment of inertia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Likewise rotates in clockwise direction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67200" y="3013564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267200" y="2432648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1508435" cy="109260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267200" y="4615496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253593" y="5158935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267200" y="381453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449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BRUSH TYPE DC MOTOR WITH FIELD COILS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E28A-0D26-416B-85FF-B4D55DBA464B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2190571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Series wound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Shunt wound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Compound wound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Separately excited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93823"/>
            <a:ext cx="4095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POWER SYSTEM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26FE-C3A3-463C-8665-2D80DDD903D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0690" y="-178244"/>
            <a:ext cx="4462620" cy="72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95800" cy="481057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SERIES WOUND DC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Armature coil &amp; field coil are in series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Highest starting torque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Greatest no load speed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762000"/>
            <a:ext cx="48768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SHUNT WOUND DC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Armature coil &amp; field coil are in </a:t>
            </a:r>
            <a:r>
              <a:rPr lang="en-US" dirty="0" smtClean="0"/>
              <a:t>parallel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Lowest starting </a:t>
            </a:r>
            <a:r>
              <a:rPr lang="en-US" dirty="0"/>
              <a:t>torque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lowest </a:t>
            </a:r>
            <a:r>
              <a:rPr lang="en-US" dirty="0"/>
              <a:t>no load </a:t>
            </a:r>
            <a:r>
              <a:rPr lang="en-US" dirty="0" smtClean="0"/>
              <a:t>speed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Constant speed regulation achieved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3061-B67A-4706-974F-12605BCE578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0"/>
            <a:ext cx="2990850" cy="187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56" y="4620079"/>
            <a:ext cx="3248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87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9" y="6531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84866"/>
            <a:ext cx="4191000" cy="48105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COMPOUND  WOUND DC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 field coil windings – one in series &amp; other in parallel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Gets best features of series &amp; shunt motor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) highest starting torque &amp; constant speed regulation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159" y="447902"/>
            <a:ext cx="4918641" cy="4735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SEPERATELY EXCITED DC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Separate control of Armature </a:t>
            </a:r>
            <a:r>
              <a:rPr lang="en-US" dirty="0"/>
              <a:t>coil &amp; field </a:t>
            </a:r>
            <a:r>
              <a:rPr lang="en-US" dirty="0" smtClean="0"/>
              <a:t>coil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Special case of shunt 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Speed and direction of motor is varied by changing the armature / field current &amp; reversing the polarity of coils respectively.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FB39-7920-4E88-A011-C92A2832440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0" y="4620079"/>
            <a:ext cx="3352800" cy="163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599" y="4946650"/>
            <a:ext cx="28194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71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1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OF BRUSH TYPE DC </a:t>
            </a: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MOTOR (Pulse Width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Modulation)</a:t>
            </a: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21C9-0BC9-4466-89B9-86C6FEADF45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" y="101355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Speed             - Direction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5594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PWM – it chops or converts constant dc to variable one by switching on and off of the circuit continuously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2286"/>
            <a:ext cx="3888572" cy="2257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44722"/>
            <a:ext cx="3429000" cy="24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588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CONT….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2E96-501F-4682-8258-49F1FDF432B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09600"/>
            <a:ext cx="3505200" cy="2287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810000"/>
            <a:ext cx="8305800" cy="2525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4257475"/>
            <a:ext cx="5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T</a:t>
            </a:r>
            <a:r>
              <a:rPr lang="en-US" b="1" baseline="-25000" dirty="0" smtClean="0">
                <a:latin typeface="Arial Rounded MT Bold" panose="020F0704030504030204" pitchFamily="34" charset="0"/>
              </a:rPr>
              <a:t>1</a:t>
            </a:r>
            <a:endParaRPr lang="en-US" b="1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957" y="4953000"/>
            <a:ext cx="5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T</a:t>
            </a:r>
            <a:r>
              <a:rPr lang="en-US" b="1" baseline="-25000" dirty="0" smtClean="0">
                <a:latin typeface="Arial Rounded MT Bold" panose="020F0704030504030204" pitchFamily="34" charset="0"/>
              </a:rPr>
              <a:t>4</a:t>
            </a:r>
            <a:endParaRPr lang="en-US" b="1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280" y="5072953"/>
            <a:ext cx="5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T</a:t>
            </a:r>
            <a:r>
              <a:rPr lang="en-US" b="1" baseline="-25000" dirty="0" smtClean="0">
                <a:latin typeface="Arial Rounded MT Bold" panose="020F0704030504030204" pitchFamily="34" charset="0"/>
              </a:rPr>
              <a:t>3</a:t>
            </a:r>
            <a:endParaRPr lang="en-US" b="1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423" y="4257475"/>
            <a:ext cx="5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T</a:t>
            </a:r>
            <a:r>
              <a:rPr lang="en-US" b="1" baseline="-25000" dirty="0" smtClean="0">
                <a:latin typeface="Arial Rounded MT Bold" panose="020F0704030504030204" pitchFamily="34" charset="0"/>
              </a:rPr>
              <a:t>2</a:t>
            </a:r>
            <a:endParaRPr lang="en-US" b="1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7674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88814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47426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8057" y="442137"/>
            <a:ext cx="5257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R – resistors- resist the base current suitably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T – transistors – switching device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D –diode – for blocking reverse current arising from motor when transistors are switched off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dirty="0" smtClean="0">
                <a:latin typeface="Arial Rounded MT Bold" panose="020F0704030504030204" pitchFamily="34" charset="0"/>
              </a:rPr>
              <a:t> &amp;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4</a:t>
            </a:r>
            <a:r>
              <a:rPr lang="en-US" dirty="0" smtClean="0">
                <a:latin typeface="Arial Rounded MT Bold" panose="020F0704030504030204" pitchFamily="34" charset="0"/>
              </a:rPr>
              <a:t> – on – clockwise direction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dirty="0" smtClean="0">
                <a:latin typeface="Arial Rounded MT Bold" panose="020F0704030504030204" pitchFamily="34" charset="0"/>
              </a:rPr>
              <a:t> &amp;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3</a:t>
            </a:r>
            <a:r>
              <a:rPr lang="en-US" dirty="0" smtClean="0">
                <a:latin typeface="Arial Rounded MT Bold" panose="020F0704030504030204" pitchFamily="34" charset="0"/>
              </a:rPr>
              <a:t> – on – counter clockwise direction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dirty="0" smtClean="0">
                <a:latin typeface="Arial Rounded MT Bold" panose="020F0704030504030204" pitchFamily="34" charset="0"/>
              </a:rPr>
              <a:t> &amp;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dirty="0" smtClean="0">
                <a:latin typeface="Arial Rounded MT Bold" panose="020F0704030504030204" pitchFamily="34" charset="0"/>
              </a:rPr>
              <a:t>,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dirty="0" smtClean="0">
                <a:latin typeface="Arial Rounded MT Bold" panose="020F0704030504030204" pitchFamily="34" charset="0"/>
              </a:rPr>
              <a:t> &amp;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3</a:t>
            </a:r>
            <a:r>
              <a:rPr lang="en-US" dirty="0" smtClean="0">
                <a:latin typeface="Arial Rounded MT Bold" panose="020F0704030504030204" pitchFamily="34" charset="0"/>
              </a:rPr>
              <a:t>,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dirty="0" smtClean="0">
                <a:latin typeface="Arial Rounded MT Bold" panose="020F0704030504030204" pitchFamily="34" charset="0"/>
              </a:rPr>
              <a:t> &amp;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4</a:t>
            </a:r>
            <a:r>
              <a:rPr lang="en-US" dirty="0" smtClean="0">
                <a:latin typeface="Arial Rounded MT Bold" panose="020F0704030504030204" pitchFamily="34" charset="0"/>
              </a:rPr>
              <a:t>,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dirty="0" smtClean="0">
                <a:latin typeface="Arial Rounded MT Bold" panose="020F0704030504030204" pitchFamily="34" charset="0"/>
              </a:rPr>
              <a:t> &amp; T</a:t>
            </a:r>
            <a:r>
              <a:rPr lang="en-US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dirty="0" smtClean="0">
                <a:latin typeface="Arial Rounded MT Bold" panose="020F0704030504030204" pitchFamily="34" charset="0"/>
              </a:rPr>
              <a:t> - off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4677" y="422326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4677" y="506022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5985" y="422326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5090" y="50729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506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CLOSED LOOP CONTROL – WITH PWM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369E-4167-47DA-9FF1-2648B4E682A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447800"/>
            <a:ext cx="906399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68" y="4191000"/>
            <a:ext cx="900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Closed loop control – feedback control – measurement system -  sensors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Microprocessor – signal from sensors controls PWM suitably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1304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BRUSHLESS PERMANENT MAGNET DC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88A4-D79E-4C8D-AE21-D64A0E157B9E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93491"/>
            <a:ext cx="4381500" cy="4731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1193491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No brush – so no wear in commutator &amp; brush – no sparking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Rotor – permanent magnet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stator – 3 pairs of coils (electromagnet)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A pair of coil – current- +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side becomes north pole &amp; -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side becomes south pole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Rotor – attracted by poles of electromagnet coils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err="1" smtClean="0">
                <a:latin typeface="Arial Rounded MT Bold" panose="020F0704030504030204" pitchFamily="34" charset="0"/>
              </a:rPr>
              <a:t>Eg</a:t>
            </a:r>
            <a:r>
              <a:rPr lang="en-US" dirty="0" smtClean="0">
                <a:latin typeface="Arial Rounded MT Bold" panose="020F0704030504030204" pitchFamily="34" charset="0"/>
              </a:rPr>
              <a:t>: B’ - +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 - north &amp; B - -</a:t>
            </a:r>
            <a:r>
              <a:rPr lang="en-US" dirty="0" err="1" smtClean="0">
                <a:latin typeface="Arial Rounded MT Bold" panose="020F0704030504030204" pitchFamily="34" charset="0"/>
              </a:rPr>
              <a:t>ve</a:t>
            </a:r>
            <a:r>
              <a:rPr lang="en-US" dirty="0" smtClean="0">
                <a:latin typeface="Arial Rounded MT Bold" panose="020F0704030504030204" pitchFamily="34" charset="0"/>
              </a:rPr>
              <a:t> – south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Rotor is 300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o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 </a:t>
            </a:r>
            <a:r>
              <a:rPr lang="en-US" dirty="0">
                <a:latin typeface="Arial Rounded MT Bold" panose="020F0704030504030204" pitchFamily="34" charset="0"/>
              </a:rPr>
              <a:t>- +</a:t>
            </a:r>
            <a:r>
              <a:rPr lang="en-US" dirty="0" err="1">
                <a:latin typeface="Arial Rounded MT Bold" panose="020F0704030504030204" pitchFamily="34" charset="0"/>
              </a:rPr>
              <a:t>ve</a:t>
            </a:r>
            <a:r>
              <a:rPr lang="en-US" dirty="0">
                <a:latin typeface="Arial Rounded MT Bold" panose="020F0704030504030204" pitchFamily="34" charset="0"/>
              </a:rPr>
              <a:t>  - north &amp; </a:t>
            </a:r>
            <a:r>
              <a:rPr lang="en-US" dirty="0" smtClean="0">
                <a:latin typeface="Arial Rounded MT Bold" panose="020F0704030504030204" pitchFamily="34" charset="0"/>
              </a:rPr>
              <a:t>A’ </a:t>
            </a:r>
            <a:r>
              <a:rPr lang="en-US" dirty="0">
                <a:latin typeface="Arial Rounded MT Bold" panose="020F0704030504030204" pitchFamily="34" charset="0"/>
              </a:rPr>
              <a:t>- -</a:t>
            </a:r>
            <a:r>
              <a:rPr lang="en-US" dirty="0" err="1">
                <a:latin typeface="Arial Rounded MT Bold" panose="020F0704030504030204" pitchFamily="34" charset="0"/>
              </a:rPr>
              <a:t>ve</a:t>
            </a:r>
            <a:r>
              <a:rPr lang="en-US" dirty="0">
                <a:latin typeface="Arial Rounded MT Bold" panose="020F0704030504030204" pitchFamily="34" charset="0"/>
              </a:rPr>
              <a:t> – south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Rotor is </a:t>
            </a:r>
            <a:r>
              <a:rPr lang="en-US" dirty="0" smtClean="0">
                <a:latin typeface="Arial Rounded MT Bold" panose="020F0704030504030204" pitchFamily="34" charset="0"/>
              </a:rPr>
              <a:t>360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o</a:t>
            </a:r>
            <a:r>
              <a:rPr lang="en-US" dirty="0" smtClean="0">
                <a:latin typeface="Arial Rounded MT Bold" panose="020F0704030504030204" pitchFamily="34" charset="0"/>
              </a:rPr>
              <a:t> or 0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o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3197-F1F4-423C-804E-177C1F6EF58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6800"/>
            <a:ext cx="5630451" cy="472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14478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Current through stator – controlled – transistors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Hall effect sensors to detect the position of rotor – in order to </a:t>
            </a:r>
            <a:r>
              <a:rPr lang="en-US" dirty="0" err="1" smtClean="0">
                <a:latin typeface="Arial Rounded MT Bold" panose="020F0704030504030204" pitchFamily="34" charset="0"/>
              </a:rPr>
              <a:t>energise</a:t>
            </a:r>
            <a:r>
              <a:rPr lang="en-US" dirty="0" smtClean="0">
                <a:latin typeface="Arial Rounded MT Bold" panose="020F0704030504030204" pitchFamily="34" charset="0"/>
              </a:rPr>
              <a:t> the coil in correct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EBD5-A893-44AC-A92D-F3005BCD4AA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76325"/>
            <a:ext cx="71628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1304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DRIVE SYSTEM - AC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394-4CC7-4A2E-8A31-1E1DAAF2DB8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Single phase – low power requirements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Induction – cheaper comparatively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Poly phase – high power requirements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Induction - cheaper comparatively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SINGLE PHASE INDUCTION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1E96-BB03-472B-92F1-FC9F236EBEF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0" y="642750"/>
            <a:ext cx="3646716" cy="3064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" y="3587617"/>
            <a:ext cx="3276600" cy="2811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9371" y="942313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Stator – current carrying coil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Rotor – windings on copper bars arranged – squirrel cage – end rings connects all bars – completes the circuit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370" y="2217625"/>
            <a:ext cx="5845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A.C current to stator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Generates alternate magnetic field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Induces alternate </a:t>
            </a:r>
            <a:r>
              <a:rPr lang="en-US" dirty="0" err="1" smtClean="0">
                <a:latin typeface="Arial Rounded MT Bold" panose="020F0704030504030204" pitchFamily="34" charset="0"/>
              </a:rPr>
              <a:t>emf</a:t>
            </a:r>
            <a:r>
              <a:rPr lang="en-US" dirty="0" smtClean="0">
                <a:latin typeface="Arial Rounded MT Bold" panose="020F0704030504030204" pitchFamily="34" charset="0"/>
              </a:rPr>
              <a:t> in rotor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Now current carrying rotor in the magnetic field of stator experiences forces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Force – torque – rotates the rotor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0198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19800" y="3445913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19800" y="423151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019800" y="53340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8829"/>
            <a:ext cx="101346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COMPRESSOR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0B22-173A-42C7-B319-D51EFC3945A8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53547"/>
            <a:ext cx="464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RECIPROCATING COMPRESSOR</a:t>
            </a:r>
          </a:p>
          <a:p>
            <a:endParaRPr lang="en-US" sz="20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https://www.youtube.com/watch?v=fTDkG1y5R34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3097097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ROTARY VANE COMPRESSOR</a:t>
            </a:r>
          </a:p>
          <a:p>
            <a:endParaRPr lang="en-US" sz="20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https://www.youtube.com/watch?v=z0Y8u6bVSEo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1" y="4546227"/>
            <a:ext cx="403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SCREW COMPRESSOR</a:t>
            </a:r>
          </a:p>
          <a:p>
            <a:endParaRPr lang="en-US" sz="14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https</a:t>
            </a:r>
            <a:r>
              <a:rPr lang="en-US" sz="1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://www.youtube.com/watch?v=iDAKfAib4bY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" y="495593"/>
            <a:ext cx="3381375" cy="276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" y="4132709"/>
            <a:ext cx="4823395" cy="2354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836" y="189335"/>
            <a:ext cx="24574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THREE PHASE INDUCTION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57F2-56A3-47FC-8814-DCCAE845B80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371600"/>
            <a:ext cx="3505200" cy="3099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772887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Same like single phase AC motor but has 3 windings in stator located 120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o</a:t>
            </a:r>
            <a:r>
              <a:rPr lang="en-US" dirty="0" smtClean="0">
                <a:latin typeface="Arial Rounded MT Bold" panose="020F0704030504030204" pitchFamily="34" charset="0"/>
              </a:rPr>
              <a:t> apart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Each winding connected separately to three lines of supply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Magnetic field generated is rotating magnetic field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Three phase is self starting motor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Direction can be reversed by interchanging connection between any two line of connection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THREE PHASE SYNCHRONOUS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9FDC-C293-4253-8DEF-C526191045F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2231118"/>
            <a:ext cx="34544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0600" y="17526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Stator is same like induction motor, rotor is permanent magnet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Magnetic field produced by stator rotates and hence magnet rotates with it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Frequency of rotation of rotor is same as the frequency of supply</a:t>
            </a:r>
          </a:p>
        </p:txBody>
      </p:sp>
    </p:spTree>
    <p:extLst>
      <p:ext uri="{BB962C8B-B14F-4D97-AF65-F5344CB8AC3E}">
        <p14:creationId xmlns:p14="http://schemas.microsoft.com/office/powerpoint/2010/main" val="41837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OF AC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D50-5255-4B89-B0E3-C63D921800FA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785145"/>
            <a:ext cx="6934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5814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Speed can be varied by varying the frequency of the supply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Torque is proportional to the ratio of voltage to frequency of supply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Hence to maintain constant torque along with varying speed the voltage of supply need to be varied accordingly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It is complicated and costlier compared to speed control in DC motor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-2177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STEPPER MOTOR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4499-C6C1-4CEE-8AE2-13E76621DB9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3914" y="685800"/>
            <a:ext cx="8382000" cy="56705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Produces rotation through equal angle – steps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form of stepper motor (stator is pair of windings):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Reluctance – soft iron rotor with teeth as poles 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Permanent Magnet – permanent magnet rotor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 – permanent magnet rotor enclosed in soft iron 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teeths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Rotor poles is always less than stator poles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464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VARIABLE RELUCTANCE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CC48-4188-444A-B2A7-716B2AD0B31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6100" y="555424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or 15 degree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792288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Opposite pairs of windings energized by current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Magnetic flux created between the pair of windings 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Rotor teeth aligns with the </a:t>
            </a:r>
            <a:r>
              <a:rPr lang="en-US" dirty="0" err="1" smtClean="0">
                <a:latin typeface="Arial Rounded MT Bold" panose="020F0704030504030204" pitchFamily="34" charset="0"/>
              </a:rPr>
              <a:t>energised</a:t>
            </a:r>
            <a:r>
              <a:rPr lang="en-US" dirty="0" smtClean="0">
                <a:latin typeface="Arial Rounded MT Bold" panose="020F0704030504030204" pitchFamily="34" charset="0"/>
              </a:rPr>
              <a:t> windings to produce reluctance (magnetic lines resistance)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For next step next pair of windings gets energized 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Again rotor aligns itself with new pair of energized windings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Likewise completes one rotation as the energizing of coil is done in cyclic manner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5444990" y="1320428"/>
            <a:ext cx="152400" cy="25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444990" y="1908779"/>
            <a:ext cx="152400" cy="25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444990" y="2976165"/>
            <a:ext cx="152400" cy="25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444990" y="3541904"/>
            <a:ext cx="152400" cy="25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444990" y="4074986"/>
            <a:ext cx="152400" cy="251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6" y="779045"/>
            <a:ext cx="2105025" cy="2514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8" y="3729263"/>
            <a:ext cx="20574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PERMANENT MAGNET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35A5-0D9D-4EBF-9E94-F381B46DA64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82496" y="5526918"/>
            <a:ext cx="435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1.8, 7.5, 15, 30, 34, 90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5649081" cy="2322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478968"/>
            <a:ext cx="4953000" cy="2013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925985"/>
            <a:ext cx="3953896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5541" y="674914"/>
            <a:ext cx="307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Polarity can be changed n the stator coil by reversing the current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3694334"/>
            <a:ext cx="3410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 Rounded MT Bold" panose="020F0704030504030204" pitchFamily="34" charset="0"/>
              </a:rPr>
              <a:t>Eg</a:t>
            </a:r>
            <a:r>
              <a:rPr lang="en-US" dirty="0" smtClean="0">
                <a:latin typeface="Arial Rounded MT Bold" panose="020F0704030504030204" pitchFamily="34" charset="0"/>
              </a:rPr>
              <a:t>: if current flows from A to A’, A – north pole &amp; A’ – south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If current flows from A’ to A, A’ – north &amp; A - south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82496" y="5985717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torque can be achieved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HYBRID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98B7-FF15-42AC-869F-E2173445FA1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514" y="762001"/>
            <a:ext cx="6172200" cy="40385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34521" y="5713393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or 1.8 degree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743" y="1297018"/>
            <a:ext cx="307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Same like permanent magnet type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Rotor also sets itself in minimum reluctance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Steps per revolution – </a:t>
            </a:r>
            <a:r>
              <a:rPr lang="en-US" i="1" dirty="0" smtClean="0">
                <a:latin typeface="Arial Rounded MT Bold" panose="020F0704030504030204" pitchFamily="34" charset="0"/>
              </a:rPr>
              <a:t>n*m</a:t>
            </a:r>
            <a:r>
              <a:rPr lang="en-US" dirty="0" smtClean="0">
                <a:latin typeface="Arial Rounded MT Bold" panose="020F0704030504030204" pitchFamily="34" charset="0"/>
              </a:rPr>
              <a:t>, </a:t>
            </a:r>
            <a:r>
              <a:rPr lang="en-US" i="1" dirty="0" smtClean="0">
                <a:latin typeface="Arial Rounded MT Bold" panose="020F0704030504030204" pitchFamily="34" charset="0"/>
              </a:rPr>
              <a:t>n</a:t>
            </a:r>
            <a:r>
              <a:rPr lang="en-US" dirty="0" smtClean="0">
                <a:latin typeface="Arial Rounded MT Bold" panose="020F0704030504030204" pitchFamily="34" charset="0"/>
              </a:rPr>
              <a:t> – no of phase in stator; </a:t>
            </a:r>
            <a:r>
              <a:rPr lang="en-US" i="1" dirty="0" smtClean="0">
                <a:latin typeface="Arial Rounded MT Bold" panose="020F0704030504030204" pitchFamily="34" charset="0"/>
              </a:rPr>
              <a:t>m</a:t>
            </a:r>
            <a:r>
              <a:rPr lang="en-US" dirty="0" smtClean="0">
                <a:latin typeface="Arial Rounded MT Bold" panose="020F0704030504030204" pitchFamily="34" charset="0"/>
              </a:rPr>
              <a:t> – no of teeth on rotor</a:t>
            </a:r>
          </a:p>
        </p:txBody>
      </p:sp>
    </p:spTree>
    <p:extLst>
      <p:ext uri="{BB962C8B-B14F-4D97-AF65-F5344CB8AC3E}">
        <p14:creationId xmlns:p14="http://schemas.microsoft.com/office/powerpoint/2010/main" val="16591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069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SPECIFICATION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F7A2-BFDE-4769-B399-46A5DA29F86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560696"/>
            <a:ext cx="4800600" cy="59163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number of independent windings - stator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angle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equal angle through which rotor rotates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torque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maximum torque to maintain the rotor in static position in the middle of rotation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Pull-in torque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maximum torque against motor starts and reaches synchronization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Pull-out torque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maximum torque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maintain synchronization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Pull-in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maximum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against motor starts and reaches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Pull-out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maximum torque to maintain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Slew range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range of switching range between pull in &amp; pull out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1066801"/>
            <a:ext cx="4405118" cy="43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399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STEPPER MOTOR (2 PHASE) CONTROL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9191-D198-41D2-8119-E39629410DB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25" y="533793"/>
            <a:ext cx="2806700" cy="233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20" y="3046061"/>
            <a:ext cx="3057979" cy="3442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5580" y="729344"/>
            <a:ext cx="57485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 Rounded MT Bold" panose="020F0704030504030204" pitchFamily="34" charset="0"/>
              </a:rPr>
              <a:t>2 Phase stepper motor – 2 pairs of stator coil windings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 Rounded MT Bold" panose="020F0704030504030204" pitchFamily="34" charset="0"/>
              </a:rPr>
              <a:t>Bipolar – each phase has 2 wire connections for control – 8 transistors required to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 Rounded MT Bold" panose="020F0704030504030204" pitchFamily="34" charset="0"/>
              </a:rPr>
              <a:t>Unipolar – each phase has one more wire tapered in the </a:t>
            </a:r>
            <a:r>
              <a:rPr lang="en-US" sz="1600" dirty="0" err="1" smtClean="0">
                <a:latin typeface="Arial Rounded MT Bold" panose="020F0704030504030204" pitchFamily="34" charset="0"/>
              </a:rPr>
              <a:t>centre</a:t>
            </a:r>
            <a:r>
              <a:rPr lang="en-US" sz="1600" dirty="0" smtClean="0">
                <a:latin typeface="Arial Rounded MT Bold" panose="020F0704030504030204" pitchFamily="34" charset="0"/>
              </a:rPr>
              <a:t> other than 2 wires – 4 transistors required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Bipolar</a:t>
            </a:r>
            <a:r>
              <a:rPr lang="en-US" sz="1600" dirty="0" smtClean="0">
                <a:latin typeface="Arial Rounded MT Bold" panose="020F0704030504030204" pitchFamily="34" charset="0"/>
              </a:rPr>
              <a:t> – </a:t>
            </a:r>
            <a:r>
              <a:rPr lang="en-US" sz="1600" dirty="0">
                <a:latin typeface="Arial Rounded MT Bold" panose="020F0704030504030204" pitchFamily="34" charset="0"/>
              </a:rPr>
              <a:t>T</a:t>
            </a:r>
            <a:r>
              <a:rPr lang="en-US" sz="1600" baseline="-25000" dirty="0">
                <a:latin typeface="Arial Rounded MT Bold" panose="020F0704030504030204" pitchFamily="34" charset="0"/>
              </a:rPr>
              <a:t>1</a:t>
            </a:r>
            <a:r>
              <a:rPr lang="en-US" sz="1600" dirty="0">
                <a:latin typeface="Arial Rounded MT Bold" panose="020F0704030504030204" pitchFamily="34" charset="0"/>
              </a:rPr>
              <a:t> &amp; T</a:t>
            </a:r>
            <a:r>
              <a:rPr lang="en-US" sz="1600" baseline="-25000" dirty="0">
                <a:latin typeface="Arial Rounded MT Bold" panose="020F0704030504030204" pitchFamily="34" charset="0"/>
              </a:rPr>
              <a:t>4</a:t>
            </a:r>
            <a:r>
              <a:rPr lang="en-US" sz="1600" dirty="0">
                <a:latin typeface="Arial Rounded MT Bold" panose="020F0704030504030204" pitchFamily="34" charset="0"/>
              </a:rPr>
              <a:t> – on – </a:t>
            </a:r>
            <a:r>
              <a:rPr lang="en-US" sz="1600" dirty="0" smtClean="0">
                <a:latin typeface="Arial Rounded MT Bold" panose="020F0704030504030204" pitchFamily="34" charset="0"/>
              </a:rPr>
              <a:t>current from A to A’ 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</a:rPr>
              <a:t>&amp; T</a:t>
            </a:r>
            <a:r>
              <a:rPr lang="en-US" sz="1600" baseline="-25000" dirty="0">
                <a:latin typeface="Arial Rounded MT Bold" panose="020F0704030504030204" pitchFamily="34" charset="0"/>
              </a:rPr>
              <a:t>3</a:t>
            </a:r>
            <a:r>
              <a:rPr lang="en-US" sz="1600" dirty="0">
                <a:latin typeface="Arial Rounded MT Bold" panose="020F0704030504030204" pitchFamily="34" charset="0"/>
              </a:rPr>
              <a:t> – on – </a:t>
            </a:r>
            <a:r>
              <a:rPr lang="en-US" sz="1600" dirty="0" smtClean="0">
                <a:latin typeface="Arial Rounded MT Bold" panose="020F0704030504030204" pitchFamily="34" charset="0"/>
              </a:rPr>
              <a:t>current from A’ to 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 Rounded MT Bold" panose="020F0704030504030204" pitchFamily="34" charset="0"/>
              </a:rPr>
              <a:t>Similarly, 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5</a:t>
            </a:r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</a:rPr>
              <a:t>&amp; </a:t>
            </a:r>
            <a:r>
              <a:rPr lang="en-US" sz="1600" dirty="0" smtClean="0">
                <a:latin typeface="Arial Rounded MT Bold" panose="020F0704030504030204" pitchFamily="34" charset="0"/>
              </a:rPr>
              <a:t>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8</a:t>
            </a:r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</a:rPr>
              <a:t>– on – current from </a:t>
            </a:r>
            <a:r>
              <a:rPr lang="en-US" sz="1600" dirty="0" smtClean="0">
                <a:latin typeface="Arial Rounded MT Bold" panose="020F0704030504030204" pitchFamily="34" charset="0"/>
              </a:rPr>
              <a:t>B </a:t>
            </a:r>
            <a:r>
              <a:rPr lang="en-US" sz="1600" dirty="0">
                <a:latin typeface="Arial Rounded MT Bold" panose="020F0704030504030204" pitchFamily="34" charset="0"/>
              </a:rPr>
              <a:t>to </a:t>
            </a:r>
            <a:r>
              <a:rPr lang="en-US" sz="1600" dirty="0" smtClean="0">
                <a:latin typeface="Arial Rounded MT Bold" panose="020F0704030504030204" pitchFamily="34" charset="0"/>
              </a:rPr>
              <a:t>B’ 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6</a:t>
            </a:r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</a:rPr>
              <a:t>&amp; </a:t>
            </a:r>
            <a:r>
              <a:rPr lang="en-US" sz="1600" dirty="0" smtClean="0">
                <a:latin typeface="Arial Rounded MT Bold" panose="020F0704030504030204" pitchFamily="34" charset="0"/>
              </a:rPr>
              <a:t>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7</a:t>
            </a:r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</a:rPr>
              <a:t>– on – current from </a:t>
            </a:r>
            <a:r>
              <a:rPr lang="en-US" sz="1600" dirty="0" smtClean="0">
                <a:latin typeface="Arial Rounded MT Bold" panose="020F0704030504030204" pitchFamily="34" charset="0"/>
              </a:rPr>
              <a:t>B’ </a:t>
            </a:r>
            <a:r>
              <a:rPr lang="en-US" sz="1600" dirty="0">
                <a:latin typeface="Arial Rounded MT Bold" panose="020F0704030504030204" pitchFamily="34" charset="0"/>
              </a:rPr>
              <a:t>to </a:t>
            </a:r>
            <a:r>
              <a:rPr lang="en-US" sz="1600" dirty="0" smtClean="0">
                <a:latin typeface="Arial Rounded MT Bold" panose="020F0704030504030204" pitchFamily="34" charset="0"/>
              </a:rPr>
              <a:t>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Unipolar </a:t>
            </a:r>
            <a:r>
              <a:rPr lang="en-US" sz="1600" dirty="0" smtClean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</a:rPr>
              <a:t>– T</a:t>
            </a:r>
            <a:r>
              <a:rPr lang="en-US" sz="1600" baseline="-25000" dirty="0">
                <a:latin typeface="Arial Rounded MT Bold" panose="020F0704030504030204" pitchFamily="34" charset="0"/>
              </a:rPr>
              <a:t>1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latin typeface="Arial Rounded MT Bold" panose="020F0704030504030204" pitchFamily="34" charset="0"/>
              </a:rPr>
              <a:t>on </a:t>
            </a:r>
            <a:r>
              <a:rPr lang="en-US" sz="1600" dirty="0">
                <a:latin typeface="Arial Rounded MT Bold" panose="020F0704030504030204" pitchFamily="34" charset="0"/>
              </a:rPr>
              <a:t>– current from A to A’ </a:t>
            </a:r>
            <a:r>
              <a:rPr lang="en-US" sz="1600" dirty="0" smtClean="0">
                <a:latin typeface="Arial Rounded MT Bold" panose="020F0704030504030204" pitchFamily="34" charset="0"/>
              </a:rPr>
              <a:t>, 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1600" dirty="0" smtClean="0">
                <a:latin typeface="Arial Rounded MT Bold" panose="020F0704030504030204" pitchFamily="34" charset="0"/>
              </a:rPr>
              <a:t>– </a:t>
            </a:r>
            <a:r>
              <a:rPr lang="en-US" sz="1600" dirty="0">
                <a:latin typeface="Arial Rounded MT Bold" panose="020F0704030504030204" pitchFamily="34" charset="0"/>
              </a:rPr>
              <a:t>on – current from A’ to 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 Rounded MT Bold" panose="020F0704030504030204" pitchFamily="34" charset="0"/>
              </a:rPr>
              <a:t>Similarly, </a:t>
            </a:r>
            <a:r>
              <a:rPr lang="en-US" sz="1600" dirty="0" smtClean="0">
                <a:latin typeface="Arial Rounded MT Bold" panose="020F0704030504030204" pitchFamily="34" charset="0"/>
              </a:rPr>
              <a:t>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3 </a:t>
            </a:r>
            <a:r>
              <a:rPr lang="en-US" sz="1600" dirty="0" smtClean="0">
                <a:latin typeface="Arial Rounded MT Bold" panose="020F0704030504030204" pitchFamily="34" charset="0"/>
              </a:rPr>
              <a:t>– </a:t>
            </a:r>
            <a:r>
              <a:rPr lang="en-US" sz="1600" dirty="0">
                <a:latin typeface="Arial Rounded MT Bold" panose="020F0704030504030204" pitchFamily="34" charset="0"/>
              </a:rPr>
              <a:t>on – current from B to B’ </a:t>
            </a:r>
            <a:r>
              <a:rPr lang="en-US" sz="1600" dirty="0" smtClean="0">
                <a:latin typeface="Arial Rounded MT Bold" panose="020F0704030504030204" pitchFamily="34" charset="0"/>
              </a:rPr>
              <a:t>T</a:t>
            </a:r>
            <a:r>
              <a:rPr lang="en-US" sz="1600" baseline="-25000" dirty="0" smtClean="0">
                <a:latin typeface="Arial Rounded MT Bold" panose="020F0704030504030204" pitchFamily="34" charset="0"/>
              </a:rPr>
              <a:t>4</a:t>
            </a:r>
            <a:r>
              <a:rPr lang="en-US" sz="1600" dirty="0" smtClean="0">
                <a:latin typeface="Arial Rounded MT Bold" panose="020F0704030504030204" pitchFamily="34" charset="0"/>
              </a:rPr>
              <a:t> – </a:t>
            </a:r>
            <a:r>
              <a:rPr lang="en-US" sz="1600" dirty="0">
                <a:latin typeface="Arial Rounded MT Bold" panose="020F0704030504030204" pitchFamily="34" charset="0"/>
              </a:rPr>
              <a:t>on – current from B’ to 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710" y="282018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Bipolar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3627" y="63680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Unipolar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BIPOLAR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4153-4037-482B-B7D8-FB634677425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90600"/>
            <a:ext cx="8763000" cy="49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4352</Words>
  <Application>Microsoft Office PowerPoint</Application>
  <PresentationFormat>On-screen Show (4:3)</PresentationFormat>
  <Paragraphs>828</Paragraphs>
  <Slides>105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Arial</vt:lpstr>
      <vt:lpstr>Arial Rounded MT Bold</vt:lpstr>
      <vt:lpstr>Calibri</vt:lpstr>
      <vt:lpstr>Wingdings</vt:lpstr>
      <vt:lpstr>Office Theme</vt:lpstr>
      <vt:lpstr>MODULE II ACTUATORS</vt:lpstr>
      <vt:lpstr>INTRODUCTION </vt:lpstr>
      <vt:lpstr>PNEUMATIC &amp; HYDRAULIC ACTUATORS</vt:lpstr>
      <vt:lpstr>INTRODUCTION </vt:lpstr>
      <vt:lpstr>HYDRAULIC POWER SYSTEM</vt:lpstr>
      <vt:lpstr>PUMPS </vt:lpstr>
      <vt:lpstr>ACCUMULATOR</vt:lpstr>
      <vt:lpstr>PNEUMATIC POWER SYSTEM</vt:lpstr>
      <vt:lpstr>COMPRESSOR</vt:lpstr>
      <vt:lpstr>VALVES </vt:lpstr>
      <vt:lpstr>DIRECTION CONTROL VALVES </vt:lpstr>
      <vt:lpstr>SPOOL VALVES</vt:lpstr>
      <vt:lpstr>CONT…</vt:lpstr>
      <vt:lpstr>POPPET VALVES</vt:lpstr>
      <vt:lpstr>NON RETURN VALVES </vt:lpstr>
      <vt:lpstr>PROPORTIONAL &amp; SERVO CONTROL VALVES</vt:lpstr>
      <vt:lpstr>VALVE SYMBOL</vt:lpstr>
      <vt:lpstr>Cont…</vt:lpstr>
      <vt:lpstr>DRAW THE SYMBOL FOR FOLLOWING VALVES</vt:lpstr>
      <vt:lpstr>PRESSURE CONTROL VALVES </vt:lpstr>
      <vt:lpstr>PRESSURE LIMITING /  RELIEF VALVES</vt:lpstr>
      <vt:lpstr>PRESSURE REGULATING VALVES</vt:lpstr>
      <vt:lpstr>PRESSURE SEQUENCING VALVES</vt:lpstr>
      <vt:lpstr>CONT..</vt:lpstr>
      <vt:lpstr>PROCESS / FLOW CONTROL VALVES </vt:lpstr>
      <vt:lpstr>Cont…</vt:lpstr>
      <vt:lpstr>VALVE BODIES</vt:lpstr>
      <vt:lpstr>PLUG SHAPES</vt:lpstr>
      <vt:lpstr>ACTUATOR </vt:lpstr>
      <vt:lpstr>ACTUATORS - CYLINDERS</vt:lpstr>
      <vt:lpstr>CONTROL OF SINGLE ACTING</vt:lpstr>
      <vt:lpstr>CONTROL OF DOUBLE ACTING</vt:lpstr>
      <vt:lpstr>ROTARY ACTUATORS </vt:lpstr>
      <vt:lpstr>CYLINDER SEQUENCING </vt:lpstr>
      <vt:lpstr>MECHANICAL ACTUATORS</vt:lpstr>
      <vt:lpstr>INTRODUCTION </vt:lpstr>
      <vt:lpstr>KINEMATICS - TYPES OF MOTION</vt:lpstr>
      <vt:lpstr>Cont…</vt:lpstr>
      <vt:lpstr>Cont…</vt:lpstr>
      <vt:lpstr>Cont..</vt:lpstr>
      <vt:lpstr>PowerPoint Presentation</vt:lpstr>
      <vt:lpstr>CAMS</vt:lpstr>
      <vt:lpstr>GEAR</vt:lpstr>
      <vt:lpstr>CONT…</vt:lpstr>
      <vt:lpstr>CONT…</vt:lpstr>
      <vt:lpstr>RATCHET &amp; PAWL</vt:lpstr>
      <vt:lpstr>BELT</vt:lpstr>
      <vt:lpstr>CONT…</vt:lpstr>
      <vt:lpstr>CHAIN</vt:lpstr>
      <vt:lpstr>BEARINGS </vt:lpstr>
      <vt:lpstr> JOURNAL BEARINGS </vt:lpstr>
      <vt:lpstr> BALL BEARINGS </vt:lpstr>
      <vt:lpstr> CONT… </vt:lpstr>
      <vt:lpstr> ROLLER BEARINGS </vt:lpstr>
      <vt:lpstr>ELECTRICAL ACTUATORS</vt:lpstr>
      <vt:lpstr>INTRODUCTION </vt:lpstr>
      <vt:lpstr>RELAY </vt:lpstr>
      <vt:lpstr>CONT…</vt:lpstr>
      <vt:lpstr>SOLID STATE SWITCHES</vt:lpstr>
      <vt:lpstr>DIODES</vt:lpstr>
      <vt:lpstr>CONT…</vt:lpstr>
      <vt:lpstr> TRANSISTOR</vt:lpstr>
      <vt:lpstr> Cont..</vt:lpstr>
      <vt:lpstr>  TRANSISTOR as AMPLIFIER COMMON BASE </vt:lpstr>
      <vt:lpstr> Cont…</vt:lpstr>
      <vt:lpstr>TRANSISTOR as SWITCH COMMON EMITTER</vt:lpstr>
      <vt:lpstr>CHARACTERESTICS - TRANSISTOR</vt:lpstr>
      <vt:lpstr>DARLINGTON PAIR</vt:lpstr>
      <vt:lpstr>MOSFET</vt:lpstr>
      <vt:lpstr>PowerPoint Presentation</vt:lpstr>
      <vt:lpstr>THYRISTOR (SCR)</vt:lpstr>
      <vt:lpstr>THYRISTOR (SCR)</vt:lpstr>
      <vt:lpstr>TRIAC</vt:lpstr>
      <vt:lpstr>VOLTAGE CONTROL</vt:lpstr>
      <vt:lpstr>SOLENOID</vt:lpstr>
      <vt:lpstr>DRIVE SYSTEM: DC MOTOR</vt:lpstr>
      <vt:lpstr>BRUSH TYPE DC MOTOR</vt:lpstr>
      <vt:lpstr>Cont..</vt:lpstr>
      <vt:lpstr>BRUSH TYPE DC MOTOR WITH FIELD COILS</vt:lpstr>
      <vt:lpstr>CONT..</vt:lpstr>
      <vt:lpstr>CONT..</vt:lpstr>
      <vt:lpstr>CONTROL OF BRUSH TYPE DC MOTOR (Pulse Width Modulation) </vt:lpstr>
      <vt:lpstr>CONT….</vt:lpstr>
      <vt:lpstr>CLOSED LOOP CONTROL – WITH PWM</vt:lpstr>
      <vt:lpstr>BRUSHLESS PERMANENT MAGNET DC MOTOR</vt:lpstr>
      <vt:lpstr>CONT…</vt:lpstr>
      <vt:lpstr>CONT…</vt:lpstr>
      <vt:lpstr>DRIVE SYSTEM - AC MOTOR</vt:lpstr>
      <vt:lpstr>SINGLE PHASE INDUCTION MOTOR</vt:lpstr>
      <vt:lpstr>THREE PHASE INDUCTION MOTOR</vt:lpstr>
      <vt:lpstr>THREE PHASE SYNCHRONOUS MOTOR</vt:lpstr>
      <vt:lpstr>CONTROL OF AC MOTOR</vt:lpstr>
      <vt:lpstr>STEPPER MOTOR</vt:lpstr>
      <vt:lpstr>VARIABLE RELUCTANCE</vt:lpstr>
      <vt:lpstr>PERMANENT MAGNET</vt:lpstr>
      <vt:lpstr>HYBRID</vt:lpstr>
      <vt:lpstr>SPECIFICATION</vt:lpstr>
      <vt:lpstr>STEPPER MOTOR (2 PHASE) CONTROL</vt:lpstr>
      <vt:lpstr>BIPOLAR</vt:lpstr>
      <vt:lpstr>FULL STEP - BIPOLAR</vt:lpstr>
      <vt:lpstr>HALF STEP - BIPOLAR</vt:lpstr>
      <vt:lpstr>FULL STEP - UNIPOLAR</vt:lpstr>
      <vt:lpstr>HALF STEP - UNIPOLAR</vt:lpstr>
      <vt:lpstr>MODULE 2 - 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Side Management– Concept and Need For It.</dc:title>
  <dc:creator>KEYA</dc:creator>
  <cp:lastModifiedBy>rajarajan</cp:lastModifiedBy>
  <cp:revision>368</cp:revision>
  <dcterms:created xsi:type="dcterms:W3CDTF">2012-03-11T08:23:30Z</dcterms:created>
  <dcterms:modified xsi:type="dcterms:W3CDTF">2018-02-23T07:14:05Z</dcterms:modified>
</cp:coreProperties>
</file>