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391" r:id="rId3"/>
    <p:sldId id="449" r:id="rId4"/>
    <p:sldId id="257" r:id="rId5"/>
    <p:sldId id="325" r:id="rId6"/>
    <p:sldId id="274" r:id="rId7"/>
    <p:sldId id="450" r:id="rId8"/>
    <p:sldId id="425" r:id="rId9"/>
    <p:sldId id="426" r:id="rId10"/>
    <p:sldId id="451" r:id="rId11"/>
    <p:sldId id="452" r:id="rId12"/>
    <p:sldId id="440" r:id="rId13"/>
    <p:sldId id="326" r:id="rId14"/>
    <p:sldId id="429" r:id="rId15"/>
    <p:sldId id="430" r:id="rId16"/>
    <p:sldId id="431" r:id="rId17"/>
    <p:sldId id="453" r:id="rId18"/>
    <p:sldId id="454" r:id="rId19"/>
    <p:sldId id="455" r:id="rId20"/>
    <p:sldId id="456" r:id="rId21"/>
    <p:sldId id="434" r:id="rId22"/>
    <p:sldId id="432" r:id="rId23"/>
    <p:sldId id="457" r:id="rId24"/>
    <p:sldId id="435" r:id="rId25"/>
    <p:sldId id="458" r:id="rId26"/>
    <p:sldId id="437" r:id="rId27"/>
    <p:sldId id="459" r:id="rId28"/>
    <p:sldId id="460" r:id="rId29"/>
    <p:sldId id="438" r:id="rId30"/>
    <p:sldId id="461" r:id="rId31"/>
    <p:sldId id="441" r:id="rId32"/>
    <p:sldId id="448" r:id="rId33"/>
    <p:sldId id="309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95" autoAdjust="0"/>
    <p:restoredTop sz="94660"/>
  </p:normalViewPr>
  <p:slideViewPr>
    <p:cSldViewPr>
      <p:cViewPr varScale="1">
        <p:scale>
          <a:sx n="87" d="100"/>
          <a:sy n="87" d="100"/>
        </p:scale>
        <p:origin x="115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553EF-7F1D-446C-9330-599A3C1C7DD7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186769-E2C1-47D0-9377-820AB532AE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152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86769-E2C1-47D0-9377-820AB532AE4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500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86769-E2C1-47D0-9377-820AB532AE42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607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7498-9B7F-497B-8BD8-5D62C6A739C3}" type="datetime1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CB30-7E7D-47E5-8599-E1D81D39F66E}" type="datetime1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5D6C0-CFC8-47FE-AC3B-97D6E60484A7}" type="datetime1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5973-C75A-4CCF-8433-DF5CAE17D854}" type="datetime1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381C-6C9E-408D-8121-9085E639ABDE}" type="datetime1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A4DC-FB92-4E56-AA72-EB23396AB232}" type="datetime1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64AFE-8309-4D5A-BA83-16C3B6FE1A08}" type="datetime1">
              <a:rPr lang="en-US" smtClean="0"/>
              <a:t>3/26/2018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6791-02FC-426D-910C-754B6250CF02}" type="datetime1">
              <a:rPr lang="en-US" smtClean="0"/>
              <a:t>3/26/2018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18E45-B273-407A-B0C3-D0DC1F8EEE45}" type="datetime1">
              <a:rPr lang="en-US" smtClean="0"/>
              <a:t>3/26/2018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F013C-3E23-4BD3-AD27-8C4EC50BD670}" type="datetime1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3E3C1-A065-424C-800B-61C40244953F}" type="datetime1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BD381-4773-4F40-8B79-EDB00CADD2FA}" type="datetime1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 RAJARAJAN_ASST PROF, BSARCIS&amp;T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10655-7125-4253-86B8-9B4DBA56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hdphoto" Target="../media/hdphoto6.wdp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8.png"/><Relationship Id="rId5" Type="http://schemas.openxmlformats.org/officeDocument/2006/relationships/image" Target="../media/image13.png"/><Relationship Id="rId10" Type="http://schemas.openxmlformats.org/officeDocument/2006/relationships/image" Target="../media/image17.png"/><Relationship Id="rId4" Type="http://schemas.openxmlformats.org/officeDocument/2006/relationships/image" Target="../media/image12.png"/><Relationship Id="rId9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7.wdp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8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9.wdp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0.wdp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11.wdp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7" Type="http://schemas.microsoft.com/office/2007/relationships/hdphoto" Target="../media/hdphoto5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microsoft.com/office/2007/relationships/hdphoto" Target="../media/hdphoto4.wdp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8077200" cy="2286000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MODULE </a:t>
            </a:r>
            <a:r>
              <a:rPr lang="en-US" sz="5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5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5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PLC SYSTEM</a:t>
            </a:r>
            <a:endParaRPr lang="en-US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6FC1-F096-4B4E-8FDA-4B52CFD98AB1}" type="datetime1">
              <a:rPr lang="en-US" smtClean="0"/>
              <a:t>3/26/2018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09600" y="3505200"/>
            <a:ext cx="8305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Programmable Logic Controllers –Basic Structure, Input / Output 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Processing, Programming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Mnemonics, Timers, Internal relays and counters, 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 Registers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Master and Jump Controls, Data Handling, Analogs Input / 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Output, Selection 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a PLC.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126" y="0"/>
            <a:ext cx="8229600" cy="65563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LOGIC FUNCTIONS</a:t>
            </a:r>
            <a:endParaRPr lang="en-US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FCBEB-AFB2-410A-B74B-9879ECE36657}" type="datetime1">
              <a:rPr lang="en-US" smtClean="0"/>
              <a:t>3/26/2018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48126" y="868225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AND</a:t>
            </a:r>
            <a:endParaRPr lang="en-US" sz="32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3359" y="1752599"/>
            <a:ext cx="2007336" cy="84519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6441155" y="827619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OR</a:t>
            </a:r>
            <a:endParaRPr lang="en-US" sz="32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1888" y="1373955"/>
            <a:ext cx="2004911" cy="155465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37" y="3716524"/>
            <a:ext cx="2181225" cy="78105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921015" y="2971871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NOR</a:t>
            </a:r>
            <a:endParaRPr lang="en-US" sz="32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37" y="1910775"/>
            <a:ext cx="2209800" cy="695325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68013" y="1627508"/>
            <a:ext cx="2162175" cy="1095375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6254777" y="2919162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NAND</a:t>
            </a:r>
            <a:endParaRPr lang="en-US" sz="32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51588" y="3694753"/>
            <a:ext cx="2223873" cy="764234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20430" y="3424068"/>
            <a:ext cx="2200275" cy="110490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76488" y="3461619"/>
            <a:ext cx="2338285" cy="1628918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88921" y="4922333"/>
            <a:ext cx="2857500" cy="1800225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1985110" y="4497574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EX-OR</a:t>
            </a:r>
            <a:endParaRPr lang="en-US" sz="32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7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LATCHING</a:t>
            </a:r>
            <a:endParaRPr lang="en-US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1246-ADFE-491A-B8B6-03DE5A2AA61E}" type="datetime1">
              <a:rPr lang="en-US" smtClean="0"/>
              <a:t>3/26/2018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798277" y="990600"/>
            <a:ext cx="473612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Arial Rounded MT Bold" panose="020F0704030504030204" pitchFamily="34" charset="0"/>
              </a:rPr>
              <a:t>Latching - to </a:t>
            </a:r>
            <a:r>
              <a:rPr lang="en-US" sz="2000" dirty="0">
                <a:latin typeface="Arial Rounded MT Bold" panose="020F0704030504030204" pitchFamily="34" charset="0"/>
              </a:rPr>
              <a:t>hold a coil </a:t>
            </a:r>
            <a:r>
              <a:rPr lang="en-US" sz="2000" dirty="0" smtClean="0">
                <a:latin typeface="Arial Rounded MT Bold" panose="020F0704030504030204" pitchFamily="34" charset="0"/>
              </a:rPr>
              <a:t>energized - the </a:t>
            </a:r>
            <a:r>
              <a:rPr lang="en-US" sz="2000" dirty="0">
                <a:latin typeface="Arial Rounded MT Bold" panose="020F0704030504030204" pitchFamily="34" charset="0"/>
              </a:rPr>
              <a:t>input which energized it </a:t>
            </a:r>
            <a:r>
              <a:rPr lang="en-US" sz="2000" dirty="0" smtClean="0">
                <a:latin typeface="Arial Rounded MT Bold" panose="020F0704030504030204" pitchFamily="34" charset="0"/>
              </a:rPr>
              <a:t>ceases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Arial Rounded MT Bold" panose="020F0704030504030204" pitchFamily="34" charset="0"/>
              </a:rPr>
              <a:t>Self-maintaining </a:t>
            </a:r>
            <a:r>
              <a:rPr lang="en-US" sz="2000" dirty="0">
                <a:latin typeface="Arial Rounded MT Bold" panose="020F0704030504030204" pitchFamily="34" charset="0"/>
              </a:rPr>
              <a:t>circuit </a:t>
            </a:r>
            <a:r>
              <a:rPr lang="en-US" sz="2000" dirty="0" smtClean="0">
                <a:latin typeface="Arial Rounded MT Bold" panose="020F0704030504030204" pitchFamily="34" charset="0"/>
              </a:rPr>
              <a:t>- </a:t>
            </a:r>
            <a:r>
              <a:rPr lang="en-US" sz="2000" dirty="0">
                <a:latin typeface="Arial Rounded MT Bold" panose="020F0704030504030204" pitchFamily="34" charset="0"/>
              </a:rPr>
              <a:t>maintains that state until another input is </a:t>
            </a:r>
            <a:r>
              <a:rPr lang="en-US" sz="2000" dirty="0" smtClean="0">
                <a:latin typeface="Arial Rounded MT Bold" panose="020F0704030504030204" pitchFamily="34" charset="0"/>
              </a:rPr>
              <a:t>received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Arial Rounded MT Bold" panose="020F0704030504030204" pitchFamily="34" charset="0"/>
              </a:rPr>
              <a:t>It </a:t>
            </a:r>
            <a:r>
              <a:rPr lang="en-US" sz="2000" dirty="0">
                <a:latin typeface="Arial Rounded MT Bold" panose="020F0704030504030204" pitchFamily="34" charset="0"/>
              </a:rPr>
              <a:t>remembers its last </a:t>
            </a:r>
            <a:r>
              <a:rPr lang="en-US" sz="2000" dirty="0" smtClean="0">
                <a:latin typeface="Arial Rounded MT Bold" panose="020F0704030504030204" pitchFamily="34" charset="0"/>
              </a:rPr>
              <a:t>state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Arial Rounded MT Bold" panose="020F0704030504030204" pitchFamily="34" charset="0"/>
              </a:rPr>
              <a:t>Output is given as contact , OR logic with input contact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Arial Rounded MT Bold" panose="020F0704030504030204" pitchFamily="34" charset="0"/>
              </a:rPr>
              <a:t>Output is released only when input 2 (NC) is energizes</a:t>
            </a:r>
          </a:p>
          <a:p>
            <a:pPr>
              <a:lnSpc>
                <a:spcPct val="150000"/>
              </a:lnSpc>
            </a:pPr>
            <a:r>
              <a:rPr lang="en-US" sz="2000" dirty="0" err="1" smtClean="0">
                <a:latin typeface="Arial Rounded MT Bold" panose="020F0704030504030204" pitchFamily="34" charset="0"/>
              </a:rPr>
              <a:t>Eg</a:t>
            </a:r>
            <a:r>
              <a:rPr lang="en-US" sz="2000" dirty="0" smtClean="0">
                <a:latin typeface="Arial Rounded MT Bold" panose="020F0704030504030204" pitchFamily="34" charset="0"/>
              </a:rPr>
              <a:t>: running a motor – motor latched with start &amp; stop as NC</a:t>
            </a:r>
          </a:p>
          <a:p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990600"/>
            <a:ext cx="3341077" cy="2286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914" y="3863975"/>
            <a:ext cx="2971800" cy="2295525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99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032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INTERNAL RELAY</a:t>
            </a:r>
            <a:endParaRPr lang="en-US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462F3-B54A-40BF-9E38-E6A20BEFC919}" type="datetime1">
              <a:rPr lang="en-US" smtClean="0"/>
              <a:t>3/26/2018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719832"/>
            <a:ext cx="8001000" cy="660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not exist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as real-world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switching devices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 merely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bits in the storage memory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hold data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 behave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the same way as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relays -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being able to be switched on or off and switch other devices on or off </a:t>
            </a:r>
          </a:p>
          <a:p>
            <a:pPr marL="2286000" lvl="4" indent="-4572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Multiple inputs</a:t>
            </a:r>
          </a:p>
          <a:p>
            <a:pPr marL="2286000" lvl="4" indent="-4572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Multiple outputs</a:t>
            </a:r>
          </a:p>
          <a:p>
            <a:pPr marL="2286000" lvl="4" indent="-4572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Resetting latch</a:t>
            </a:r>
          </a:p>
          <a:p>
            <a:pPr marL="2286000" lvl="4" indent="-4572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Battery backed</a:t>
            </a:r>
          </a:p>
          <a:p>
            <a:pPr marL="2286000" lvl="4" indent="-4572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Master control relay</a:t>
            </a:r>
          </a:p>
          <a:p>
            <a:pPr marL="2286000" lvl="4" indent="-4572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Jump relay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93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CONT…</a:t>
            </a:r>
            <a:endParaRPr lang="en-US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5F01-F5E1-4443-AB6C-4EBF33450BF1}" type="datetime1">
              <a:rPr lang="en-US" smtClean="0"/>
              <a:t>3/26/2018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76275" y="342900"/>
            <a:ext cx="2762250" cy="49244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2400" y="5267325"/>
            <a:ext cx="40111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MULIPLE </a:t>
            </a:r>
            <a:r>
              <a:rPr lang="en-US" sz="2400" b="1" dirty="0" smtClean="0">
                <a:solidFill>
                  <a:srgbClr val="FF000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INPUTS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so many inputs for single output.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barrier gate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67200" y="5177135"/>
            <a:ext cx="464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MULTIPLE </a:t>
            </a:r>
            <a:r>
              <a:rPr lang="en-US" sz="24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OUTPUTS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single input activates so many outputs.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CNC machine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5850" y="685800"/>
            <a:ext cx="3221318" cy="4267200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66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CONT…</a:t>
            </a:r>
            <a:endParaRPr lang="en-US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6ED17-71DB-48F2-869A-EBE5690C546D}" type="datetime1">
              <a:rPr lang="en-US" smtClean="0"/>
              <a:t>3/26/2018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494682" y="4607185"/>
            <a:ext cx="4495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BATTERY BACKED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output controlled by internal relay – remains energized even after power failure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2895" y="1600200"/>
            <a:ext cx="2619375" cy="27717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62000" y="1519108"/>
            <a:ext cx="3228975" cy="299085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 rot="10800000" flipV="1">
            <a:off x="0" y="4976517"/>
            <a:ext cx="35813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RESETTING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LATCH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unlatching the output 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CONT…</a:t>
            </a:r>
            <a:endParaRPr lang="en-US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710D6-34A4-4549-B1C5-94D04EDF40E6}" type="datetime1">
              <a:rPr lang="en-US" smtClean="0"/>
              <a:t>3/26/2018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4707760"/>
            <a:ext cx="385253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MASTER CONTROL RELAY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 control large number of outputs – turn on/off whole section of ladder diagram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25803" y="4885224"/>
            <a:ext cx="410917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JUMP RELAY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 perform a set of instruction if one condition is satisfied if not do some other set of instruction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613836"/>
            <a:ext cx="3971925" cy="426901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019800" y="888601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(CJP )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80390" y="3928649"/>
            <a:ext cx="9062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(EJP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685800"/>
            <a:ext cx="3800475" cy="3967864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4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89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TIMERS</a:t>
            </a:r>
            <a:endParaRPr lang="en-US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264A-814D-4297-A87A-E711928829AE}" type="datetime1">
              <a:rPr lang="en-US" smtClean="0"/>
              <a:t>3/26/2018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473611"/>
            <a:ext cx="8991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/>
              <a:t>T</a:t>
            </a:r>
            <a:r>
              <a:rPr lang="en-US" sz="3200" dirty="0" smtClean="0"/>
              <a:t>imers - </a:t>
            </a:r>
            <a:r>
              <a:rPr lang="en-US" sz="3200" dirty="0"/>
              <a:t>behave like relays with coils </a:t>
            </a:r>
            <a:r>
              <a:rPr lang="en-US" sz="3200" dirty="0" smtClean="0"/>
              <a:t>- </a:t>
            </a:r>
            <a:r>
              <a:rPr lang="en-US" sz="3200" dirty="0"/>
              <a:t>when </a:t>
            </a:r>
            <a:r>
              <a:rPr lang="en-US" sz="3200" dirty="0" err="1"/>
              <a:t>energised</a:t>
            </a:r>
            <a:r>
              <a:rPr lang="en-US" sz="3200" dirty="0"/>
              <a:t> </a:t>
            </a:r>
            <a:r>
              <a:rPr lang="en-US" sz="3200" dirty="0" smtClean="0"/>
              <a:t>- result </a:t>
            </a:r>
            <a:r>
              <a:rPr lang="en-US" sz="3200" dirty="0"/>
              <a:t>in </a:t>
            </a:r>
            <a:r>
              <a:rPr lang="en-US" sz="3200" dirty="0" smtClean="0"/>
              <a:t>the closure / </a:t>
            </a:r>
            <a:r>
              <a:rPr lang="en-US" sz="3200" dirty="0"/>
              <a:t>opening of contacts </a:t>
            </a:r>
            <a:r>
              <a:rPr lang="en-US" sz="3200" dirty="0" smtClean="0"/>
              <a:t>- after </a:t>
            </a:r>
            <a:r>
              <a:rPr lang="en-US" sz="3200" dirty="0"/>
              <a:t>some preset </a:t>
            </a:r>
            <a:r>
              <a:rPr lang="en-US" sz="3200" dirty="0" smtClean="0"/>
              <a:t>time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Timers count fractions of seconds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or seconds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using the internal CPU clock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 forms of timers: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Delay on timer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Delay off timer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On/off cyclic timer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Cascaded timer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Sequencing timer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1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81000" y="460334"/>
            <a:ext cx="10134600" cy="407727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DELAY ON TIMER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6B76D-7FE0-4887-8126-144124428AE4}" type="datetime1">
              <a:rPr lang="en-US" smtClean="0"/>
              <a:t>3/26/2018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575" y="2594699"/>
            <a:ext cx="3171825" cy="19431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81400" y="1981200"/>
            <a:ext cx="5105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 Rounded MT Bold" panose="020F0704030504030204" pitchFamily="34" charset="0"/>
              </a:rPr>
              <a:t>When a input is given timer coil is activated – after preset time – timer contact closes – activates the output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 Rounded MT Bold" panose="020F0704030504030204" pitchFamily="34" charset="0"/>
              </a:rPr>
              <a:t>Thus it delays input from reaching output / output is delayed to happen</a:t>
            </a:r>
            <a:endParaRPr lang="en-US" sz="2000" dirty="0">
              <a:latin typeface="Arial Rounded MT Bold" panose="020F070403050403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9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81000" y="460334"/>
            <a:ext cx="10134600" cy="407727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DELAY OFF TIMER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28EF-7543-4B5D-8135-6081B91BD128}" type="datetime1">
              <a:rPr lang="en-US" smtClean="0"/>
              <a:t>3/26/2018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592286" y="1771322"/>
            <a:ext cx="5105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 Rounded MT Bold" panose="020F0704030504030204" pitchFamily="34" charset="0"/>
              </a:rPr>
              <a:t>When a input is given – output is activated - &amp; also timer coil is activated – after preset time – timer contact  (NC) opens its contact – deactivates the output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 Rounded MT Bold" panose="020F0704030504030204" pitchFamily="34" charset="0"/>
              </a:rPr>
              <a:t>Thus it output is deactivated after preset time</a:t>
            </a:r>
            <a:endParaRPr lang="en-US" sz="2000" dirty="0">
              <a:latin typeface="Arial Rounded MT Bold" panose="020F07040305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11" y="1981200"/>
            <a:ext cx="3571875" cy="199072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91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57200" y="163286"/>
            <a:ext cx="10134600" cy="407727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ON / OFF CYCLIC TIMER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D6189-5519-4403-B078-54FDB1FCA6AB}" type="datetime1">
              <a:rPr lang="en-US" smtClean="0"/>
              <a:t>3/26/2018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581400" y="152400"/>
            <a:ext cx="51054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en-US" sz="2000" dirty="0" smtClean="0">
              <a:latin typeface="Arial Rounded MT Bold" panose="020F0704030504030204" pitchFamily="34" charset="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 Rounded MT Bold" panose="020F0704030504030204" pitchFamily="34" charset="0"/>
              </a:rPr>
              <a:t>When </a:t>
            </a:r>
            <a:r>
              <a:rPr lang="en-US" sz="2000" dirty="0">
                <a:latin typeface="Arial Rounded MT Bold" panose="020F0704030504030204" pitchFamily="34" charset="0"/>
              </a:rPr>
              <a:t>a input is given timer coil </a:t>
            </a:r>
            <a:r>
              <a:rPr lang="en-US" sz="2000" dirty="0" smtClean="0">
                <a:latin typeface="Arial Rounded MT Bold" panose="020F0704030504030204" pitchFamily="34" charset="0"/>
              </a:rPr>
              <a:t>T1 is </a:t>
            </a:r>
            <a:r>
              <a:rPr lang="en-US" sz="2000" dirty="0">
                <a:latin typeface="Arial Rounded MT Bold" panose="020F0704030504030204" pitchFamily="34" charset="0"/>
              </a:rPr>
              <a:t>activated – after preset time – timer contact closes – activates the output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 Rounded MT Bold" panose="020F0704030504030204" pitchFamily="34" charset="0"/>
              </a:rPr>
              <a:t>And at the same time timer coil T2 also is activated – after preset time – timer contact  (NC) opens its contact – deactivates the output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Arial Rounded MT Bold" panose="020F0704030504030204" pitchFamily="34" charset="0"/>
              </a:rPr>
              <a:t>Thus </a:t>
            </a:r>
            <a:r>
              <a:rPr lang="en-US" sz="2000" dirty="0" smtClean="0">
                <a:latin typeface="Arial Rounded MT Bold" panose="020F0704030504030204" pitchFamily="34" charset="0"/>
              </a:rPr>
              <a:t>an output is activated for given preset value &amp; deactivated for some other preset value</a:t>
            </a:r>
            <a:endParaRPr lang="en-US" sz="2000" dirty="0">
              <a:latin typeface="Arial Rounded MT Bold" panose="020F0704030504030204" pitchFamily="34" charset="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en-US" sz="2000" dirty="0" smtClean="0">
              <a:latin typeface="Arial Rounded MT Bold" panose="020F070403050403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857" y="2209800"/>
            <a:ext cx="2781300" cy="313372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48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33400" y="838200"/>
            <a:ext cx="10134600" cy="2286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INTRODUCTION</a:t>
            </a:r>
            <a:br>
              <a:rPr lang="en-US" sz="6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</a:br>
            <a:endParaRPr lang="en-US" sz="60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96871-D876-43BB-A26D-819FCE267B86}" type="datetime1">
              <a:rPr lang="en-US" smtClean="0"/>
              <a:t>3/26/2018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6200" y="1089831"/>
            <a:ext cx="9067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Special form of microprocessor-based controller – programmable memory – store instruction – 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implement 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logic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sequencing, 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timing, counting 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and arithmetic</a:t>
            </a: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81200" y="2464023"/>
            <a:ext cx="4038600" cy="19882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4419600"/>
            <a:ext cx="8229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Rugged and designed to withstand vibrations, temperature,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humidity and noise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Have interfacing for inputs and outputs already inside the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controller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Easily understood programming language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59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57200" y="163286"/>
            <a:ext cx="10134600" cy="407727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CASCADED TIMER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188C-921F-42AD-A960-21F77C6087FE}" type="datetime1">
              <a:rPr lang="en-US" smtClean="0"/>
              <a:t>3/26/2018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743200" y="152400"/>
            <a:ext cx="59436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en-US" sz="2000" dirty="0" smtClean="0">
              <a:latin typeface="Arial Rounded MT Bold" panose="020F0704030504030204" pitchFamily="34" charset="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 Rounded MT Bold" panose="020F0704030504030204" pitchFamily="34" charset="0"/>
              </a:rPr>
              <a:t>A timer can have preset value from 0.1 sec to 999 sec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 Rounded MT Bold" panose="020F0704030504030204" pitchFamily="34" charset="0"/>
              </a:rPr>
              <a:t>If the delay time exceeds 999 sec, another timer is needed for rest of the time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000" dirty="0" err="1" smtClean="0">
                <a:latin typeface="Arial Rounded MT Bold" panose="020F0704030504030204" pitchFamily="34" charset="0"/>
              </a:rPr>
              <a:t>ie</a:t>
            </a:r>
            <a:r>
              <a:rPr lang="en-US" sz="2000" dirty="0" smtClean="0">
                <a:latin typeface="Arial Rounded MT Bold" panose="020F0704030504030204" pitchFamily="34" charset="0"/>
              </a:rPr>
              <a:t> for every 999 sec new timers are used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000" dirty="0" err="1" smtClean="0">
                <a:latin typeface="Arial Rounded MT Bold" panose="020F0704030504030204" pitchFamily="34" charset="0"/>
              </a:rPr>
              <a:t>Eg</a:t>
            </a:r>
            <a:r>
              <a:rPr lang="en-US" sz="2000" dirty="0" smtClean="0">
                <a:latin typeface="Arial Rounded MT Bold" panose="020F0704030504030204" pitchFamily="34" charset="0"/>
              </a:rPr>
              <a:t>: if there is delay of 1200 sec,              1200-999=201, hence 2 timers one with 999 sec &amp; other with 201 sec is needed</a:t>
            </a:r>
            <a:endParaRPr lang="en-US" sz="2000" dirty="0">
              <a:latin typeface="Arial Rounded MT Bold" panose="020F0704030504030204" pitchFamily="34" charset="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en-US" sz="2000" dirty="0" smtClean="0">
              <a:latin typeface="Arial Rounded MT Bold" panose="020F07040305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543" y="1676400"/>
            <a:ext cx="2114550" cy="319087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4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53975"/>
            <a:ext cx="10134600" cy="407727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SEQUENCING TIMER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37CE-DE00-4E72-89EB-589295C2A35D}" type="datetime1">
              <a:rPr lang="en-US" smtClean="0"/>
              <a:t>3/26/2018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314" y="1524000"/>
            <a:ext cx="2514600" cy="383414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29000" y="891640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Rounded MT Bold" panose="020F0704030504030204" pitchFamily="34" charset="0"/>
              </a:rPr>
              <a:t>An output may be activated after preset value of a previous output being activated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Arial Rounded MT Bold" panose="020F0704030504030204" pitchFamily="34" charset="0"/>
              </a:rPr>
              <a:t>ie</a:t>
            </a:r>
            <a:r>
              <a:rPr lang="en-US" dirty="0" smtClean="0">
                <a:latin typeface="Arial Rounded MT Bold" panose="020F0704030504030204" pitchFamily="34" charset="0"/>
              </a:rPr>
              <a:t>, output 2 is activated after n sec of output 1 activated, delay between 2 outputs activated is n sec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Arial Rounded MT Bold" panose="020F0704030504030204" pitchFamily="34" charset="0"/>
              </a:rPr>
              <a:t>Eg</a:t>
            </a:r>
            <a:r>
              <a:rPr lang="en-US" dirty="0" smtClean="0">
                <a:latin typeface="Arial Rounded MT Bold" panose="020F0704030504030204" pitchFamily="34" charset="0"/>
              </a:rPr>
              <a:t>; a pump need to be activated after motor is on but with time delay of n sec from motor being on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94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04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COUNTERS</a:t>
            </a:r>
            <a:endParaRPr lang="en-US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91A3-432E-42FD-B81F-ADE6B5654ACD}" type="datetime1">
              <a:rPr lang="en-US" smtClean="0"/>
              <a:t>3/26/2018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733800" y="304800"/>
            <a:ext cx="533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Rounded MT Bold" panose="020F0704030504030204" pitchFamily="34" charset="0"/>
              </a:rPr>
              <a:t>Built-in </a:t>
            </a:r>
            <a:r>
              <a:rPr lang="en-US" dirty="0">
                <a:latin typeface="Arial Rounded MT Bold" panose="020F0704030504030204" pitchFamily="34" charset="0"/>
              </a:rPr>
              <a:t>elements in PLCs </a:t>
            </a:r>
            <a:r>
              <a:rPr lang="en-US" dirty="0" smtClean="0">
                <a:latin typeface="Arial Rounded MT Bold" panose="020F0704030504030204" pitchFamily="34" charset="0"/>
              </a:rPr>
              <a:t>- </a:t>
            </a:r>
            <a:r>
              <a:rPr lang="en-US" dirty="0">
                <a:latin typeface="Arial Rounded MT Bold" panose="020F0704030504030204" pitchFamily="34" charset="0"/>
              </a:rPr>
              <a:t>allow the </a:t>
            </a:r>
            <a:r>
              <a:rPr lang="en-US" dirty="0" smtClean="0">
                <a:latin typeface="Arial Rounded MT Bold" panose="020F0704030504030204" pitchFamily="34" charset="0"/>
              </a:rPr>
              <a:t>number of </a:t>
            </a:r>
            <a:r>
              <a:rPr lang="en-US" dirty="0">
                <a:latin typeface="Arial Rounded MT Bold" panose="020F0704030504030204" pitchFamily="34" charset="0"/>
              </a:rPr>
              <a:t>occurrences of input signals to be </a:t>
            </a:r>
            <a:r>
              <a:rPr lang="en-US" dirty="0" smtClean="0">
                <a:latin typeface="Arial Rounded MT Bold" panose="020F0704030504030204" pitchFamily="34" charset="0"/>
              </a:rPr>
              <a:t>counted.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Arial Rounded MT Bold" panose="020F0704030504030204" pitchFamily="34" charset="0"/>
              </a:rPr>
              <a:t>Eg</a:t>
            </a:r>
            <a:r>
              <a:rPr lang="en-US" dirty="0" smtClean="0">
                <a:latin typeface="Arial Rounded MT Bold" panose="020F0704030504030204" pitchFamily="34" charset="0"/>
              </a:rPr>
              <a:t>: items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smtClean="0">
                <a:latin typeface="Arial Rounded MT Bold" panose="020F0704030504030204" pitchFamily="34" charset="0"/>
              </a:rPr>
              <a:t>have to be counted as they pass along a conveyor belt / the number of </a:t>
            </a:r>
            <a:r>
              <a:rPr lang="en-US" dirty="0">
                <a:latin typeface="Arial Rounded MT Bold" panose="020F0704030504030204" pitchFamily="34" charset="0"/>
              </a:rPr>
              <a:t>revolutions of a </a:t>
            </a:r>
            <a:r>
              <a:rPr lang="en-US" dirty="0" smtClean="0">
                <a:latin typeface="Arial Rounded MT Bold" panose="020F0704030504030204" pitchFamily="34" charset="0"/>
              </a:rPr>
              <a:t>shaft / perhaps </a:t>
            </a:r>
            <a:r>
              <a:rPr lang="en-US" dirty="0">
                <a:latin typeface="Arial Rounded MT Bold" panose="020F0704030504030204" pitchFamily="34" charset="0"/>
              </a:rPr>
              <a:t>the number of people passing </a:t>
            </a:r>
            <a:r>
              <a:rPr lang="en-US" dirty="0" smtClean="0">
                <a:latin typeface="Arial Rounded MT Bold" panose="020F0704030504030204" pitchFamily="34" charset="0"/>
              </a:rPr>
              <a:t>through a </a:t>
            </a:r>
            <a:r>
              <a:rPr lang="en-US" dirty="0">
                <a:latin typeface="Arial Rounded MT Bold" panose="020F0704030504030204" pitchFamily="34" charset="0"/>
              </a:rPr>
              <a:t>door</a:t>
            </a:r>
            <a:r>
              <a:rPr lang="en-US" dirty="0" smtClean="0">
                <a:latin typeface="Arial Rounded MT Bold" panose="020F0704030504030204" pitchFamily="34" charset="0"/>
              </a:rPr>
              <a:t>.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Arial Rounded MT Bold" panose="020F0704030504030204" pitchFamily="34" charset="0"/>
              </a:rPr>
              <a:t>A counter </a:t>
            </a:r>
            <a:r>
              <a:rPr lang="en-US" dirty="0" smtClean="0">
                <a:latin typeface="Arial Rounded MT Bold" panose="020F0704030504030204" pitchFamily="34" charset="0"/>
              </a:rPr>
              <a:t>- </a:t>
            </a:r>
            <a:r>
              <a:rPr lang="en-US" dirty="0">
                <a:latin typeface="Arial Rounded MT Bold" panose="020F0704030504030204" pitchFamily="34" charset="0"/>
              </a:rPr>
              <a:t>set to some preset number value </a:t>
            </a:r>
            <a:r>
              <a:rPr lang="en-US" dirty="0" smtClean="0">
                <a:latin typeface="Arial Rounded MT Bold" panose="020F0704030504030204" pitchFamily="34" charset="0"/>
              </a:rPr>
              <a:t>- </a:t>
            </a:r>
            <a:r>
              <a:rPr lang="en-US" dirty="0">
                <a:latin typeface="Arial Rounded MT Bold" panose="020F0704030504030204" pitchFamily="34" charset="0"/>
              </a:rPr>
              <a:t>when this value of </a:t>
            </a:r>
            <a:r>
              <a:rPr lang="en-US" dirty="0" smtClean="0">
                <a:latin typeface="Arial Rounded MT Bold" panose="020F0704030504030204" pitchFamily="34" charset="0"/>
              </a:rPr>
              <a:t>input pulses received - operate </a:t>
            </a:r>
            <a:r>
              <a:rPr lang="en-US" dirty="0">
                <a:latin typeface="Arial Rounded MT Bold" panose="020F0704030504030204" pitchFamily="34" charset="0"/>
              </a:rPr>
              <a:t>its </a:t>
            </a:r>
            <a:r>
              <a:rPr lang="en-US" dirty="0" smtClean="0">
                <a:latin typeface="Arial Rounded MT Bold" panose="020F0704030504030204" pitchFamily="34" charset="0"/>
              </a:rPr>
              <a:t>contacts - normally open contacts closed -  </a:t>
            </a:r>
            <a:r>
              <a:rPr lang="en-US" dirty="0">
                <a:latin typeface="Arial Rounded MT Bold" panose="020F0704030504030204" pitchFamily="34" charset="0"/>
              </a:rPr>
              <a:t>normally closed contacts opened.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88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1" y="1295400"/>
            <a:ext cx="3728159" cy="3962400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04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FORMS OF COUNTERS</a:t>
            </a:r>
            <a:endParaRPr lang="en-US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AD56-00C9-4B77-85FE-596C1E0AC283}" type="datetime1">
              <a:rPr lang="en-US" smtClean="0"/>
              <a:t>3/26/2018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6135" y="3441680"/>
            <a:ext cx="885552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Arial Rounded MT Bold" panose="020F0704030504030204" pitchFamily="34" charset="0"/>
              </a:rPr>
              <a:t>Down-counters </a:t>
            </a:r>
            <a:r>
              <a:rPr lang="en-US" dirty="0" smtClean="0">
                <a:latin typeface="Arial Rounded MT Bold" panose="020F0704030504030204" pitchFamily="34" charset="0"/>
              </a:rPr>
              <a:t>count down </a:t>
            </a:r>
            <a:r>
              <a:rPr lang="en-US" dirty="0">
                <a:latin typeface="Arial Rounded MT Bold" panose="020F0704030504030204" pitchFamily="34" charset="0"/>
              </a:rPr>
              <a:t>from the preset value to zero, i.e. events are subtracted from the </a:t>
            </a:r>
            <a:r>
              <a:rPr lang="en-US" dirty="0" smtClean="0">
                <a:latin typeface="Arial Rounded MT Bold" panose="020F0704030504030204" pitchFamily="34" charset="0"/>
              </a:rPr>
              <a:t>set value - counter </a:t>
            </a:r>
            <a:r>
              <a:rPr lang="en-US" dirty="0">
                <a:latin typeface="Arial Rounded MT Bold" panose="020F0704030504030204" pitchFamily="34" charset="0"/>
              </a:rPr>
              <a:t>reaches the zero </a:t>
            </a:r>
            <a:r>
              <a:rPr lang="en-US" dirty="0" smtClean="0">
                <a:latin typeface="Arial Rounded MT Bold" panose="020F0704030504030204" pitchFamily="34" charset="0"/>
              </a:rPr>
              <a:t>value - </a:t>
            </a:r>
            <a:r>
              <a:rPr lang="en-US" dirty="0">
                <a:latin typeface="Arial Rounded MT Bold" panose="020F0704030504030204" pitchFamily="34" charset="0"/>
              </a:rPr>
              <a:t>its contacts change state.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Rounded MT Bold" panose="020F0704030504030204" pitchFamily="34" charset="0"/>
              </a:rPr>
              <a:t>Up-counters </a:t>
            </a:r>
            <a:r>
              <a:rPr lang="en-US" dirty="0">
                <a:latin typeface="Arial Rounded MT Bold" panose="020F0704030504030204" pitchFamily="34" charset="0"/>
              </a:rPr>
              <a:t>count from zero up to </a:t>
            </a:r>
            <a:r>
              <a:rPr lang="en-US" dirty="0" smtClean="0">
                <a:latin typeface="Arial Rounded MT Bold" panose="020F0704030504030204" pitchFamily="34" charset="0"/>
              </a:rPr>
              <a:t>the preset </a:t>
            </a:r>
            <a:r>
              <a:rPr lang="en-US" dirty="0">
                <a:latin typeface="Arial Rounded MT Bold" panose="020F0704030504030204" pitchFamily="34" charset="0"/>
              </a:rPr>
              <a:t>value, i.e. events are added until the number reaches the </a:t>
            </a:r>
            <a:r>
              <a:rPr lang="en-US" dirty="0" smtClean="0">
                <a:latin typeface="Arial Rounded MT Bold" panose="020F0704030504030204" pitchFamily="34" charset="0"/>
              </a:rPr>
              <a:t>preset value - </a:t>
            </a:r>
            <a:r>
              <a:rPr lang="en-US" dirty="0">
                <a:latin typeface="Arial Rounded MT Bold" panose="020F0704030504030204" pitchFamily="34" charset="0"/>
              </a:rPr>
              <a:t>counter reaches the </a:t>
            </a:r>
            <a:r>
              <a:rPr lang="en-US" dirty="0" smtClean="0">
                <a:latin typeface="Arial Rounded MT Bold" panose="020F0704030504030204" pitchFamily="34" charset="0"/>
              </a:rPr>
              <a:t>preset </a:t>
            </a:r>
            <a:r>
              <a:rPr lang="en-US" dirty="0">
                <a:latin typeface="Arial Rounded MT Bold" panose="020F0704030504030204" pitchFamily="34" charset="0"/>
              </a:rPr>
              <a:t>value - its contacts change state.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623207"/>
            <a:ext cx="7239000" cy="3143250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54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49"/>
            <a:ext cx="8229600" cy="605051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SHIFT REGISTER</a:t>
            </a:r>
            <a:endParaRPr lang="en-US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A80F-64D3-4BC1-8D61-341A9627CA6E}" type="datetime1">
              <a:rPr lang="en-US" smtClean="0"/>
              <a:t>3/26/2018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04800" y="609600"/>
            <a:ext cx="3276600" cy="55372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733800" y="304800"/>
            <a:ext cx="533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Rounded MT Bold" panose="020F0704030504030204" pitchFamily="34" charset="0"/>
              </a:rPr>
              <a:t>Register – group of internal relay (EG: 4bit, 8 bit, 16 bit etc.,) – space - </a:t>
            </a:r>
            <a:r>
              <a:rPr lang="en-US" dirty="0">
                <a:latin typeface="Arial Rounded MT Bold" panose="020F0704030504030204" pitchFamily="34" charset="0"/>
              </a:rPr>
              <a:t>data </a:t>
            </a:r>
            <a:r>
              <a:rPr lang="en-US" dirty="0" smtClean="0">
                <a:latin typeface="Arial Rounded MT Bold" panose="020F0704030504030204" pitchFamily="34" charset="0"/>
              </a:rPr>
              <a:t>stored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Arial Rounded MT Bold" panose="020F0704030504030204" pitchFamily="34" charset="0"/>
              </a:rPr>
              <a:t> Each internal relay </a:t>
            </a:r>
            <a:r>
              <a:rPr lang="en-US" dirty="0" smtClean="0">
                <a:latin typeface="Arial Rounded MT Bold" panose="020F0704030504030204" pitchFamily="34" charset="0"/>
              </a:rPr>
              <a:t>- </a:t>
            </a:r>
            <a:r>
              <a:rPr lang="en-US" dirty="0">
                <a:latin typeface="Arial Rounded MT Bold" panose="020F0704030504030204" pitchFamily="34" charset="0"/>
              </a:rPr>
              <a:t>effectively open or </a:t>
            </a:r>
            <a:r>
              <a:rPr lang="en-US" dirty="0" smtClean="0">
                <a:latin typeface="Arial Rounded MT Bold" panose="020F0704030504030204" pitchFamily="34" charset="0"/>
              </a:rPr>
              <a:t>closed – states being </a:t>
            </a:r>
            <a:r>
              <a:rPr lang="en-US" dirty="0">
                <a:latin typeface="Arial Rounded MT Bold" panose="020F0704030504030204" pitchFamily="34" charset="0"/>
              </a:rPr>
              <a:t>designated as 0 </a:t>
            </a:r>
            <a:r>
              <a:rPr lang="en-US" dirty="0" smtClean="0">
                <a:latin typeface="Arial Rounded MT Bold" panose="020F0704030504030204" pitchFamily="34" charset="0"/>
              </a:rPr>
              <a:t>&amp; 1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Rounded MT Bold" panose="020F0704030504030204" pitchFamily="34" charset="0"/>
              </a:rPr>
              <a:t>Shift register - </a:t>
            </a:r>
            <a:r>
              <a:rPr lang="en-US" dirty="0">
                <a:latin typeface="Arial Rounded MT Bold" panose="020F0704030504030204" pitchFamily="34" charset="0"/>
              </a:rPr>
              <a:t>number of internal relays grouped together </a:t>
            </a:r>
            <a:r>
              <a:rPr lang="en-US" dirty="0" smtClean="0">
                <a:latin typeface="Arial Rounded MT Bold" panose="020F0704030504030204" pitchFamily="34" charset="0"/>
              </a:rPr>
              <a:t>– allow stored </a:t>
            </a:r>
            <a:r>
              <a:rPr lang="en-US" dirty="0">
                <a:latin typeface="Arial Rounded MT Bold" panose="020F0704030504030204" pitchFamily="34" charset="0"/>
              </a:rPr>
              <a:t>bits to be shifted from one relay to </a:t>
            </a:r>
            <a:r>
              <a:rPr lang="en-US" dirty="0" smtClean="0">
                <a:latin typeface="Arial Rounded MT Bold" panose="020F0704030504030204" pitchFamily="34" charset="0"/>
              </a:rPr>
              <a:t>another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Rounded MT Bold" panose="020F0704030504030204" pitchFamily="34" charset="0"/>
              </a:rPr>
              <a:t>3 inputs -  1st </a:t>
            </a:r>
            <a:r>
              <a:rPr lang="en-US" dirty="0">
                <a:latin typeface="Arial Rounded MT Bold" panose="020F0704030504030204" pitchFamily="34" charset="0"/>
              </a:rPr>
              <a:t>to load data into the first location of the </a:t>
            </a:r>
            <a:r>
              <a:rPr lang="en-US" dirty="0" smtClean="0">
                <a:latin typeface="Arial Rounded MT Bold" panose="020F0704030504030204" pitchFamily="34" charset="0"/>
              </a:rPr>
              <a:t>register – 2nd command </a:t>
            </a:r>
            <a:r>
              <a:rPr lang="en-US" dirty="0">
                <a:latin typeface="Arial Rounded MT Bold" panose="020F0704030504030204" pitchFamily="34" charset="0"/>
              </a:rPr>
              <a:t>to shift data along by one location </a:t>
            </a:r>
            <a:r>
              <a:rPr lang="en-US" dirty="0" smtClean="0">
                <a:latin typeface="Arial Rounded MT Bold" panose="020F0704030504030204" pitchFamily="34" charset="0"/>
              </a:rPr>
              <a:t>– 3rd </a:t>
            </a:r>
            <a:r>
              <a:rPr lang="en-US" dirty="0">
                <a:latin typeface="Arial Rounded MT Bold" panose="020F0704030504030204" pitchFamily="34" charset="0"/>
              </a:rPr>
              <a:t>to reset </a:t>
            </a:r>
            <a:r>
              <a:rPr lang="en-US" dirty="0" smtClean="0">
                <a:latin typeface="Arial Rounded MT Bold" panose="020F0704030504030204" pitchFamily="34" charset="0"/>
              </a:rPr>
              <a:t>or clear data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38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49"/>
            <a:ext cx="8229600" cy="605051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Cont..</a:t>
            </a:r>
            <a:endParaRPr lang="en-US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07E8F-2DB1-4FF9-B4F0-D2B60D397DD1}" type="datetime1">
              <a:rPr lang="en-US" smtClean="0"/>
              <a:t>3/26/2018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4298" y="457200"/>
            <a:ext cx="89154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Arial Rounded MT Bold" panose="020F0704030504030204" pitchFamily="34" charset="0"/>
              </a:rPr>
              <a:t>Eg</a:t>
            </a:r>
            <a:r>
              <a:rPr lang="en-US" dirty="0" smtClean="0">
                <a:latin typeface="Arial Rounded MT Bold" panose="020F0704030504030204" pitchFamily="34" charset="0"/>
              </a:rPr>
              <a:t>: 8bit register – 8 internal relays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en-US" dirty="0">
              <a:latin typeface="Arial Rounded MT Bold" panose="020F0704030504030204" pitchFamily="34" charset="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Rounded MT Bold" panose="020F0704030504030204" pitchFamily="34" charset="0"/>
              </a:rPr>
              <a:t>Data stored are given below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en-US" dirty="0">
              <a:latin typeface="Arial Rounded MT Bold" panose="020F0704030504030204" pitchFamily="34" charset="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Rounded MT Bold" panose="020F0704030504030204" pitchFamily="34" charset="0"/>
              </a:rPr>
              <a:t>First command is given to load input 0 into IR 1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en-US" dirty="0">
              <a:latin typeface="Arial Rounded MT Bold" panose="020F0704030504030204" pitchFamily="34" charset="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Rounded MT Bold" panose="020F0704030504030204" pitchFamily="34" charset="0"/>
              </a:rPr>
              <a:t>Second command is to shift – hence every data moves by one location – so a data overflows out at the end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en-US" dirty="0">
              <a:latin typeface="Arial Rounded MT Bold" panose="020F0704030504030204" pitchFamily="34" charset="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Rounded MT Bold" panose="020F0704030504030204" pitchFamily="34" charset="0"/>
              </a:rPr>
              <a:t>Each internal relay is connected to output so accordingly output activated (if IR has 1) or deactivated (if IR has 0)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en-US" dirty="0" smtClean="0">
              <a:latin typeface="Arial Rounded MT Bold" panose="020F0704030504030204" pitchFamily="34" charset="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en-US" dirty="0">
              <a:latin typeface="Arial Rounded MT Bold" panose="020F0704030504030204" pitchFamily="34" charset="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7025" y="962220"/>
            <a:ext cx="3714750" cy="7810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1285" y="2064049"/>
            <a:ext cx="3781425" cy="5905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47909" y="3139907"/>
            <a:ext cx="4448175" cy="6953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90800" y="4822956"/>
            <a:ext cx="4105275" cy="723900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41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5803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DATA HANDLING</a:t>
            </a:r>
            <a:endParaRPr lang="en-US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C6B0B-AFD0-4B29-BF1B-1DFFF9B995C0}" type="datetime1">
              <a:rPr lang="en-US" smtClean="0"/>
              <a:t>3/26/2018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4800" y="537269"/>
            <a:ext cx="8839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Timers, counters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individual internal relays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concerned with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 handling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of individual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bits - 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i.e. single on-off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signals</a:t>
            </a:r>
          </a:p>
          <a:p>
            <a:pPr algn="ctr">
              <a:lnSpc>
                <a:spcPct val="150000"/>
              </a:lnSpc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for data handling: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Data movement</a:t>
            </a:r>
          </a:p>
          <a:p>
            <a:pPr marL="457200" indent="-4572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Data comparison</a:t>
            </a:r>
          </a:p>
          <a:p>
            <a:pPr marL="457200" indent="-4572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Arithmetic operations</a:t>
            </a:r>
          </a:p>
          <a:p>
            <a:pPr marL="457200" indent="-4572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Code conversions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27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49"/>
            <a:ext cx="8229600" cy="60505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DATA MOVEMENT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FC9EC-27A8-467E-BFDA-ECD1C93D41C7}" type="datetime1">
              <a:rPr lang="en-US" smtClean="0"/>
              <a:t>3/26/2018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812" y="2672304"/>
            <a:ext cx="8991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Rounded MT Bold" panose="020F0704030504030204" pitchFamily="34" charset="0"/>
              </a:rPr>
              <a:t>Used to move data from one address to another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Rounded MT Bold" panose="020F0704030504030204" pitchFamily="34" charset="0"/>
              </a:rPr>
              <a:t>when an </a:t>
            </a:r>
            <a:r>
              <a:rPr lang="en-US" dirty="0">
                <a:latin typeface="Arial Rounded MT Bold" panose="020F0704030504030204" pitchFamily="34" charset="0"/>
              </a:rPr>
              <a:t>input </a:t>
            </a:r>
            <a:r>
              <a:rPr lang="en-US" dirty="0" smtClean="0">
                <a:latin typeface="Arial Rounded MT Bold" panose="020F0704030504030204" pitchFamily="34" charset="0"/>
              </a:rPr>
              <a:t>given in </a:t>
            </a:r>
            <a:r>
              <a:rPr lang="en-US" dirty="0">
                <a:latin typeface="Arial Rounded MT Bold" panose="020F0704030504030204" pitchFamily="34" charset="0"/>
              </a:rPr>
              <a:t>the </a:t>
            </a:r>
            <a:r>
              <a:rPr lang="en-US" dirty="0" smtClean="0">
                <a:latin typeface="Arial Rounded MT Bold" panose="020F0704030504030204" pitchFamily="34" charset="0"/>
              </a:rPr>
              <a:t>rung -  </a:t>
            </a:r>
            <a:r>
              <a:rPr lang="en-US" dirty="0">
                <a:latin typeface="Arial Rounded MT Bold" panose="020F0704030504030204" pitchFamily="34" charset="0"/>
              </a:rPr>
              <a:t>move occurs from the designated source address to the </a:t>
            </a:r>
            <a:r>
              <a:rPr lang="en-US" dirty="0" smtClean="0">
                <a:latin typeface="Arial Rounded MT Bold" panose="020F0704030504030204" pitchFamily="34" charset="0"/>
              </a:rPr>
              <a:t>designated destination address</a:t>
            </a:r>
            <a:endParaRPr lang="en-US" dirty="0">
              <a:latin typeface="Arial Rounded MT Bold" panose="020F0704030504030204" pitchFamily="34" charset="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Arial Rounded MT Bold" panose="020F0704030504030204" pitchFamily="34" charset="0"/>
              </a:rPr>
              <a:t>Eg</a:t>
            </a:r>
            <a:r>
              <a:rPr lang="en-US" dirty="0" smtClean="0">
                <a:latin typeface="Arial Rounded MT Bold" panose="020F0704030504030204" pitchFamily="34" charset="0"/>
              </a:rPr>
              <a:t>: used to move preset value to a timer / counter or from a timer / counter to a register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6025" y="908371"/>
            <a:ext cx="4067175" cy="1485900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85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49"/>
            <a:ext cx="8229600" cy="60505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DATA COMPARISON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89B32-5B9F-4260-BF25-9A350523BD0F}" type="datetime1">
              <a:rPr lang="en-US" smtClean="0"/>
              <a:t>3/26/2018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812" y="2672304"/>
            <a:ext cx="8991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Rounded MT Bold" panose="020F0704030504030204" pitchFamily="34" charset="0"/>
              </a:rPr>
              <a:t>Used to compare two data values – from two different address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Rounded MT Bold" panose="020F0704030504030204" pitchFamily="34" charset="0"/>
              </a:rPr>
              <a:t>when the data comparison instruction is activated -  compares the data from source </a:t>
            </a:r>
            <a:r>
              <a:rPr lang="en-US" dirty="0">
                <a:latin typeface="Arial Rounded MT Bold" panose="020F0704030504030204" pitchFamily="34" charset="0"/>
              </a:rPr>
              <a:t>(</a:t>
            </a:r>
            <a:r>
              <a:rPr lang="en-US" dirty="0" smtClean="0">
                <a:latin typeface="Arial Rounded MT Bold" panose="020F0704030504030204" pitchFamily="34" charset="0"/>
              </a:rPr>
              <a:t>S) address to the data in destination </a:t>
            </a:r>
            <a:r>
              <a:rPr lang="en-US" dirty="0">
                <a:latin typeface="Arial Rounded MT Bold" panose="020F0704030504030204" pitchFamily="34" charset="0"/>
              </a:rPr>
              <a:t>(D) address </a:t>
            </a:r>
            <a:r>
              <a:rPr lang="en-US" dirty="0" smtClean="0">
                <a:latin typeface="Arial Rounded MT Bold" panose="020F0704030504030204" pitchFamily="34" charset="0"/>
              </a:rPr>
              <a:t>– if true output is activated or false output is deactivated.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Arial Rounded MT Bold" panose="020F0704030504030204" pitchFamily="34" charset="0"/>
              </a:rPr>
              <a:t>Eg</a:t>
            </a:r>
            <a:r>
              <a:rPr lang="en-US" dirty="0" smtClean="0">
                <a:latin typeface="Arial Rounded MT Bold" panose="020F0704030504030204" pitchFamily="34" charset="0"/>
              </a:rPr>
              <a:t>: used </a:t>
            </a:r>
            <a:r>
              <a:rPr lang="en-US" dirty="0">
                <a:latin typeface="Arial Rounded MT Bold" panose="020F0704030504030204" pitchFamily="34" charset="0"/>
              </a:rPr>
              <a:t>to 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>
                <a:latin typeface="Arial Rounded MT Bold" panose="020F0704030504030204" pitchFamily="34" charset="0"/>
              </a:rPr>
              <a:t>compare a digital value read from some input </a:t>
            </a:r>
            <a:r>
              <a:rPr lang="en-US" dirty="0" smtClean="0">
                <a:latin typeface="Arial Rounded MT Bold" panose="020F0704030504030204" pitchFamily="34" charset="0"/>
              </a:rPr>
              <a:t>device with </a:t>
            </a:r>
            <a:r>
              <a:rPr lang="en-US" dirty="0">
                <a:latin typeface="Arial Rounded MT Bold" panose="020F0704030504030204" pitchFamily="34" charset="0"/>
              </a:rPr>
              <a:t>a second value contained in a </a:t>
            </a:r>
            <a:r>
              <a:rPr lang="en-US" dirty="0" smtClean="0">
                <a:latin typeface="Arial Rounded MT Bold" panose="020F0704030504030204" pitchFamily="34" charset="0"/>
              </a:rPr>
              <a:t>register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8962" y="914400"/>
            <a:ext cx="3190875" cy="1074074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67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53975"/>
            <a:ext cx="10134600" cy="407727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DATA CONVERSION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DADE3-8103-4AC1-96A1-C5E81D02981F}" type="datetime1">
              <a:rPr lang="en-US" smtClean="0"/>
              <a:t>3/26/2018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304490" y="5677329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609600"/>
            <a:ext cx="3171825" cy="154214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28600" y="2467446"/>
            <a:ext cx="8458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Arial Rounded MT Bold" panose="020F0704030504030204" pitchFamily="34" charset="0"/>
              </a:rPr>
              <a:t>BCD-to-binary and binary-to-BCD </a:t>
            </a:r>
            <a:r>
              <a:rPr lang="en-US" dirty="0" smtClean="0">
                <a:latin typeface="Arial Rounded MT Bold" panose="020F0704030504030204" pitchFamily="34" charset="0"/>
              </a:rPr>
              <a:t>conversions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Arial Rounded MT Bold" panose="020F0704030504030204" pitchFamily="34" charset="0"/>
              </a:rPr>
              <a:t>when the data </a:t>
            </a:r>
            <a:r>
              <a:rPr lang="en-US" dirty="0" smtClean="0">
                <a:latin typeface="Arial Rounded MT Bold" panose="020F0704030504030204" pitchFamily="34" charset="0"/>
              </a:rPr>
              <a:t>conversion </a:t>
            </a:r>
            <a:r>
              <a:rPr lang="en-US" dirty="0">
                <a:latin typeface="Arial Rounded MT Bold" panose="020F0704030504030204" pitchFamily="34" charset="0"/>
              </a:rPr>
              <a:t>instruction is activated -  </a:t>
            </a:r>
            <a:r>
              <a:rPr lang="en-US" dirty="0" smtClean="0">
                <a:latin typeface="Arial Rounded MT Bold" panose="020F0704030504030204" pitchFamily="34" charset="0"/>
              </a:rPr>
              <a:t>converts </a:t>
            </a:r>
            <a:r>
              <a:rPr lang="en-US" dirty="0">
                <a:latin typeface="Arial Rounded MT Bold" panose="020F0704030504030204" pitchFamily="34" charset="0"/>
              </a:rPr>
              <a:t>the data from source (S) address to the data in destination (D) </a:t>
            </a:r>
            <a:r>
              <a:rPr lang="en-US" dirty="0" smtClean="0">
                <a:latin typeface="Arial Rounded MT Bold" panose="020F0704030504030204" pitchFamily="34" charset="0"/>
              </a:rPr>
              <a:t>address</a:t>
            </a:r>
            <a:endParaRPr lang="en-US" dirty="0">
              <a:latin typeface="Arial Rounded MT Bold" panose="020F0704030504030204" pitchFamily="34" charset="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err="1">
                <a:latin typeface="Arial Rounded MT Bold" panose="020F0704030504030204" pitchFamily="34" charset="0"/>
              </a:rPr>
              <a:t>Eg</a:t>
            </a:r>
            <a:r>
              <a:rPr lang="en-US" dirty="0">
                <a:latin typeface="Arial Rounded MT Bold" panose="020F0704030504030204" pitchFamily="34" charset="0"/>
              </a:rPr>
              <a:t>: the input might be for a thumbwheel switch or the output to a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Arial Rounded MT Bold" panose="020F0704030504030204" pitchFamily="34" charset="0"/>
              </a:rPr>
              <a:t>decimal display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14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85800" y="381000"/>
            <a:ext cx="10134600" cy="5334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BASIC PLC SYSTEM</a:t>
            </a:r>
            <a:endParaRPr lang="en-US" sz="40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A6176-2520-42B0-AE96-A778F293D9F2}" type="datetime1">
              <a:rPr lang="en-US" smtClean="0"/>
              <a:t>3/26/2018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77" y="914400"/>
            <a:ext cx="4882923" cy="5562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800600" y="1066800"/>
            <a:ext cx="4190999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Rounded MT Bold" panose="020F0704030504030204" pitchFamily="34" charset="0"/>
              </a:rPr>
              <a:t>Programming device – user program RAM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Rounded MT Bold" panose="020F0704030504030204" pitchFamily="34" charset="0"/>
              </a:rPr>
              <a:t>Program &amp; data memory – system ROM &amp; data RAM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Rounded MT Bold" panose="020F0704030504030204" pitchFamily="34" charset="0"/>
              </a:rPr>
              <a:t>Processor – CPU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Rounded MT Bold" panose="020F0704030504030204" pitchFamily="34" charset="0"/>
              </a:rPr>
              <a:t>Communication interface – address, data, control &amp; I/O system bus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Rounded MT Bold" panose="020F0704030504030204" pitchFamily="34" charset="0"/>
              </a:rPr>
              <a:t>Power supply – battery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Rounded MT Bold" panose="020F0704030504030204" pitchFamily="34" charset="0"/>
              </a:rPr>
              <a:t>Input interface – buffer, </a:t>
            </a:r>
            <a:r>
              <a:rPr lang="en-US" dirty="0" err="1" smtClean="0">
                <a:latin typeface="Arial Rounded MT Bold" panose="020F0704030504030204" pitchFamily="34" charset="0"/>
              </a:rPr>
              <a:t>optocoupler</a:t>
            </a:r>
            <a:r>
              <a:rPr lang="en-US" dirty="0" smtClean="0">
                <a:latin typeface="Arial Rounded MT Bold" panose="020F0704030504030204" pitchFamily="34" charset="0"/>
              </a:rPr>
              <a:t>, input channel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Rounded MT Bold" panose="020F0704030504030204" pitchFamily="34" charset="0"/>
              </a:rPr>
              <a:t>Output interface – latch, driver interface, output channel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>
              <a:latin typeface="Arial Rounded MT Bold" panose="020F0704030504030204" pitchFamily="34" charset="0"/>
            </a:endParaRPr>
          </a:p>
          <a:p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54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53975"/>
            <a:ext cx="10134600" cy="407727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ARITHMATIC OPERATION</a:t>
            </a:r>
            <a:endParaRPr lang="en-US" sz="40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FF53-DB06-4A3B-AF6B-C244C574A09B}" type="datetime1">
              <a:rPr lang="en-US" smtClean="0"/>
              <a:t>3/26/2018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304490" y="5677329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3447401"/>
            <a:ext cx="8458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Rounded MT Bold" panose="020F0704030504030204" pitchFamily="34" charset="0"/>
              </a:rPr>
              <a:t>ADDITION, SUBTRACTION, MULTIPLICATIN &amp; DIVISION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Arial Rounded MT Bold" panose="020F0704030504030204" pitchFamily="34" charset="0"/>
              </a:rPr>
              <a:t>when the </a:t>
            </a:r>
            <a:r>
              <a:rPr lang="en-US" dirty="0" smtClean="0">
                <a:latin typeface="Arial Rounded MT Bold" panose="020F0704030504030204" pitchFamily="34" charset="0"/>
              </a:rPr>
              <a:t>arithmetic operation </a:t>
            </a:r>
            <a:r>
              <a:rPr lang="en-US" dirty="0">
                <a:latin typeface="Arial Rounded MT Bold" panose="020F0704030504030204" pitchFamily="34" charset="0"/>
              </a:rPr>
              <a:t>instruction is activated -  </a:t>
            </a:r>
            <a:r>
              <a:rPr lang="en-US" dirty="0" smtClean="0">
                <a:latin typeface="Arial Rounded MT Bold" panose="020F0704030504030204" pitchFamily="34" charset="0"/>
              </a:rPr>
              <a:t>does the operation from 2 different address &amp; stores in 3</a:t>
            </a:r>
            <a:r>
              <a:rPr lang="en-US" baseline="30000" dirty="0" smtClean="0">
                <a:latin typeface="Arial Rounded MT Bold" panose="020F0704030504030204" pitchFamily="34" charset="0"/>
              </a:rPr>
              <a:t>rd</a:t>
            </a:r>
            <a:r>
              <a:rPr lang="en-US" dirty="0" smtClean="0">
                <a:latin typeface="Arial Rounded MT Bold" panose="020F0704030504030204" pitchFamily="34" charset="0"/>
              </a:rPr>
              <a:t> address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928760" y="469211"/>
            <a:ext cx="3624440" cy="2502589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50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INSTRUCTION LIST</a:t>
            </a:r>
            <a:endParaRPr lang="en-US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FA5B-9B58-42E8-8658-4E861E8DF059}" type="datetime1">
              <a:rPr lang="en-US" smtClean="0"/>
              <a:t>3/26/2018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65170"/>
              </p:ext>
            </p:extLst>
          </p:nvPr>
        </p:nvGraphicFramePr>
        <p:xfrm>
          <a:off x="152400" y="685802"/>
          <a:ext cx="8839200" cy="5882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295400"/>
                <a:gridCol w="1066800"/>
                <a:gridCol w="990600"/>
                <a:gridCol w="2057400"/>
                <a:gridCol w="2286000"/>
              </a:tblGrid>
              <a:tr h="7544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IEC 1131-3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Mitsubishi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OMRON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Siemens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Ladder diagram</a:t>
                      </a:r>
                      <a:endParaRPr lang="en-US" dirty="0"/>
                    </a:p>
                  </a:txBody>
                  <a:tcPr/>
                </a:tc>
              </a:tr>
              <a:tr h="7544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Load operand into result 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Start a rung with open contacts</a:t>
                      </a:r>
                      <a:endParaRPr lang="en-US" dirty="0"/>
                    </a:p>
                  </a:txBody>
                  <a:tcPr/>
                </a:tc>
              </a:tr>
              <a:tr h="8532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LDN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LD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Load negative operand into result 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Start a rung with closed contacts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4722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Boolean 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series element with open contacts</a:t>
                      </a:r>
                      <a:endParaRPr lang="en-US" dirty="0"/>
                    </a:p>
                  </a:txBody>
                  <a:tcPr/>
                </a:tc>
              </a:tr>
              <a:tr h="670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ANDN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AND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Boolean AND with negative operand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 series element with closed contacts</a:t>
                      </a:r>
                      <a:endParaRPr lang="en-US" dirty="0"/>
                    </a:p>
                  </a:txBody>
                  <a:tcPr/>
                </a:tc>
              </a:tr>
              <a:tr h="46474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Boolean 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 parallel</a:t>
                      </a:r>
                      <a:r>
                        <a:rPr lang="en-US" baseline="0" dirty="0" smtClean="0"/>
                        <a:t> element </a:t>
                      </a:r>
                      <a:r>
                        <a:rPr lang="en-US" dirty="0" smtClean="0"/>
                        <a:t>with open contacts</a:t>
                      </a:r>
                      <a:endParaRPr lang="en-US" dirty="0"/>
                    </a:p>
                  </a:txBody>
                  <a:tcPr/>
                </a:tc>
              </a:tr>
              <a:tr h="7544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 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Boolean OR</a:t>
                      </a:r>
                      <a:r>
                        <a:rPr lang="en-US" baseline="0" dirty="0" smtClean="0"/>
                        <a:t> with negative operand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 parallel element with closed contacts</a:t>
                      </a:r>
                      <a:endParaRPr lang="en-US" dirty="0"/>
                    </a:p>
                  </a:txBody>
                  <a:tcPr/>
                </a:tc>
              </a:tr>
              <a:tr h="7544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=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Store result register into operand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 output from a rung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16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51" y="533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SELECTION OF PLC</a:t>
            </a:r>
            <a:endParaRPr lang="en-US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37C5-7ADB-460B-897A-311ACC2A1BA4}" type="datetime1">
              <a:rPr lang="en-US" smtClean="0"/>
              <a:t>3/26/2018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219200" y="1828800"/>
            <a:ext cx="6629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Number of input / output required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Type of input / output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Memory size required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Speed and power of a CPU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4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C:\Users\mayil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6868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CAF69D-0803-48B4-B0C0-B96BB7493A4C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90C53D-05B7-4C65-9B73-B6F3E4DD7588}" type="datetime1">
              <a:rPr lang="en-US" smtClean="0"/>
              <a:t>3/26/2018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74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85800" y="381000"/>
            <a:ext cx="10134600" cy="5334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INTERNAL ARCHITECTURE</a:t>
            </a:r>
            <a:endParaRPr lang="en-US" sz="40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4236-86FB-4E63-9DA9-66A776FD1D73}" type="datetime1">
              <a:rPr lang="en-US" smtClean="0"/>
              <a:t>3/26/2018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04800" y="1066800"/>
            <a:ext cx="8534400" cy="5562600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53975"/>
            <a:ext cx="10134600" cy="5334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CONT…</a:t>
            </a:r>
            <a:endParaRPr lang="en-US" sz="4000" dirty="0"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F1F54-9DEC-4910-964A-B13FDEFF48C6}" type="datetime1">
              <a:rPr lang="en-US" smtClean="0"/>
              <a:t>3/26/2018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91000" y="990600"/>
            <a:ext cx="4191000" cy="204204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3400" y="3886199"/>
            <a:ext cx="3800475" cy="214999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04800" y="3378124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OPTOCOUPLER – electrical isolation</a:t>
            </a:r>
            <a:endParaRPr lang="en-US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43600" y="3251206"/>
            <a:ext cx="17075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INPUT LEVEL</a:t>
            </a:r>
            <a:endParaRPr lang="en-US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9687" y="6051845"/>
            <a:ext cx="19623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OUTPUT LEVEL</a:t>
            </a:r>
            <a:endParaRPr lang="en-US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10200" y="4018341"/>
            <a:ext cx="3041217" cy="18466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OUTPUT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Relay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Transistor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Triac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90600" y="990600"/>
            <a:ext cx="2209800" cy="2260605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00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CONT…</a:t>
            </a:r>
            <a:endParaRPr lang="en-US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D962-79A3-400D-8190-FB3820B8B5A1}" type="datetime1">
              <a:rPr lang="en-US" smtClean="0"/>
              <a:t>3/26/2018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990600"/>
            <a:ext cx="9067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Inputting programs – loading program into RAM through programing device – then to ROM</a:t>
            </a:r>
          </a:p>
          <a:p>
            <a:pPr marL="609600" indent="-6096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Forms of PLC </a:t>
            </a:r>
          </a:p>
          <a:p>
            <a:pPr marL="1066800" lvl="1" indent="-6096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single box – power supply, processor, memory &amp; input/output unit single box – </a:t>
            </a:r>
            <a:r>
              <a:rPr lang="en-US" alt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/p – 6/8/12/24 – o/p-4/8/16 – 300 to 1000 instructions in memory</a:t>
            </a:r>
          </a:p>
          <a:p>
            <a:pPr marL="1066800" lvl="1" indent="-6096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rack mounted – separate module for each element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CONT…</a:t>
            </a:r>
            <a:endParaRPr lang="en-US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9B46-FCB7-4093-AFB6-1A3C7F023B93}" type="datetime1">
              <a:rPr lang="en-US" smtClean="0"/>
              <a:t>3/26/2018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762000"/>
            <a:ext cx="9067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Input / output processing</a:t>
            </a:r>
          </a:p>
          <a:p>
            <a:pPr marL="1066800" lvl="1" indent="-6096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continuous updating – first </a:t>
            </a:r>
            <a:r>
              <a:rPr lang="en-US" alt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/p is read – checked with program instruction – executed – o/p given out – similarly next </a:t>
            </a:r>
            <a:r>
              <a:rPr lang="en-US" alt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/p is processed – delay of 3ms for each execution</a:t>
            </a:r>
          </a:p>
          <a:p>
            <a:pPr marL="1066800" lvl="1" indent="-6096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Mass I/O copying – all the </a:t>
            </a:r>
            <a:r>
              <a:rPr lang="en-US" alt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/p stored – buffer of RAM – as &amp; program instruction executed o/p are stored – buffer RAM – last send to the output channel</a:t>
            </a:r>
          </a:p>
          <a:p>
            <a:pPr marL="609600" indent="-6096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I/O Addresses – each inputs &amp; outputs has address assigned to it 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52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LADDER PROGRAMMING</a:t>
            </a:r>
            <a:endParaRPr lang="en-US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DC8F-11E0-4EBC-BA7D-2E6D1DB0DD46}" type="datetime1">
              <a:rPr lang="en-US" smtClean="0"/>
              <a:t>3/26/2018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57" y="914400"/>
            <a:ext cx="4388567" cy="5562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21224" y="1066800"/>
            <a:ext cx="469011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Arial Rounded MT Bold" panose="020F0704030504030204" pitchFamily="34" charset="0"/>
              </a:rPr>
              <a:t>The vertical lines </a:t>
            </a:r>
            <a:r>
              <a:rPr lang="en-US" dirty="0" smtClean="0">
                <a:latin typeface="Arial Rounded MT Bold" panose="020F0704030504030204" pitchFamily="34" charset="0"/>
              </a:rPr>
              <a:t>- power rails &amp; the </a:t>
            </a:r>
            <a:r>
              <a:rPr lang="en-US" dirty="0">
                <a:latin typeface="Arial Rounded MT Bold" panose="020F0704030504030204" pitchFamily="34" charset="0"/>
              </a:rPr>
              <a:t>horizontal lines </a:t>
            </a:r>
            <a:r>
              <a:rPr lang="en-US" dirty="0" smtClean="0">
                <a:latin typeface="Arial Rounded MT Bold" panose="020F0704030504030204" pitchFamily="34" charset="0"/>
              </a:rPr>
              <a:t>- rungs</a:t>
            </a:r>
            <a:r>
              <a:rPr lang="en-US" dirty="0">
                <a:latin typeface="Arial Rounded MT Bold" panose="020F0704030504030204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Rounded MT Bold" panose="020F0704030504030204" pitchFamily="34" charset="0"/>
              </a:rPr>
              <a:t>Each </a:t>
            </a:r>
            <a:r>
              <a:rPr lang="en-US" dirty="0">
                <a:latin typeface="Arial Rounded MT Bold" panose="020F0704030504030204" pitchFamily="34" charset="0"/>
              </a:rPr>
              <a:t>rung </a:t>
            </a:r>
            <a:r>
              <a:rPr lang="en-US" dirty="0" smtClean="0">
                <a:latin typeface="Arial Rounded MT Bold" panose="020F0704030504030204" pitchFamily="34" charset="0"/>
              </a:rPr>
              <a:t>- defines </a:t>
            </a:r>
            <a:r>
              <a:rPr lang="en-US" dirty="0">
                <a:latin typeface="Arial Rounded MT Bold" panose="020F0704030504030204" pitchFamily="34" charset="0"/>
              </a:rPr>
              <a:t>one operation in the control process.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Rounded MT Bold" panose="020F0704030504030204" pitchFamily="34" charset="0"/>
              </a:rPr>
              <a:t>A </a:t>
            </a:r>
            <a:r>
              <a:rPr lang="en-US" dirty="0">
                <a:latin typeface="Arial Rounded MT Bold" panose="020F0704030504030204" pitchFamily="34" charset="0"/>
              </a:rPr>
              <a:t>ladder diagram must read from left to right and from top to </a:t>
            </a:r>
            <a:r>
              <a:rPr lang="en-US" dirty="0" smtClean="0">
                <a:latin typeface="Arial Rounded MT Bold" panose="020F0704030504030204" pitchFamily="34" charset="0"/>
              </a:rPr>
              <a:t>bottom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Rounded MT Bold" panose="020F0704030504030204" pitchFamily="34" charset="0"/>
              </a:rPr>
              <a:t>Each </a:t>
            </a:r>
            <a:r>
              <a:rPr lang="en-US" dirty="0">
                <a:latin typeface="Arial Rounded MT Bold" panose="020F0704030504030204" pitchFamily="34" charset="0"/>
              </a:rPr>
              <a:t>rung must start with an input </a:t>
            </a:r>
            <a:r>
              <a:rPr lang="en-US" dirty="0" smtClean="0">
                <a:latin typeface="Arial Rounded MT Bold" panose="020F0704030504030204" pitchFamily="34" charset="0"/>
              </a:rPr>
              <a:t>&amp; </a:t>
            </a:r>
            <a:r>
              <a:rPr lang="en-US" dirty="0">
                <a:latin typeface="Arial Rounded MT Bold" panose="020F0704030504030204" pitchFamily="34" charset="0"/>
              </a:rPr>
              <a:t>must end with an </a:t>
            </a:r>
            <a:r>
              <a:rPr lang="en-US" dirty="0" smtClean="0">
                <a:latin typeface="Arial Rounded MT Bold" panose="020F0704030504030204" pitchFamily="34" charset="0"/>
              </a:rPr>
              <a:t>output</a:t>
            </a:r>
            <a:endParaRPr lang="en-US" dirty="0">
              <a:latin typeface="Arial Rounded MT Bold" panose="020F070403050403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Rounded MT Bold" panose="020F0704030504030204" pitchFamily="34" charset="0"/>
              </a:rPr>
              <a:t>Each </a:t>
            </a:r>
            <a:r>
              <a:rPr lang="en-US" dirty="0">
                <a:latin typeface="Arial Rounded MT Bold" panose="020F0704030504030204" pitchFamily="34" charset="0"/>
              </a:rPr>
              <a:t>rung </a:t>
            </a:r>
            <a:r>
              <a:rPr lang="en-US" dirty="0" smtClean="0">
                <a:latin typeface="Arial Rounded MT Bold" panose="020F0704030504030204" pitchFamily="34" charset="0"/>
              </a:rPr>
              <a:t>can </a:t>
            </a:r>
            <a:r>
              <a:rPr lang="en-US" dirty="0">
                <a:latin typeface="Arial Rounded MT Bold" panose="020F0704030504030204" pitchFamily="34" charset="0"/>
              </a:rPr>
              <a:t>have more than one input but only one </a:t>
            </a:r>
            <a:r>
              <a:rPr lang="en-US" dirty="0" smtClean="0">
                <a:latin typeface="Arial Rounded MT Bold" panose="020F0704030504030204" pitchFamily="34" charset="0"/>
              </a:rPr>
              <a:t>output</a:t>
            </a:r>
            <a:endParaRPr lang="en-US" dirty="0">
              <a:latin typeface="Arial Rounded MT Bold" panose="020F070403050403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 Rounded MT Bold" panose="020F0704030504030204" pitchFamily="34" charset="0"/>
              </a:rPr>
              <a:t>The </a:t>
            </a:r>
            <a:r>
              <a:rPr lang="en-US" dirty="0">
                <a:latin typeface="Arial Rounded MT Bold" panose="020F0704030504030204" pitchFamily="34" charset="0"/>
              </a:rPr>
              <a:t>input </a:t>
            </a:r>
            <a:r>
              <a:rPr lang="en-US" dirty="0" smtClean="0">
                <a:latin typeface="Arial Rounded MT Bold" panose="020F0704030504030204" pitchFamily="34" charset="0"/>
              </a:rPr>
              <a:t>- rung </a:t>
            </a:r>
            <a:r>
              <a:rPr lang="en-US" dirty="0">
                <a:latin typeface="Arial Rounded MT Bold" panose="020F0704030504030204" pitchFamily="34" charset="0"/>
              </a:rPr>
              <a:t>left &amp;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>
                <a:latin typeface="Arial Rounded MT Bold" panose="020F0704030504030204" pitchFamily="34" charset="0"/>
              </a:rPr>
              <a:t>the output </a:t>
            </a:r>
            <a:r>
              <a:rPr lang="en-US" dirty="0" smtClean="0">
                <a:latin typeface="Arial Rounded MT Bold" panose="020F0704030504030204" pitchFamily="34" charset="0"/>
              </a:rPr>
              <a:t>- </a:t>
            </a:r>
            <a:r>
              <a:rPr lang="en-US" dirty="0">
                <a:latin typeface="Arial Rounded MT Bold" panose="020F0704030504030204" pitchFamily="34" charset="0"/>
              </a:rPr>
              <a:t>right end of the </a:t>
            </a:r>
            <a:r>
              <a:rPr lang="en-US" dirty="0" smtClean="0">
                <a:latin typeface="Arial Rounded MT Bold" panose="020F0704030504030204" pitchFamily="34" charset="0"/>
              </a:rPr>
              <a:t>rung</a:t>
            </a:r>
            <a:endParaRPr lang="en-US" dirty="0">
              <a:latin typeface="Arial Rounded MT Bold" panose="020F0704030504030204" pitchFamily="34" charset="0"/>
            </a:endParaRPr>
          </a:p>
          <a:p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20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CONT…</a:t>
            </a:r>
            <a:endParaRPr lang="en-US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E9DE3-50FE-40EC-8F7A-DE2BADBE7580}" type="datetime1">
              <a:rPr lang="en-US" smtClean="0"/>
              <a:t>3/26/2018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558" y="1225550"/>
            <a:ext cx="2614613" cy="18859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771" y="3657600"/>
            <a:ext cx="5276850" cy="23050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43400" y="1337785"/>
            <a:ext cx="1981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Rounded MT Bold" panose="020F0704030504030204" pitchFamily="34" charset="0"/>
              </a:rPr>
              <a:t>Normally open</a:t>
            </a:r>
          </a:p>
          <a:p>
            <a:endParaRPr lang="en-US" dirty="0">
              <a:latin typeface="Arial Rounded MT Bold" panose="020F0704030504030204" pitchFamily="34" charset="0"/>
            </a:endParaRPr>
          </a:p>
          <a:p>
            <a:r>
              <a:rPr lang="en-US" dirty="0" smtClean="0">
                <a:latin typeface="Arial Rounded MT Bold" panose="020F0704030504030204" pitchFamily="34" charset="0"/>
              </a:rPr>
              <a:t>Normally closed</a:t>
            </a:r>
          </a:p>
          <a:p>
            <a:endParaRPr lang="en-US" dirty="0">
              <a:latin typeface="Arial Rounded MT Bold" panose="020F0704030504030204" pitchFamily="34" charset="0"/>
            </a:endParaRPr>
          </a:p>
          <a:p>
            <a:r>
              <a:rPr lang="en-US" dirty="0" smtClean="0">
                <a:latin typeface="Arial Rounded MT Bold" panose="020F0704030504030204" pitchFamily="34" charset="0"/>
              </a:rPr>
              <a:t>output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81600" y="4128175"/>
            <a:ext cx="373652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Rounded MT Bold" panose="020F0704030504030204" pitchFamily="34" charset="0"/>
              </a:rPr>
              <a:t>Normally open – output occurs when input is given</a:t>
            </a:r>
          </a:p>
          <a:p>
            <a:endParaRPr lang="en-US" dirty="0" smtClean="0">
              <a:latin typeface="Arial Rounded MT Bold" panose="020F0704030504030204" pitchFamily="34" charset="0"/>
            </a:endParaRPr>
          </a:p>
          <a:p>
            <a:r>
              <a:rPr lang="en-US" dirty="0" smtClean="0">
                <a:latin typeface="Arial Rounded MT Bold" panose="020F0704030504030204" pitchFamily="34" charset="0"/>
              </a:rPr>
              <a:t>Normally closed - </a:t>
            </a:r>
            <a:r>
              <a:rPr lang="en-US" dirty="0">
                <a:latin typeface="Arial Rounded MT Bold" panose="020F0704030504030204" pitchFamily="34" charset="0"/>
              </a:rPr>
              <a:t>output occurs when input is </a:t>
            </a:r>
            <a:r>
              <a:rPr lang="en-US" dirty="0" smtClean="0">
                <a:latin typeface="Arial Rounded MT Bold" panose="020F0704030504030204" pitchFamily="34" charset="0"/>
              </a:rPr>
              <a:t>not given</a:t>
            </a:r>
            <a:endParaRPr lang="en-US" dirty="0">
              <a:latin typeface="Arial Rounded MT Bold" panose="020F0704030504030204" pitchFamily="34" charset="0"/>
            </a:endParaRPr>
          </a:p>
          <a:p>
            <a:endParaRPr lang="en-US" dirty="0" smtClean="0">
              <a:latin typeface="Arial Rounded MT Bold" panose="020F0704030504030204" pitchFamily="34" charset="0"/>
            </a:endParaRPr>
          </a:p>
          <a:p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RAJARAJAN_ASST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57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7761</TotalTime>
  <Words>1903</Words>
  <Application>Microsoft Office PowerPoint</Application>
  <PresentationFormat>On-screen Show (4:3)</PresentationFormat>
  <Paragraphs>316</Paragraphs>
  <Slides>33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Arial Rounded MT Bold</vt:lpstr>
      <vt:lpstr>Calibri</vt:lpstr>
      <vt:lpstr>Wingdings</vt:lpstr>
      <vt:lpstr>Office Theme</vt:lpstr>
      <vt:lpstr>MODULE V PLC SYSTEM</vt:lpstr>
      <vt:lpstr>INTRODUCTION </vt:lpstr>
      <vt:lpstr>BASIC PLC SYSTEM</vt:lpstr>
      <vt:lpstr>INTERNAL ARCHITECTURE</vt:lpstr>
      <vt:lpstr>CONT…</vt:lpstr>
      <vt:lpstr>CONT…</vt:lpstr>
      <vt:lpstr>CONT…</vt:lpstr>
      <vt:lpstr>LADDER PROGRAMMING</vt:lpstr>
      <vt:lpstr>CONT…</vt:lpstr>
      <vt:lpstr>LOGIC FUNCTIONS</vt:lpstr>
      <vt:lpstr>LATCHING</vt:lpstr>
      <vt:lpstr>INTERNAL RELAY</vt:lpstr>
      <vt:lpstr>CONT…</vt:lpstr>
      <vt:lpstr>CONT…</vt:lpstr>
      <vt:lpstr>CONT…</vt:lpstr>
      <vt:lpstr>TIMERS</vt:lpstr>
      <vt:lpstr>DELAY ON TIMER</vt:lpstr>
      <vt:lpstr>DELAY OFF TIMER</vt:lpstr>
      <vt:lpstr>ON / OFF CYCLIC TIMER</vt:lpstr>
      <vt:lpstr>CASCADED TIMER</vt:lpstr>
      <vt:lpstr>SEQUENCING TIMER</vt:lpstr>
      <vt:lpstr>COUNTERS</vt:lpstr>
      <vt:lpstr>FORMS OF COUNTERS</vt:lpstr>
      <vt:lpstr>SHIFT REGISTER</vt:lpstr>
      <vt:lpstr>Cont..</vt:lpstr>
      <vt:lpstr>DATA HANDLING</vt:lpstr>
      <vt:lpstr>DATA MOVEMENT</vt:lpstr>
      <vt:lpstr>DATA COMPARISON</vt:lpstr>
      <vt:lpstr>DATA CONVERSION</vt:lpstr>
      <vt:lpstr>ARITHMATIC OPERATION</vt:lpstr>
      <vt:lpstr>INSTRUCTION LIST</vt:lpstr>
      <vt:lpstr>SELECTION OF PLC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Demand Side Management– Concept and Need For It.</dc:title>
  <dc:creator>KEYA</dc:creator>
  <cp:lastModifiedBy>rajarajan</cp:lastModifiedBy>
  <cp:revision>331</cp:revision>
  <dcterms:created xsi:type="dcterms:W3CDTF">2012-03-11T08:23:30Z</dcterms:created>
  <dcterms:modified xsi:type="dcterms:W3CDTF">2018-03-26T08:21:06Z</dcterms:modified>
</cp:coreProperties>
</file>