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ink/ink8.xml" ContentType="application/inkml+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ink/ink6.xml" ContentType="application/inkml+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ink/ink4.xml" ContentType="application/inkml+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ink/ink2.xml" ContentType="application/inkml+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ink/ink7.xml" ContentType="application/inkml+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ink/ink3.xml" ContentType="application/inkml+xml"/>
  <Override PartName="/ppt/ink/ink5.xml" ContentType="application/inkml+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ink/ink1.xml" ContentType="application/inkml+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92" r:id="rId3"/>
    <p:sldId id="293"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4" r:id="rId39"/>
    <p:sldId id="295" r:id="rId40"/>
    <p:sldId id="296" r:id="rId41"/>
    <p:sldId id="297" r:id="rId42"/>
    <p:sldId id="298" r:id="rId43"/>
    <p:sldId id="299" r:id="rId44"/>
    <p:sldId id="300" r:id="rId45"/>
    <p:sldId id="301" r:id="rId46"/>
    <p:sldId id="302" r:id="rId47"/>
    <p:sldId id="303" r:id="rId48"/>
    <p:sldId id="30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9513"/>
    <a:srgbClr val="00277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27" autoAdjust="0"/>
    <p:restoredTop sz="90127" autoAdjust="0"/>
  </p:normalViewPr>
  <p:slideViewPr>
    <p:cSldViewPr>
      <p:cViewPr varScale="1">
        <p:scale>
          <a:sx n="90" d="100"/>
          <a:sy n="90" d="100"/>
        </p:scale>
        <p:origin x="-57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37.03704" units="1/cm"/>
          <inkml:channelProperty channel="Y" name="resolution" value="37.5" units="1/cm"/>
        </inkml:channelProperties>
      </inkml:inkSource>
      <inkml:timestamp xml:id="ts0" timeString="2016-04-25T04:28:40.245"/>
    </inkml:context>
    <inkml:brush xml:id="br0">
      <inkml:brushProperty name="width" value="0.05292" units="cm"/>
      <inkml:brushProperty name="height" value="0.05292" units="cm"/>
    </inkml:brush>
  </inkml:definitions>
  <inkml:trace contextRef="#ctx0" brushRef="#br0">7260 18627,'0'21,"0"0,0 0,0 0,0 1,0-1,0 0,0 0,0 0,-42 22,42-22,0 21,-22-21,22 0,-21 1,0-22,0 0,0 0,0-22,21 1,-22 0,22 0,0 0,0-22,0 22,0-21,0 21,22 0,-22-1,21 1,-21 0,21 0,0 0,0 0,0-1,1 1,-1 21,0 0</inkml:trace>
  <inkml:trace contextRef="#ctx0" brushRef="#br0" timeOffset="1483.1867">7154 18733,'21'0,"0"0,1 0,20 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0-08-19T03:19:35.421"/>
    </inkml:context>
    <inkml:brush xml:id="br0">
      <inkml:brushProperty name="width" value="0.09701" units="cm"/>
      <inkml:brushProperty name="height" value="0.09701" units="cm"/>
      <inkml:brushProperty name="color" value="#FFFFFF"/>
      <inkml:brushProperty name="fitToCurve" value="1"/>
    </inkml:brush>
  </inkml:definitions>
  <inkml:trace contextRef="#ctx0" brushRef="#br0">197 296,'-50'0,"25"0,0 0,-25 0,50-50,25 50,25 0,-25 0,0 0,25 0,-25 0,0 0,24 0,-49 50,0-26,-24 1,-1-25,-25-25,25 25,0-24,-25 24,25 0,0 0,-25 0,25 0,50-25,0 25</inkml:trace>
  <inkml:trace contextRef="#ctx0" brushRef="#br0" timeOffset="10125">247 246,'-25'25,"25"24,0-24,25 0,0-1,0-24,-1 0,1-49,0 49,0 0,25 0,-75 49,0-49,-25 0,25 25,50-25,0 0,0-25,25 25,-25 0,0 0,25 0,-25 0,0 0,-25 25,-50-25,25 0,0 0,-25 0,25 0,0 25,-25-1,75-24,0-24,0 24,25-25,-75 50,-25-1,25-24,0 25,50-1,0-24,0 0,25 0,-25 0,0 0,25 0,-25-24,0 24,-50 24,0-24,0 25,-25 0,0-25,50 24,-50-24,75-24,0-1</inkml:trace>
  <inkml:trace contextRef="#ctx0" brushRef="#br0" timeOffset="21297">247 172,'-50'0,"75"25,0-25,-25 25,25-25,0 0,24 24,-49 1,-49-25,24 0,0 0,-25 0,75 0,0 25,25-25,-50-50,49 26,-24 24</inkml:trace>
  <inkml:trace contextRef="#ctx0" brushRef="#br0" timeOffset="28469">247 0</inkml:trace>
  <inkml:trace contextRef="#ctx0" brushRef="#br0" timeOffset="28750">247 0</inkml:trace>
  <inkml:trace contextRef="#ctx0" brushRef="#br0" timeOffset="31204">272 99</inkml:trace>
  <inkml:trace contextRef="#ctx0" brushRef="#br0" timeOffset="31532">272 99</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0-08-19T03:34:14.015"/>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15456 3325,'0'25,"0"0,0 0,0 24,-25-24,1-25,24 25,-50-25,25 0,25 25,-49-25,24 25,-25-25,50 24,-25-24,-74 0,74 0,1 0,-51 25,25 0,-24-25,49 0,0 0,-24 0,24 0,0 0,-49 0,24 0,25 0,-49 50,49-26,0-24,-24 25,-1 0,25-25,0 0,-49 50,49-50,0 0,-24 0,-26 0,51 0,-1 0,0 0,-25 0,25 0,1 0,-51 0,26 0,-26 0,50 0,-49 0,0 0,49 0,-25 0,-24 0,49 0,-50 0,51 0,-1 0,-25 0,-24 0,49 0,0 0,-49-25,24 25,-24 0,49 0,0 0,-49 0,49 0,-25 0,25 0,1 0,-26-25,25 0,-49 25,49-25,-50 25,26 0,-26 0,51 0,-51 0,50 0,1 0,-51 0,26 0,24 0,-50 0,50 0,-99 0,75 0,-26 0,-49 0,100 0,-1 0,-50 0,50 0,-24-24,-26 24,51 0,-1 0,-25 0,25 0,1 0,-1 0,-25 0,25 0,1 0,-26 0,25-25,0 0,-24 25,-26-25,50 25,1 0,-125-49,124 24,-99 0,99 25,-49-25,-26 0,76 0,-51 1,50 24,-74-50,74 50,-49-25,-1 0,51 1,-76-1,76 25,-76-75,26 26,24 49,-74-50,99 0,-74 50,25-24,49-1,0 25,-49-25,-1 0,1 0,24 25,-24-24,-50 24,74-25,-74 0,99 25,-24-50,-26 50,26-25,-26 25,50 0,-49-24,49 24,-24 0,-26-25,1 25,49 0,-50-25,51 0,-26 25,25-25,-49 1,49 24,-25 0,-24-25,49 0,0 25,-99-50,99 50,-49 0,49-49,-49 49,49 0,-124-25,75 25,49-25,-50 25,51 0,-51-25,1 25,-1-25,-24 1,74-1,-99 0,50 25,-1-25,1 0,24 25,-74 0,100-25,-51 1,1 24,49 0,-124-25,124 25,-99-25,50 0,-1 0,-74 1,125-1,-175 0,125 25,-1-25,-49 0,75 0,-75 1,99 24,-99-50,24 25,76 0,-100 1,99 24,-50-25,1 25,24-25,-24 25,49-25,0 25,-49 0,24-25,-24 0,49 25,-49-24,-1 24,50 0,-24-25,24 25,0 0,-24 0,24 0,0-25,-25 25,25 0,1 0,-1 0,-25 0,25 0,1 0,-26 0,25 0,0 0,-24 25,24 0,0-25,-24 24,24-24,0 0,-25 0,25 0,1 25,-26 0,25-25,-24 25,24-25,0 0,-49 0,-1 25,26 0,-26-1,50-24,-49 0,-1 25,26-25,24 0,0 0,-24 0,24 0,0 0,0 0,-24 0,-26 0,-49 25,25 0,-25 0,49-1,-74 1,25-25,50 0,0 0,49 0,-50 0,26 0,24 0,0 0,-25 0,26 0,-1 0,0 0,-25 0,26 0,-1 0,0-49,50 49,0-25,99 0</inkml:trace>
  <inkml:trace contextRef="#ctx0" brushRef="#br0" timeOffset="3875">14861 3424,'25'0,"-1"0,1-24,25 24,-25 0,0 0,24 0,-24 0,0-25,0 25,24 0,-24-25,0 0,24 0,-24 25,0-24,25-1,-26 25,26-25,-25 0,0 25,24-25,-49 0,25 25,-25 25,0 0,0 0,0 25,0-26,-25 1,25 25,0-25,-24-1,24 26,0-25,0 0,0 49,0-49,-25 49,25-24,0-25,0 0,0 24,0-24,-25-74,0 24</inkml:trace>
  <inkml:trace contextRef="#ctx0" brushRef="#br0" timeOffset="32016">6053 0,'25'0,"0"24,25-24,-25 0,-1 0,26 0,-25 0,49 0,-49 0,49 0,-49 0,99 0,-49 0,-26 0,75 0,-99 0,50 0,-1 0,0 0,51 0,-76 25,75-25,-99 0,99 0,-50 0,-49 0,25 0,24 0,-49 0,0 0,25 0,-26 25,1-25,0 25,49 0,-24-25,-25 0,-50 25,50-25,49 0,-49 0,50 0,-51 0,26 0,24 0,-49 0,0 24,25 1,-26-25,26 0,-25 0,0 0,24 0,-24 0,0 0,25 25,-26 0,51-25,-50 0,49 25,-24-25,-26 0,1 24,25 1</inkml:trace>
  <inkml:trace contextRef="#ctx0" brushRef="#br0" timeOffset="33281">8907 24,'24'50,"1"-50,0 25,25 0,-26-25,1 49,0-49,0 0,0 50,-1-50,26 0,-50 50,50-50,-25 24,24 1,-24-25,0 25,0 0,-1-25,26 0,-25 25,0-25,-50 25,-25-1,25-24,1 25,-26 0,25-25,0 50,1-50,-1 24,0 1,0-25</inkml:trace>
  <inkml:trace contextRef="#ctx0" brushRef="#br0" timeOffset="68360">496 1737,'0'25,"-25"0,1 24,-1-24,0 0,0 0,0-25,1 0,-26 0,25 24,0-24,-24 0,24 0,0 0,25 25,25-25,0 0,24 25,-24 0,0-25,25 25,-26 0,1-25,25 0,-25 0,-1 24,26-24,-50 25,50-25,-26 0,1 25,0-25,0 0,24 25,-24 0,0-25,25 24,-50 1,49-25,-49-49,0 24,0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0-08-19T03:48:28.75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41,'24'0,"1"0,0 0,25 0,-25 0,-1 0,26 0,-25 0,0 0,-1 0,26 0,-25 0,0 0,24 0,-24 0,0 0,0 0,24 0,-24 0,0 0,25 0,-25 0,-1 0,26 0,-25 0,0 0,-1 0,26 0,-25 0,0 0,24 0,-24 0,0 0,0 0,24 0,-24 0,0 0,25 0,-26 0,1 0,0 0,25 0,-25 0,-1 0,26 0,-25-19,0 19,24 0,-24 0,0 0,0 0,24 0,-24 0,0 0,0 0,24 0,-24-19,0 19,25 0,-25 0,-1 0,26 0,-25 0</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0-08-19T03:58:33.53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27 935,'24'-24,"1"24,25-25,-25 25,-1-24,1 24,0-50,0 50,24 0,-24 0,0 0,24 0,-24 0,0-24,0 24,24 0,-24 0,0 0,25 0,-26 0,1 0,0 0,25-25,-26 25,1-25,25 1,-26 24,1 0,25 0,-25-25,-1 1,1-1,0 25,25 0,-26 0,1 0,25-25,-50-24</inkml:trace>
  <inkml:trace contextRef="#ctx0" brushRef="#br0" timeOffset="1937">101 74,'0'24,"-25"1,0 24,25-24,0 0,-24 24,-1-25,25 1,0 0,0 24,0-25,0 1</inkml:trace>
  <inkml:trace contextRef="#ctx0" brushRef="#br0" timeOffset="3312">275 172,'0'25,"0"0,0-1,0 25,0-24,24 0,1 24,-25-25,50-24,-26 0,1 50,0-50,0 0,0 0,24 0,-24 0,0-25,24 25,-24 0,0 0,0-49,0 49,-1-49,-24 24,0 0,-24-24,-1 49,25-49,-50 49,25-49,1 49,-1-25,0 25,-25 0,26 0,-1-49,0 49,0 0,0 24,1-24,-1 25,25 0</inkml:trace>
  <inkml:trace contextRef="#ctx0" brushRef="#br0" timeOffset="8062">2357 246,'24'-24,"1"24,0 0,25 0,-26 0,1 0,25 0,-26 0,1 0,0 0,25 0,-26 0,1 0,-25 24,0 1,-25-1,1-24,24 25,-25 0,0 24,25-25,-50-24,50 50,0-26,-24 1,24 24,-50-49,50 49,0-24,0 0,-25 24,25-25,0 1,-24 0,-1 24,25-24,0-75,-25 26,0-26</inkml:trace>
  <inkml:trace contextRef="#ctx0" brushRef="#br0" timeOffset="9734">2381 492,'25'0,"0"0,0 0,24 0,-24 0,0 0,0 0,24 0,-24-24,0 24,24 0,-98 0,24-25</inkml:trace>
  <inkml:trace contextRef="#ctx0" brushRef="#br0" timeOffset="10812">2877 566</inkml:trace>
  <inkml:trace contextRef="#ctx0" brushRef="#br0" timeOffset="11703">3422 295,'-49'0,"24"25,-25 0,26-25,-1 0,-25 0,26 0,-1 0,0 49,25-25,0 1,0 0,0 24,0-24,25-25,24 0,-24-25,0 25,24-25,-24 25,0 0,25 0,-26 0,1 0,25 25,-25-25,-1 0,1 49,0-49,0 49,0-24,-25 0,0 24,0-25,0 1,-50 0,25-1,0 1,1 0,-26-25,25 24,0 1,-24-25,49 24,-50-24,25 0,1 0,-1 0,-25 0,26-24,-1 24</inkml:trace>
  <inkml:trace contextRef="#ctx0" brushRef="#br0" timeOffset="14281">3918 591,'25'0,"0"0,0 0,24 0,-24 0,0-25,24 1,-49-1,0-24,50 49,-25-25,-1 25,1 25,0-25,25 0,-50 24,24-24,-24 25,25-25,0 25,24-25,-24 0,0 0,0 0</inkml:trace>
  <inkml:trace contextRef="#ctx0" brushRef="#br0" timeOffset="15844">4116 738,'25'0,"0"0,0 0,24 0,-24 0,0 0,25 0,-26 0,1 0,0 0,24 0,-24 0</inkml:trace>
  <inkml:trace contextRef="#ctx0" brushRef="#br0" timeOffset="17062">5157 492,'0'-49,"-49"49,24-25,0 25,-24 0,24 0,0 25,25 0,-25 24,1-24,24-1,0 25,24-49,1 25,0 0,0-25,0 24,-1-24,26 0,-25 0,-1 0,1 0,25 0,-25 0,-1 0,26 0,-25 0,0 25,-25-1,24 26,-24-26,0 1,0 0,0 24,-24-25,-26 1,50 0,-50-25,26 0,-1 24,-25-24,25 0,1 0,-1 0,-25 0,26 0,-1 0,0 0,-25 0,26-24,-1-26,25 26,-25-1,25-24,0 24,0 1,25 24,24-25,-24 25,0-25,25 25,-26 0,1-24,25-1,-26 1,1-1,0 0,-25-24,0 25,-50-1,26 25,-26-25,25 25,1-24</inkml:trace>
  <inkml:trace contextRef="#ctx0" brushRef="#br0" timeOffset="45219">919 123,'-25'25,"0"24,25-24,0-1,0 25,25-24,0 0,-25 24,0-25,50 1,-50 0,0-1,49 1,-49 0,50-25,-25 0,-1 0,1 0,25 0,-26-25,1 0,25 1,-50-1,25 0,-25 1,0-1,0 1,0-26,0 26,0-1,-50 1,50-1,-25-24,-24 49,49-50,-50 50,50-49,-49 49,24-24,0-1,-25 25,26 0,-1 25,-25-1,25 1,1-25,24 24</inkml:trace>
  <inkml:trace contextRef="#ctx0" brushRef="#br0" timeOffset="47640">1886 1255,'24'0,"1"0,0 0,25 0,-26 0,1 0,25 0,-25 0,-1 0,1 0,25 0,-26 0,1 0,25 0,-25 0,-1 0,26 0,-25 0,0 0,24 0,-24 0,0 25,24-25,-24 0,0 0,0 0,24 0,-24 0,0 0,24 0,-49 25,50-25,-25 0,-1 0</inkml:trace>
  <inkml:trace contextRef="#ctx0" brushRef="#br0" timeOffset="51281">2902 591</inkml:trace>
  <inkml:trace contextRef="#ctx0" brushRef="#br0" timeOffset="51515">2902 591</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0-08-19T04:02:49.3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422 0,'0'25,"-50"0,50 25,-25-25,1-1,24 1,-50 0,50 0,-50 0,26 25,24-26,-50-24,50 25,0 0,-50 0,50 0,-49-25,49 25,-50-25,50 49,25-73</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0-08-19T04:02:51.50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0,'0'25,"0"0,0 24,0-24,0 0,0-1,0 26,25-25,-25-1,0 26,25-25,-25-1,0 26,0-25,0-1,-50-24</inkml:trace>
  <inkml:trace contextRef="#ctx0" brushRef="#br0" timeOffset="1000">372 272,'0'-49</inkml:trace>
  <inkml:trace contextRef="#ctx0" brushRef="#br0" timeOffset="1875">645 0,'-25'0,"0"0,25 25,0 0,0 0,0 24,25-24,-25-1,0 26,0-25,0-1,0 26,0-25,25-1,-25 26,0-100,25 26,0-1,24 0,-24 0,0 25,0-49,-1 49,1-50,0 26,25 24,-26 0,1 0,0 49,0-49,0 50,0-26,-25 1,0 25,24-50,-48 24,24 1,0 25,0-26,-25 1,25 0,0 24,-25-24,0 0,0-1,-24 1,24 0,0-25,-25 25,26-25,-1 0,-25 0,50-50,0 25,0 1,25-1</inkml:trace>
  <inkml:trace contextRef="#ctx0" brushRef="#br0" timeOffset="4859">695 25,'24'0,"1"0,25 0,-25 0,-1 0,26 0,-25 0</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0-08-19T04:11:26.8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75,'25'-50</inkml:trace>
  <inkml:trace contextRef="#ctx0" brushRef="#br0" timeOffset="203">75 0,'25'25,"-25"0,50 0,-50 0,25-25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3CA2A3-DB1C-41F4-9F70-7712A027AF5C}" type="datetimeFigureOut">
              <a:rPr lang="en-US" smtClean="0"/>
              <a:pPr/>
              <a:t>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5D7ED0-6E4E-4481-AC49-A8768C48882D}" type="slidenum">
              <a:rPr lang="en-US" smtClean="0"/>
              <a:pPr/>
              <a:t>‹#›</a:t>
            </a:fld>
            <a:endParaRPr lang="en-US"/>
          </a:p>
        </p:txBody>
      </p:sp>
    </p:spTree>
    <p:extLst>
      <p:ext uri="{BB962C8B-B14F-4D97-AF65-F5344CB8AC3E}">
        <p14:creationId xmlns="" xmlns:p14="http://schemas.microsoft.com/office/powerpoint/2010/main" val="2371239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5D7ED0-6E4E-4481-AC49-A8768C48882D}" type="slidenum">
              <a:rPr lang="en-US" smtClean="0"/>
              <a:pPr/>
              <a:t>1</a:t>
            </a:fld>
            <a:endParaRPr lang="en-US"/>
          </a:p>
        </p:txBody>
      </p:sp>
    </p:spTree>
    <p:extLst>
      <p:ext uri="{BB962C8B-B14F-4D97-AF65-F5344CB8AC3E}">
        <p14:creationId xmlns="" xmlns:p14="http://schemas.microsoft.com/office/powerpoint/2010/main" val="96635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44588" y="685800"/>
            <a:ext cx="4572000" cy="3429000"/>
          </a:xfrm>
          <a:ln/>
        </p:spPr>
      </p:sp>
      <p:sp>
        <p:nvSpPr>
          <p:cNvPr id="686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 xmlns:p14="http://schemas.microsoft.com/office/powerpoint/2010/main" val="2918799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D7ED0-6E4E-4481-AC49-A8768C48882D}" type="slidenum">
              <a:rPr lang="en-US" smtClean="0"/>
              <a:pPr/>
              <a:t>34</a:t>
            </a:fld>
            <a:endParaRPr lang="en-US"/>
          </a:p>
        </p:txBody>
      </p:sp>
    </p:spTree>
    <p:extLst>
      <p:ext uri="{BB962C8B-B14F-4D97-AF65-F5344CB8AC3E}">
        <p14:creationId xmlns="" xmlns:p14="http://schemas.microsoft.com/office/powerpoint/2010/main" val="2527420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74BF79-E218-48CA-BB3C-1720D4A49178}" type="datetime1">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61A10-5253-4929-A3FC-0326E7C86201}" type="datetime1">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0714B-7717-4765-95CB-F6D78BEAD4FB}" type="datetime1">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3600" cy="1143000"/>
          </a:xfrm>
          <a:solidFill>
            <a:srgbClr val="199513"/>
          </a:solidFill>
        </p:spPr>
        <p:txBody>
          <a:bodyPr/>
          <a:lstStyle>
            <a:lvl1pPr>
              <a:defRPr>
                <a:solidFill>
                  <a:srgbClr val="FFFF00"/>
                </a:solidFill>
                <a:effectLst>
                  <a:outerShdw blurRad="50800" dist="50800" dir="5400000" algn="ctr" rotWithShape="0">
                    <a:schemeClr val="tx1"/>
                  </a:outerShdw>
                </a:effectLst>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050" name="Picture 2"/>
          <p:cNvPicPr>
            <a:picLocks noChangeAspect="1" noChangeArrowheads="1"/>
          </p:cNvPicPr>
          <p:nvPr userDrawn="1"/>
        </p:nvPicPr>
        <p:blipFill>
          <a:blip r:embed="rId2" cstate="print"/>
          <a:srcRect/>
          <a:stretch>
            <a:fillRect/>
          </a:stretch>
        </p:blipFill>
        <p:spPr bwMode="auto">
          <a:xfrm>
            <a:off x="5256213" y="6247901"/>
            <a:ext cx="2973387" cy="610098"/>
          </a:xfrm>
          <a:prstGeom prst="rect">
            <a:avLst/>
          </a:prstGeom>
          <a:noFill/>
          <a:ln w="9525">
            <a:noFill/>
            <a:miter lim="800000"/>
            <a:headEnd/>
            <a:tailEnd/>
          </a:ln>
          <a:effectLst/>
        </p:spPr>
      </p:pic>
      <p:pic>
        <p:nvPicPr>
          <p:cNvPr id="2051" name="Picture 3"/>
          <p:cNvPicPr>
            <a:picLocks noChangeAspect="1" noChangeArrowheads="1"/>
          </p:cNvPicPr>
          <p:nvPr userDrawn="1"/>
        </p:nvPicPr>
        <p:blipFill>
          <a:blip r:embed="rId3" cstate="print"/>
          <a:srcRect/>
          <a:stretch>
            <a:fillRect/>
          </a:stretch>
        </p:blipFill>
        <p:spPr bwMode="auto">
          <a:xfrm>
            <a:off x="8229600" y="6248400"/>
            <a:ext cx="914400" cy="609600"/>
          </a:xfrm>
          <a:prstGeom prst="rect">
            <a:avLst/>
          </a:prstGeom>
          <a:noFill/>
          <a:ln w="9525">
            <a:noFill/>
            <a:miter lim="800000"/>
            <a:headEnd/>
            <a:tailEnd/>
          </a:ln>
          <a:effectLst/>
        </p:spPr>
      </p:pic>
      <p:pic>
        <p:nvPicPr>
          <p:cNvPr id="9" name="Picture 5" descr="bevelg1"/>
          <p:cNvPicPr>
            <a:picLocks noChangeAspect="1" noChangeArrowheads="1" noCrop="1"/>
          </p:cNvPicPr>
          <p:nvPr userDrawn="1"/>
        </p:nvPicPr>
        <p:blipFill>
          <a:blip r:embed="rId4" cstate="print"/>
          <a:srcRect/>
          <a:stretch>
            <a:fillRect/>
          </a:stretch>
        </p:blipFill>
        <p:spPr bwMode="auto">
          <a:xfrm>
            <a:off x="7848600" y="1"/>
            <a:ext cx="1295400" cy="1202872"/>
          </a:xfrm>
          <a:prstGeom prst="rect">
            <a:avLst/>
          </a:prstGeom>
          <a:noFill/>
        </p:spPr>
      </p:pic>
      <p:sp>
        <p:nvSpPr>
          <p:cNvPr id="10" name="Slide Number Placeholder 5"/>
          <p:cNvSpPr>
            <a:spLocks noGrp="1"/>
          </p:cNvSpPr>
          <p:nvPr>
            <p:ph type="sldNum" sz="quarter" idx="12"/>
          </p:nvPr>
        </p:nvSpPr>
        <p:spPr>
          <a:xfrm>
            <a:off x="8305800" y="0"/>
            <a:ext cx="838200" cy="381000"/>
          </a:xfrm>
        </p:spPr>
        <p:txBody>
          <a:bodyPr/>
          <a:lstStyle>
            <a:lvl1pPr>
              <a:defRPr b="1"/>
            </a:lvl1pPr>
          </a:lstStyle>
          <a:p>
            <a:fld id="{4FABECFD-5E5C-4EA4-9EED-4BBB22FF2762}" type="slidenum">
              <a:rPr lang="en-US" smtClean="0"/>
              <a:pPr/>
              <a:t>‹#›</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73500B-5014-4C47-A7D3-9767B23363B0}" type="datetime1">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ECFD-5E5C-4EA4-9EED-4BBB22FF276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1C91A0-8149-4DA9-8132-BF26A6ACADC2}" type="datetime1">
              <a:rPr lang="en-US" smtClean="0"/>
              <a:pPr/>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CC9ACD-56CA-4774-84AD-8A858B5D932D}" type="datetime1">
              <a:rPr lang="en-US" smtClean="0"/>
              <a:pPr/>
              <a:t>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C95A14-D397-472C-984A-AE3EEC929B50}" type="datetime1">
              <a:rPr lang="en-US" smtClean="0"/>
              <a:pPr/>
              <a:t>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E39BE-29E0-4C37-B1B6-3746DBDBEBAB}" type="datetime1">
              <a:rPr lang="en-US" smtClean="0"/>
              <a:pPr/>
              <a:t>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354EC7-750F-4DA5-AE37-521DDC046F3E}" type="datetime1">
              <a:rPr lang="en-US" smtClean="0"/>
              <a:pPr/>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43C3E-7CFB-4CB9-806B-0F6CF28126EA}" type="datetime1">
              <a:rPr lang="en-US" smtClean="0"/>
              <a:pPr/>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CE968-054E-4CB0-A6CA-A661D4EA238C}" type="datetime1">
              <a:rPr lang="en-US" smtClean="0"/>
              <a:pPr/>
              <a:t>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ECFD-5E5C-4EA4-9EED-4BBB22FF27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jpeg"/><Relationship Id="rId9"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http://www.abanaki.com/images/elsblt.jpg" TargetMode="External"/><Relationship Id="rId7" Type="http://schemas.openxmlformats.org/officeDocument/2006/relationships/image" Target="http://www.abanaki.com/images/htpoly.jpg"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http://www.abanaki.com/images/sdstpl.jpg" TargetMode="Externa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pn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41.w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28.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oleObject" Target="../embeddings/oleObject14.bin"/><Relationship Id="rId7" Type="http://schemas.openxmlformats.org/officeDocument/2006/relationships/customXml" Target="../ink/ink1.xml"/><Relationship Id="rId2" Type="http://schemas.openxmlformats.org/officeDocument/2006/relationships/slideLayout" Target="../slideLayouts/slideLayout2.xml"/><Relationship Id="rId1" Type="http://schemas.openxmlformats.org/officeDocument/2006/relationships/vmlDrawing" Target="../drawings/vmlDrawing7.vml"/><Relationship Id="rId10" Type="http://schemas.openxmlformats.org/officeDocument/2006/relationships/oleObject" Target="../embeddings/oleObject17.bin"/><Relationship Id="rId4" Type="http://schemas.openxmlformats.org/officeDocument/2006/relationships/oleObject" Target="../embeddings/oleObject15.bin"/><Relationship Id="rId9" Type="http://schemas.openxmlformats.org/officeDocument/2006/relationships/oleObject" Target="../embeddings/oleObject16.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Torque" TargetMode="External"/><Relationship Id="rId2" Type="http://schemas.openxmlformats.org/officeDocument/2006/relationships/hyperlink" Target="http://en.wikipedia.org/wiki/Pulley"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74.png"/><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77.png"/><Relationship Id="rId4" Type="http://schemas.openxmlformats.org/officeDocument/2006/relationships/oleObject" Target="../embeddings/oleObject36.bin"/></Relationships>
</file>

<file path=ppt/slides/_rels/slide42.x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47.wmf"/><Relationship Id="rId9" Type="http://schemas.openxmlformats.org/officeDocument/2006/relationships/image" Target="../media/image81.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85.png"/><Relationship Id="rId5" Type="http://schemas.openxmlformats.org/officeDocument/2006/relationships/oleObject" Target="../embeddings/oleObject39.bin"/><Relationship Id="rId10" Type="http://schemas.openxmlformats.org/officeDocument/2006/relationships/image" Target="../media/image86.emf"/><Relationship Id="rId4" Type="http://schemas.openxmlformats.org/officeDocument/2006/relationships/oleObject" Target="../embeddings/oleObject38.bin"/><Relationship Id="rId9" Type="http://schemas.openxmlformats.org/officeDocument/2006/relationships/customXml" Target="../ink/ink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8.emf"/></Relationships>
</file>

<file path=ppt/slides/_rels/slide48.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89.png"/><Relationship Id="rId7" Type="http://schemas.openxmlformats.org/officeDocument/2006/relationships/image" Target="../media/image91.emf"/><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customXml" Target="../ink/ink6.xml"/><Relationship Id="rId11" Type="http://schemas.openxmlformats.org/officeDocument/2006/relationships/image" Target="../media/image93.emf"/><Relationship Id="rId5" Type="http://schemas.openxmlformats.org/officeDocument/2006/relationships/image" Target="../media/image90.emf"/><Relationship Id="rId10" Type="http://schemas.openxmlformats.org/officeDocument/2006/relationships/customXml" Target="../ink/ink8.xml"/><Relationship Id="rId4" Type="http://schemas.openxmlformats.org/officeDocument/2006/relationships/customXml" Target="../ink/ink5.xml"/><Relationship Id="rId9" Type="http://schemas.openxmlformats.org/officeDocument/2006/relationships/image" Target="../media/image9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http://www.abanaki.com/images/stdblt.jpg" TargetMode="External"/><Relationship Id="rId7" Type="http://schemas.openxmlformats.org/officeDocument/2006/relationships/image" Target="http://www.abanaki.com/images/csblt.jpg" TargetMode="Externa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http://www.abanaki.com/images/crblt.jpg" TargetMode="Externa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0" descr="AABUROU0001"/>
          <p:cNvPicPr>
            <a:picLocks noChangeAspect="1" noChangeArrowheads="1"/>
          </p:cNvPicPr>
          <p:nvPr/>
        </p:nvPicPr>
        <p:blipFill>
          <a:blip r:embed="rId3" cstate="print"/>
          <a:srcRect/>
          <a:stretch>
            <a:fillRect/>
          </a:stretch>
        </p:blipFill>
        <p:spPr bwMode="auto">
          <a:xfrm>
            <a:off x="0" y="1981200"/>
            <a:ext cx="2514600" cy="2845861"/>
          </a:xfrm>
          <a:prstGeom prst="rect">
            <a:avLst/>
          </a:prstGeom>
          <a:noFill/>
        </p:spPr>
      </p:pic>
      <p:pic>
        <p:nvPicPr>
          <p:cNvPr id="11" name="Picture 18" descr="msotw9_temp0"/>
          <p:cNvPicPr>
            <a:picLocks noChangeAspect="1" noChangeArrowheads="1"/>
          </p:cNvPicPr>
          <p:nvPr/>
        </p:nvPicPr>
        <p:blipFill>
          <a:blip r:embed="rId4" cstate="print"/>
          <a:srcRect/>
          <a:stretch>
            <a:fillRect/>
          </a:stretch>
        </p:blipFill>
        <p:spPr bwMode="auto">
          <a:xfrm>
            <a:off x="7239000" y="2057401"/>
            <a:ext cx="1891465" cy="1523999"/>
          </a:xfrm>
          <a:prstGeom prst="rect">
            <a:avLst/>
          </a:prstGeom>
          <a:noFill/>
          <a:ln w="9525">
            <a:noFill/>
            <a:miter lim="800000"/>
            <a:headEnd/>
            <a:tailEnd/>
          </a:ln>
          <a:effectLst/>
        </p:spPr>
      </p:pic>
      <p:pic>
        <p:nvPicPr>
          <p:cNvPr id="17" name="Picture 4"/>
          <p:cNvPicPr>
            <a:picLocks noChangeAspect="1" noChangeArrowheads="1"/>
          </p:cNvPicPr>
          <p:nvPr/>
        </p:nvPicPr>
        <p:blipFill>
          <a:blip r:embed="rId5" cstate="print"/>
          <a:srcRect/>
          <a:stretch>
            <a:fillRect/>
          </a:stretch>
        </p:blipFill>
        <p:spPr bwMode="auto">
          <a:xfrm>
            <a:off x="1905000" y="304800"/>
            <a:ext cx="3990975" cy="2381250"/>
          </a:xfrm>
          <a:prstGeom prst="rect">
            <a:avLst/>
          </a:prstGeom>
          <a:noFill/>
          <a:ln w="9525">
            <a:noFill/>
            <a:miter lim="800000"/>
            <a:headEnd/>
            <a:tailEnd/>
          </a:ln>
        </p:spPr>
      </p:pic>
      <p:pic>
        <p:nvPicPr>
          <p:cNvPr id="15" name="Picture 7" descr="AADFPSM0"/>
          <p:cNvPicPr>
            <a:picLocks noChangeAspect="1" noChangeArrowheads="1"/>
          </p:cNvPicPr>
          <p:nvPr/>
        </p:nvPicPr>
        <p:blipFill>
          <a:blip r:embed="rId6" cstate="print"/>
          <a:srcRect/>
          <a:stretch>
            <a:fillRect/>
          </a:stretch>
        </p:blipFill>
        <p:spPr bwMode="auto">
          <a:xfrm>
            <a:off x="0" y="4658624"/>
            <a:ext cx="1905000" cy="2199376"/>
          </a:xfrm>
          <a:prstGeom prst="rect">
            <a:avLst/>
          </a:prstGeom>
          <a:noFill/>
        </p:spPr>
      </p:pic>
      <p:pic>
        <p:nvPicPr>
          <p:cNvPr id="18" name="Picture 4"/>
          <p:cNvPicPr>
            <a:picLocks noChangeAspect="1" noChangeArrowheads="1"/>
          </p:cNvPicPr>
          <p:nvPr/>
        </p:nvPicPr>
        <p:blipFill>
          <a:blip r:embed="rId7" cstate="print"/>
          <a:srcRect l="3742" t="63127" r="5967" b="1207"/>
          <a:stretch>
            <a:fillRect/>
          </a:stretch>
        </p:blipFill>
        <p:spPr>
          <a:xfrm>
            <a:off x="1524000" y="4343400"/>
            <a:ext cx="7086600" cy="1828800"/>
          </a:xfrm>
          <a:prstGeom prst="rect">
            <a:avLst/>
          </a:prstGeom>
          <a:noFill/>
        </p:spPr>
      </p:pic>
      <p:pic>
        <p:nvPicPr>
          <p:cNvPr id="1027" name="Picture 3"/>
          <p:cNvPicPr>
            <a:picLocks noChangeAspect="1" noChangeArrowheads="1"/>
          </p:cNvPicPr>
          <p:nvPr/>
        </p:nvPicPr>
        <p:blipFill>
          <a:blip r:embed="rId8" cstate="print"/>
          <a:srcRect/>
          <a:stretch>
            <a:fillRect/>
          </a:stretch>
        </p:blipFill>
        <p:spPr bwMode="auto">
          <a:xfrm>
            <a:off x="7467600" y="5942013"/>
            <a:ext cx="1373187" cy="915987"/>
          </a:xfrm>
          <a:prstGeom prst="rect">
            <a:avLst/>
          </a:prstGeom>
          <a:noFill/>
          <a:ln w="9525">
            <a:noFill/>
            <a:miter lim="800000"/>
            <a:headEnd/>
            <a:tailEnd/>
          </a:ln>
          <a:effectLst/>
        </p:spPr>
      </p:pic>
      <p:pic>
        <p:nvPicPr>
          <p:cNvPr id="13" name="Picture 5" descr="bevelg1"/>
          <p:cNvPicPr>
            <a:picLocks noChangeAspect="1" noChangeArrowheads="1" noCrop="1"/>
          </p:cNvPicPr>
          <p:nvPr/>
        </p:nvPicPr>
        <p:blipFill>
          <a:blip r:embed="rId9" cstate="print"/>
          <a:srcRect/>
          <a:stretch>
            <a:fillRect/>
          </a:stretch>
        </p:blipFill>
        <p:spPr bwMode="auto">
          <a:xfrm>
            <a:off x="7010400" y="0"/>
            <a:ext cx="2133600" cy="1981200"/>
          </a:xfrm>
          <a:prstGeom prst="rect">
            <a:avLst/>
          </a:prstGeom>
          <a:noFill/>
        </p:spPr>
      </p:pic>
      <p:pic>
        <p:nvPicPr>
          <p:cNvPr id="1026" name="Picture 2"/>
          <p:cNvPicPr>
            <a:picLocks noChangeAspect="1" noChangeArrowheads="1"/>
          </p:cNvPicPr>
          <p:nvPr/>
        </p:nvPicPr>
        <p:blipFill>
          <a:blip r:embed="rId10" cstate="print"/>
          <a:srcRect/>
          <a:stretch>
            <a:fillRect/>
          </a:stretch>
        </p:blipFill>
        <p:spPr bwMode="auto">
          <a:xfrm>
            <a:off x="3352800" y="5943600"/>
            <a:ext cx="3887787" cy="914400"/>
          </a:xfrm>
          <a:prstGeom prst="rect">
            <a:avLst/>
          </a:prstGeom>
          <a:noFill/>
          <a:ln w="9525">
            <a:noFill/>
            <a:miter lim="800000"/>
            <a:headEnd/>
            <a:tailEnd/>
          </a:ln>
          <a:effectLst/>
        </p:spPr>
      </p:pic>
      <p:sp>
        <p:nvSpPr>
          <p:cNvPr id="19" name="Slide Number Placeholder 18"/>
          <p:cNvSpPr>
            <a:spLocks noGrp="1"/>
          </p:cNvSpPr>
          <p:nvPr>
            <p:ph type="sldNum" sz="quarter" idx="12"/>
          </p:nvPr>
        </p:nvSpPr>
        <p:spPr/>
        <p:txBody>
          <a:bodyPr/>
          <a:lstStyle/>
          <a:p>
            <a:fld id="{4FABECFD-5E5C-4EA4-9EED-4BBB22FF2762}" type="slidenum">
              <a:rPr lang="en-US" smtClean="0"/>
              <a:pPr/>
              <a:t>1</a:t>
            </a:fld>
            <a:endParaRPr lang="en-US"/>
          </a:p>
        </p:txBody>
      </p:sp>
      <p:sp>
        <p:nvSpPr>
          <p:cNvPr id="2" name="Title 1"/>
          <p:cNvSpPr>
            <a:spLocks noGrp="1"/>
          </p:cNvSpPr>
          <p:nvPr>
            <p:ph type="ctrTitle"/>
          </p:nvPr>
        </p:nvSpPr>
        <p:spPr>
          <a:xfrm>
            <a:off x="76200" y="2743201"/>
            <a:ext cx="9144000" cy="1676399"/>
          </a:xfrm>
          <a:noFill/>
          <a:effectLst>
            <a:reflection blurRad="6350" stA="50000" endA="300" endPos="90000" dir="5400000" sy="-100000" algn="bl" rotWithShape="0"/>
          </a:effectLst>
        </p:spPr>
        <p:txBody>
          <a:bodyPr>
            <a:noAutofit/>
            <a:scene3d>
              <a:camera prst="isometricOffAxis2Top"/>
              <a:lightRig rig="sunset" dir="t"/>
            </a:scene3d>
            <a:sp3d z="38100" prstMaterial="dkEdge">
              <a:bevelT w="31750"/>
            </a:sp3d>
          </a:bodyPr>
          <a:lstStyle/>
          <a:p>
            <a:r>
              <a:rPr lang="en-US" sz="10000" b="1"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rial" pitchFamily="34" charset="0"/>
                <a:cs typeface="Arial" pitchFamily="34" charset="0"/>
              </a:rPr>
              <a:t>KINEMATICS </a:t>
            </a:r>
            <a:r>
              <a:rPr lang="en-US" sz="10000" b="1"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rial" pitchFamily="34" charset="0"/>
                <a:cs typeface="Arial" pitchFamily="34" charset="0"/>
              </a:rPr>
              <a:t>OF MACHINERY</a:t>
            </a:r>
            <a:endParaRPr lang="en-US" sz="100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rial" pitchFamily="34" charset="0"/>
              <a:cs typeface="Arial" pitchFamily="34" charset="0"/>
            </a:endParaRPr>
          </a:p>
        </p:txBody>
      </p:sp>
      <p:sp>
        <p:nvSpPr>
          <p:cNvPr id="20" name="Rectangle 19"/>
          <p:cNvSpPr/>
          <p:nvPr/>
        </p:nvSpPr>
        <p:spPr>
          <a:xfrm>
            <a:off x="3733800" y="2209800"/>
            <a:ext cx="3047117" cy="923330"/>
          </a:xfrm>
          <a:prstGeom prst="rect">
            <a:avLst/>
          </a:prstGeom>
          <a:noFill/>
        </p:spPr>
        <p:txBody>
          <a:bodyPr wrap="none" lIns="91440" tIns="45720" rIns="91440" bIns="45720">
            <a:spAutoFit/>
            <a:scene3d>
              <a:camera prst="isometricOffAxis2Left"/>
              <a:lightRig rig="threePt" dir="t"/>
            </a:scene3d>
            <a:sp3d extrusionH="114300">
              <a:bevelT/>
              <a:extrusionClr>
                <a:schemeClr val="tx1"/>
              </a:extrusionClr>
            </a:sp3d>
          </a:bodyPr>
          <a:lstStyle/>
          <a:p>
            <a:pPr algn="ctr"/>
            <a:r>
              <a:rPr lang="en-US" sz="5400" b="1" cap="all" spc="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MEC </a:t>
            </a:r>
            <a:r>
              <a:rPr lang="en-US" sz="5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2211</a:t>
            </a:r>
            <a:endParaRPr lang="en-US" sz="5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14" name="TextBox 13"/>
          <p:cNvSpPr txBox="1"/>
          <p:nvPr/>
        </p:nvSpPr>
        <p:spPr>
          <a:xfrm>
            <a:off x="3051941" y="4340195"/>
            <a:ext cx="1524000" cy="400110"/>
          </a:xfrm>
          <a:prstGeom prst="rect">
            <a:avLst/>
          </a:prstGeom>
          <a:solidFill>
            <a:srgbClr val="FFFF00"/>
          </a:solidFill>
          <a:effectLst>
            <a:outerShdw blurRad="50800" dist="38100" dir="10800000" algn="r" rotWithShape="0">
              <a:prstClr val="black">
                <a:alpha val="40000"/>
              </a:prstClr>
            </a:outerShdw>
          </a:effectLst>
        </p:spPr>
        <p:txBody>
          <a:bodyPr wrap="square" rtlCol="0">
            <a:spAutoFit/>
          </a:bodyPr>
          <a:lstStyle/>
          <a:p>
            <a:pPr algn="ctr"/>
            <a:r>
              <a:rPr lang="en-US" sz="2000" b="1" dirty="0" smtClean="0"/>
              <a:t>MODULE 6</a:t>
            </a:r>
            <a:endParaRPr lang="en-IN" sz="2000" b="1" dirty="0"/>
          </a:p>
        </p:txBody>
      </p:sp>
      <p:sp>
        <p:nvSpPr>
          <p:cNvPr id="16" name="TextBox 15"/>
          <p:cNvSpPr txBox="1"/>
          <p:nvPr/>
        </p:nvSpPr>
        <p:spPr>
          <a:xfrm>
            <a:off x="3886199" y="4724400"/>
            <a:ext cx="2213741" cy="400110"/>
          </a:xfrm>
          <a:prstGeom prst="rect">
            <a:avLst/>
          </a:prstGeom>
          <a:solidFill>
            <a:srgbClr val="00B0F0"/>
          </a:solidFill>
          <a:effectLst>
            <a:outerShdw blurRad="50800" dist="38100" dir="10800000" algn="r" rotWithShape="0">
              <a:prstClr val="black">
                <a:alpha val="40000"/>
              </a:prstClr>
            </a:outerShdw>
          </a:effectLst>
        </p:spPr>
        <p:txBody>
          <a:bodyPr wrap="square" rtlCol="0">
            <a:spAutoFit/>
          </a:bodyPr>
          <a:lstStyle/>
          <a:p>
            <a:pPr algn="ctr"/>
            <a:r>
              <a:rPr lang="en-US" sz="2000" b="1" dirty="0" smtClean="0"/>
              <a:t>Friction Drives</a:t>
            </a:r>
            <a:endParaRPr lang="en-IN"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8" presetClass="emph" presetSubtype="0" fill="hold" grpId="1" nodeType="withEffect">
                                  <p:stCondLst>
                                    <p:cond delay="0"/>
                                  </p:stCondLst>
                                  <p:childTnLst>
                                    <p:animRot by="21600000">
                                      <p:cBhvr>
                                        <p:cTn id="16" dur="2000" fill="hold"/>
                                        <p:tgtEl>
                                          <p:spTgt spid="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bg/>
                                          </p:spTgt>
                                        </p:tgtEl>
                                        <p:attrNameLst>
                                          <p:attrName>style.visibility</p:attrName>
                                        </p:attrNameLst>
                                      </p:cBhvr>
                                      <p:to>
                                        <p:strVal val="visible"/>
                                      </p:to>
                                    </p:set>
                                    <p:animEffect transition="in" filter="fade">
                                      <p:cBhvr>
                                        <p:cTn id="21" dur="2000"/>
                                        <p:tgtEl>
                                          <p:spTgt spid="14">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20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grpId="1" nodeType="clickEffect">
                                  <p:stCondLst>
                                    <p:cond delay="0"/>
                                  </p:stCondLst>
                                  <p:childTnLst>
                                    <p:animRot by="21600000">
                                      <p:cBhvr>
                                        <p:cTn id="28" dur="2000" fill="hold"/>
                                        <p:tgtEl>
                                          <p:spTgt spid="14">
                                            <p:bg/>
                                          </p:spTgt>
                                        </p:tgtEl>
                                        <p:attrNameLst>
                                          <p:attrName>r</p:attrName>
                                        </p:attrNameLst>
                                      </p:cBhvr>
                                    </p:animRot>
                                  </p:childTnLst>
                                </p:cTn>
                              </p:par>
                              <p:par>
                                <p:cTn id="29" presetID="8" presetClass="emph" presetSubtype="0" fill="hold" grpId="1" nodeType="withEffect">
                                  <p:stCondLst>
                                    <p:cond delay="0"/>
                                  </p:stCondLst>
                                  <p:childTnLst>
                                    <p:animRot by="21600000">
                                      <p:cBhvr>
                                        <p:cTn id="30" dur="2000" fill="hold"/>
                                        <p:tgtEl>
                                          <p:spTgt spid="14">
                                            <p:txEl>
                                              <p:pRg st="0" end="0"/>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bg/>
                                          </p:spTgt>
                                        </p:tgtEl>
                                        <p:attrNameLst>
                                          <p:attrName>style.visibility</p:attrName>
                                        </p:attrNameLst>
                                      </p:cBhvr>
                                      <p:to>
                                        <p:strVal val="visible"/>
                                      </p:to>
                                    </p:set>
                                    <p:animEffect transition="in" filter="fade">
                                      <p:cBhvr>
                                        <p:cTn id="35" dur="2000"/>
                                        <p:tgtEl>
                                          <p:spTgt spid="16">
                                            <p:bg/>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2000"/>
                                        <p:tgtEl>
                                          <p:spTgt spid="1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grpId="1" nodeType="clickEffect">
                                  <p:stCondLst>
                                    <p:cond delay="0"/>
                                  </p:stCondLst>
                                  <p:childTnLst>
                                    <p:animRot by="21600000">
                                      <p:cBhvr>
                                        <p:cTn id="42" dur="2000" fill="hold"/>
                                        <p:tgtEl>
                                          <p:spTgt spid="16">
                                            <p:bg/>
                                          </p:spTgt>
                                        </p:tgtEl>
                                        <p:attrNameLst>
                                          <p:attrName>r</p:attrName>
                                        </p:attrNameLst>
                                      </p:cBhvr>
                                    </p:animRot>
                                  </p:childTnLst>
                                </p:cTn>
                              </p:par>
                              <p:par>
                                <p:cTn id="43" presetID="8" presetClass="emph" presetSubtype="0" fill="hold" grpId="1" nodeType="withEffect">
                                  <p:stCondLst>
                                    <p:cond delay="0"/>
                                  </p:stCondLst>
                                  <p:childTnLst>
                                    <p:animRot by="21600000">
                                      <p:cBhvr>
                                        <p:cTn id="44" dur="2000" fill="hold"/>
                                        <p:tgtEl>
                                          <p:spTgt spid="1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0" grpId="0"/>
      <p:bldP spid="14" grpId="0" build="allAtOnce" animBg="1"/>
      <p:bldP spid="14" grpId="1" build="allAtOnce" animBg="1"/>
      <p:bldP spid="16" grpId="0" build="allAtOnce" animBg="1"/>
      <p:bldP spid="16" grpId="1"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l"/>
            <a:r>
              <a:rPr lang="en-US" sz="3200" smtClean="0"/>
              <a:t>Belt Materials( Contd..)</a:t>
            </a:r>
          </a:p>
        </p:txBody>
      </p:sp>
      <p:sp>
        <p:nvSpPr>
          <p:cNvPr id="61443" name="Rectangle 3"/>
          <p:cNvSpPr>
            <a:spLocks noChangeArrowheads="1"/>
          </p:cNvSpPr>
          <p:nvPr/>
        </p:nvSpPr>
        <p:spPr bwMode="auto">
          <a:xfrm>
            <a:off x="0" y="2709863"/>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61444" name="Picture 4" descr="http://www.abanaki.com/images/elsblt.jpg"/>
          <p:cNvPicPr>
            <a:picLocks noChangeAspect="1" noChangeArrowheads="1"/>
          </p:cNvPicPr>
          <p:nvPr/>
        </p:nvPicPr>
        <p:blipFill>
          <a:blip r:embed="rId2" r:link="rId3">
            <a:extLst>
              <a:ext uri="{28A0092B-C50C-407E-A947-70E740481C1C}">
                <a14:useLocalDpi xmlns="" xmlns:a14="http://schemas.microsoft.com/office/drawing/2010/main" val="0"/>
              </a:ext>
            </a:extLst>
          </a:blip>
          <a:srcRect/>
          <a:stretch>
            <a:fillRect/>
          </a:stretch>
        </p:blipFill>
        <p:spPr bwMode="auto">
          <a:xfrm>
            <a:off x="685800" y="1371600"/>
            <a:ext cx="2381250" cy="1438275"/>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61445" name="Group 5"/>
          <p:cNvGraphicFramePr>
            <a:graphicFrameLocks noGrp="1"/>
          </p:cNvGraphicFramePr>
          <p:nvPr/>
        </p:nvGraphicFramePr>
        <p:xfrm>
          <a:off x="3200400" y="1219200"/>
          <a:ext cx="4826317" cy="1920240"/>
        </p:xfrm>
        <a:graphic>
          <a:graphicData uri="http://schemas.openxmlformats.org/drawingml/2006/table">
            <a:tbl>
              <a:tblPr/>
              <a:tblGrid>
                <a:gridCol w="208280"/>
                <a:gridCol w="4618037"/>
              </a:tblGrid>
              <a:tr h="1219200">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2"/>
                        </a:solidFill>
                        <a:effectLst/>
                        <a:latin typeface="Arial" panose="020B0604020202020204" pitchFamily="34" charset="0"/>
                      </a:endParaRPr>
                    </a:p>
                  </a:txBody>
                  <a:tcPr horzOverflow="overflow">
                    <a:lnL cap="flat">
                      <a:noFill/>
                    </a:lnL>
                    <a:lnR>
                      <a:noFill/>
                    </a:lnR>
                    <a:lnT cap="flat">
                      <a:noFill/>
                    </a:lnT>
                    <a:lnB cap="flat">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rPr>
                        <a:t>Elastomer</a:t>
                      </a:r>
                      <a:r>
                        <a:rPr kumimoji="0" lang="en-US" sz="2000" b="0"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rPr>
                        <a:t>Can handle abrasive and harsh environments. Used where </a:t>
                      </a:r>
                      <a:r>
                        <a:rPr kumimoji="0" lang="en-US" sz="2000" b="0" i="1"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rPr>
                        <a:t>rust inhibitors</a:t>
                      </a:r>
                      <a:r>
                        <a:rPr kumimoji="0" lang="en-US" sz="2000" b="0"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2000" b="0" i="1"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rPr>
                        <a:t>are</a:t>
                      </a:r>
                      <a:r>
                        <a:rPr kumimoji="0" lang="en-US" sz="2000" b="0"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rPr>
                        <a:t> a component of the wash water.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a:noFill/>
                    </a:lnL>
                    <a:lnR cap="flat">
                      <a:noFill/>
                    </a:lnR>
                    <a:lnT cap="flat">
                      <a:noFill/>
                    </a:lnT>
                    <a:lnB cap="flat">
                      <a:noFill/>
                    </a:lnB>
                    <a:lnTlToBr>
                      <a:noFill/>
                    </a:lnTlToBr>
                    <a:lnBlToTr>
                      <a:noFill/>
                    </a:lnBlToTr>
                    <a:noFill/>
                  </a:tcPr>
                </a:tc>
              </a:tr>
            </a:tbl>
          </a:graphicData>
        </a:graphic>
      </p:graphicFrame>
      <p:sp>
        <p:nvSpPr>
          <p:cNvPr id="61452" name="Rectangle 12"/>
          <p:cNvSpPr>
            <a:spLocks noChangeArrowheads="1"/>
          </p:cNvSpPr>
          <p:nvPr/>
        </p:nvSpPr>
        <p:spPr bwMode="auto">
          <a:xfrm>
            <a:off x="-7938" y="2654300"/>
            <a:ext cx="9144001"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61453" name="Picture 13" descr="http://www.abanaki.com/images/sdstpl.jpg"/>
          <p:cNvPicPr>
            <a:picLocks noChangeAspect="1" noChangeArrowheads="1"/>
          </p:cNvPicPr>
          <p:nvPr/>
        </p:nvPicPr>
        <p:blipFill>
          <a:blip r:embed="rId4" r:link="rId5">
            <a:extLst>
              <a:ext uri="{28A0092B-C50C-407E-A947-70E740481C1C}">
                <a14:useLocalDpi xmlns="" xmlns:a14="http://schemas.microsoft.com/office/drawing/2010/main" val="0"/>
              </a:ext>
            </a:extLst>
          </a:blip>
          <a:srcRect/>
          <a:stretch>
            <a:fillRect/>
          </a:stretch>
        </p:blipFill>
        <p:spPr bwMode="auto">
          <a:xfrm>
            <a:off x="762000" y="3200400"/>
            <a:ext cx="2371725" cy="1457325"/>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61454" name="Group 14"/>
          <p:cNvGraphicFramePr>
            <a:graphicFrameLocks noGrp="1"/>
          </p:cNvGraphicFramePr>
          <p:nvPr/>
        </p:nvGraphicFramePr>
        <p:xfrm>
          <a:off x="3200400" y="2971800"/>
          <a:ext cx="5715000" cy="1920240"/>
        </p:xfrm>
        <a:graphic>
          <a:graphicData uri="http://schemas.openxmlformats.org/drawingml/2006/table">
            <a:tbl>
              <a:tblPr/>
              <a:tblGrid>
                <a:gridCol w="258763"/>
                <a:gridCol w="5456237"/>
              </a:tblGrid>
              <a:tr h="1370013">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cap="flat">
                      <a:noFill/>
                    </a:lnL>
                    <a:lnR>
                      <a:noFill/>
                    </a:lnR>
                    <a:lnT cap="flat">
                      <a:noFill/>
                    </a:lnT>
                    <a:lnB cap="flat">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rPr>
                        <a:t>Standard Polymer</a:t>
                      </a:r>
                      <a:r>
                        <a:rPr kumimoji="0" lang="en-US" sz="2000" b="0"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Reinforced to resist stretching, able to withstand reasonably high temperatures (up to 170°F), Used where </a:t>
                      </a:r>
                      <a:r>
                        <a:rPr kumimoji="0" lang="en-US" sz="20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rust inhibitors</a:t>
                      </a:r>
                      <a:r>
                        <a:rPr kumimoji="0" 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a:t>
                      </a:r>
                      <a:r>
                        <a:rPr kumimoji="0" lang="en-US" sz="20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temperature</a:t>
                      </a:r>
                      <a:r>
                        <a:rPr kumimoji="0" 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20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are</a:t>
                      </a:r>
                      <a:r>
                        <a:rPr kumimoji="0" 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 component of the wash water or where UV sensitivity is an issue.</a:t>
                      </a:r>
                      <a:r>
                        <a:rPr kumimoji="0" lang="en-US" sz="12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a:t>
                      </a:r>
                      <a:endParaRPr kumimoji="0" lang="en-US"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a:noFill/>
                    </a:lnL>
                    <a:lnR cap="flat">
                      <a:noFill/>
                    </a:lnR>
                    <a:lnT cap="flat">
                      <a:noFill/>
                    </a:lnT>
                    <a:lnB cap="flat">
                      <a:noFill/>
                    </a:lnB>
                    <a:lnTlToBr>
                      <a:noFill/>
                    </a:lnTlToBr>
                    <a:lnBlToTr>
                      <a:noFill/>
                    </a:lnBlToTr>
                    <a:noFill/>
                  </a:tcPr>
                </a:tc>
              </a:tr>
            </a:tbl>
          </a:graphicData>
        </a:graphic>
      </p:graphicFrame>
      <p:sp>
        <p:nvSpPr>
          <p:cNvPr id="61461" name="Rectangle 21"/>
          <p:cNvSpPr>
            <a:spLocks noChangeArrowheads="1"/>
          </p:cNvSpPr>
          <p:nvPr/>
        </p:nvSpPr>
        <p:spPr bwMode="auto">
          <a:xfrm>
            <a:off x="-7938" y="2709863"/>
            <a:ext cx="9144001"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61462" name="Picture 22" descr="http://www.abanaki.com/images/htpoly.jpg"/>
          <p:cNvPicPr>
            <a:picLocks noChangeAspect="1" noChangeArrowheads="1"/>
          </p:cNvPicPr>
          <p:nvPr/>
        </p:nvPicPr>
        <p:blipFill>
          <a:blip r:embed="rId6" r:link="rId7">
            <a:extLst>
              <a:ext uri="{28A0092B-C50C-407E-A947-70E740481C1C}">
                <a14:useLocalDpi xmlns="" xmlns:a14="http://schemas.microsoft.com/office/drawing/2010/main" val="0"/>
              </a:ext>
            </a:extLst>
          </a:blip>
          <a:srcRect/>
          <a:stretch>
            <a:fillRect/>
          </a:stretch>
        </p:blipFill>
        <p:spPr bwMode="auto">
          <a:xfrm>
            <a:off x="762000" y="4876800"/>
            <a:ext cx="2371725" cy="1438275"/>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61463" name="Group 23"/>
          <p:cNvGraphicFramePr>
            <a:graphicFrameLocks noGrp="1"/>
          </p:cNvGraphicFramePr>
          <p:nvPr>
            <p:extLst>
              <p:ext uri="{D42A27DB-BD31-4B8C-83A1-F6EECF244321}">
                <p14:modId xmlns="" xmlns:p14="http://schemas.microsoft.com/office/powerpoint/2010/main" val="2647182782"/>
              </p:ext>
            </p:extLst>
          </p:nvPr>
        </p:nvGraphicFramePr>
        <p:xfrm>
          <a:off x="3124200" y="4938713"/>
          <a:ext cx="5791200" cy="1920240"/>
        </p:xfrm>
        <a:graphic>
          <a:graphicData uri="http://schemas.openxmlformats.org/drawingml/2006/table">
            <a:tbl>
              <a:tblPr/>
              <a:tblGrid>
                <a:gridCol w="276225"/>
                <a:gridCol w="5514975"/>
              </a:tblGrid>
              <a:tr h="1176338">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2"/>
                        </a:solidFill>
                        <a:effectLst/>
                        <a:latin typeface="Arial" panose="020B0604020202020204" pitchFamily="34" charset="0"/>
                      </a:endParaRPr>
                    </a:p>
                  </a:txBody>
                  <a:tcPr horzOverflow="overflow">
                    <a:lnL cap="flat">
                      <a:noFill/>
                    </a:lnL>
                    <a:lnR>
                      <a:noFill/>
                    </a:lnR>
                    <a:lnT cap="flat">
                      <a:noFill/>
                    </a:lnT>
                    <a:lnB cap="flat">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rPr>
                        <a:t>HT (High Temp) Polymer</a:t>
                      </a:r>
                      <a:r>
                        <a:rPr kumimoji="0" lang="en-US" sz="2000" b="0" i="0" u="none" strike="noStrike" cap="none" normalizeH="0" baseline="0" dirty="0" smtClean="0">
                          <a:ln>
                            <a:noFill/>
                          </a:ln>
                          <a:solidFill>
                            <a:schemeClr val="tx2"/>
                          </a:solidFill>
                          <a:effectLst/>
                          <a:latin typeface="Verdana" panose="020B060403050404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rPr>
                        <a:t>Similar to the Standard Polymer but for higher temperature applications (up to 212°F continuous, 300°F intermittent). Also used when a smoother surface is required.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 xmlns:p14="http://schemas.microsoft.com/office/powerpoint/2010/main" val="2613032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Components of a Belt</a:t>
            </a:r>
          </a:p>
        </p:txBody>
      </p:sp>
      <p:pic>
        <p:nvPicPr>
          <p:cNvPr id="62467" name="Picture 3" descr="belt section"/>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a:xfrm>
            <a:off x="2057400" y="1447800"/>
            <a:ext cx="3786187" cy="3806434"/>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50720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smtClean="0"/>
              <a:t>Types of Pulleys</a:t>
            </a:r>
          </a:p>
        </p:txBody>
      </p:sp>
      <p:sp>
        <p:nvSpPr>
          <p:cNvPr id="63491" name="Rectangle 3"/>
          <p:cNvSpPr>
            <a:spLocks noGrp="1" noChangeArrowheads="1"/>
          </p:cNvSpPr>
          <p:nvPr>
            <p:ph idx="1"/>
          </p:nvPr>
        </p:nvSpPr>
        <p:spPr/>
        <p:txBody>
          <a:bodyPr/>
          <a:lstStyle/>
          <a:p>
            <a:r>
              <a:rPr lang="en-US" dirty="0" smtClean="0"/>
              <a:t>Driver and Follower pulleys</a:t>
            </a:r>
          </a:p>
          <a:p>
            <a:r>
              <a:rPr lang="en-US" dirty="0" smtClean="0"/>
              <a:t>Guide pulley</a:t>
            </a:r>
          </a:p>
          <a:p>
            <a:r>
              <a:rPr lang="en-US" dirty="0" smtClean="0"/>
              <a:t>Idle pulley</a:t>
            </a:r>
          </a:p>
          <a:p>
            <a:r>
              <a:rPr lang="en-US" dirty="0" smtClean="0"/>
              <a:t>Intermediate pulley</a:t>
            </a:r>
          </a:p>
          <a:p>
            <a:r>
              <a:rPr lang="en-US" dirty="0" smtClean="0"/>
              <a:t>Loose and Fast pulleys</a:t>
            </a:r>
          </a:p>
          <a:p>
            <a:endParaRPr lang="en-US" dirty="0" smtClean="0"/>
          </a:p>
        </p:txBody>
      </p:sp>
      <p:sp>
        <p:nvSpPr>
          <p:cNvPr id="63492" name="Rectangle 4"/>
          <p:cNvSpPr>
            <a:spLocks noChangeArrowheads="1"/>
          </p:cNvSpPr>
          <p:nvPr/>
        </p:nvSpPr>
        <p:spPr bwMode="auto">
          <a:xfrm>
            <a:off x="5791200" y="2895600"/>
            <a:ext cx="1219200" cy="304800"/>
          </a:xfrm>
          <a:prstGeom prst="rect">
            <a:avLst/>
          </a:prstGeom>
          <a:solidFill>
            <a:schemeClr val="accent1"/>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3" name="Rectangle 5"/>
          <p:cNvSpPr>
            <a:spLocks noChangeArrowheads="1"/>
          </p:cNvSpPr>
          <p:nvPr/>
        </p:nvSpPr>
        <p:spPr bwMode="auto">
          <a:xfrm>
            <a:off x="8077200" y="1066800"/>
            <a:ext cx="228600" cy="533400"/>
          </a:xfrm>
          <a:prstGeom prst="rect">
            <a:avLst/>
          </a:prstGeom>
          <a:solidFill>
            <a:schemeClr val="accent1"/>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4" name="Line 6"/>
          <p:cNvSpPr>
            <a:spLocks noChangeShapeType="1"/>
          </p:cNvSpPr>
          <p:nvPr/>
        </p:nvSpPr>
        <p:spPr bwMode="auto">
          <a:xfrm>
            <a:off x="5943600" y="1371600"/>
            <a:ext cx="2895600" cy="0"/>
          </a:xfrm>
          <a:prstGeom prst="line">
            <a:avLst/>
          </a:prstGeom>
          <a:noFill/>
          <a:ln w="9525">
            <a:solidFill>
              <a:schemeClr val="tx1"/>
            </a:solidFill>
            <a:prstDash val="lgDash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5" name="Line 7"/>
          <p:cNvSpPr>
            <a:spLocks noChangeShapeType="1"/>
          </p:cNvSpPr>
          <p:nvPr/>
        </p:nvSpPr>
        <p:spPr bwMode="auto">
          <a:xfrm>
            <a:off x="6477000" y="1066800"/>
            <a:ext cx="0" cy="2286000"/>
          </a:xfrm>
          <a:prstGeom prst="line">
            <a:avLst/>
          </a:prstGeom>
          <a:noFill/>
          <a:ln w="9525">
            <a:solidFill>
              <a:schemeClr val="tx1"/>
            </a:solidFill>
            <a:prstDash val="lgDash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6" name="Oval 8"/>
          <p:cNvSpPr>
            <a:spLocks noChangeArrowheads="1"/>
          </p:cNvSpPr>
          <p:nvPr/>
        </p:nvSpPr>
        <p:spPr bwMode="auto">
          <a:xfrm>
            <a:off x="7848600" y="2667000"/>
            <a:ext cx="381000" cy="381000"/>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7" name="Line 9"/>
          <p:cNvSpPr>
            <a:spLocks noChangeShapeType="1"/>
          </p:cNvSpPr>
          <p:nvPr/>
        </p:nvSpPr>
        <p:spPr bwMode="auto">
          <a:xfrm>
            <a:off x="5791200" y="2895600"/>
            <a:ext cx="2286000" cy="152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8" name="Line 10"/>
          <p:cNvSpPr>
            <a:spLocks noChangeShapeType="1"/>
          </p:cNvSpPr>
          <p:nvPr/>
        </p:nvSpPr>
        <p:spPr bwMode="auto">
          <a:xfrm flipV="1">
            <a:off x="5791200" y="3048000"/>
            <a:ext cx="2209800" cy="152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9" name="Line 11"/>
          <p:cNvSpPr>
            <a:spLocks noChangeShapeType="1"/>
          </p:cNvSpPr>
          <p:nvPr/>
        </p:nvSpPr>
        <p:spPr bwMode="auto">
          <a:xfrm>
            <a:off x="8077200" y="1066800"/>
            <a:ext cx="152400" cy="1752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0" name="Line 12"/>
          <p:cNvSpPr>
            <a:spLocks noChangeShapeType="1"/>
          </p:cNvSpPr>
          <p:nvPr/>
        </p:nvSpPr>
        <p:spPr bwMode="auto">
          <a:xfrm flipH="1">
            <a:off x="8229600" y="1066800"/>
            <a:ext cx="76200" cy="1752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1" name="Freeform 13"/>
          <p:cNvSpPr>
            <a:spLocks/>
          </p:cNvSpPr>
          <p:nvPr/>
        </p:nvSpPr>
        <p:spPr bwMode="auto">
          <a:xfrm>
            <a:off x="5791200" y="2895600"/>
            <a:ext cx="2286000" cy="304800"/>
          </a:xfrm>
          <a:custGeom>
            <a:avLst/>
            <a:gdLst>
              <a:gd name="T0" fmla="*/ 0 w 1440"/>
              <a:gd name="T1" fmla="*/ 0 h 192"/>
              <a:gd name="T2" fmla="*/ 0 w 1440"/>
              <a:gd name="T3" fmla="*/ 192 h 192"/>
              <a:gd name="T4" fmla="*/ 1440 w 1440"/>
              <a:gd name="T5" fmla="*/ 96 h 192"/>
              <a:gd name="T6" fmla="*/ 0 w 1440"/>
              <a:gd name="T7" fmla="*/ 0 h 192"/>
            </a:gdLst>
            <a:ahLst/>
            <a:cxnLst>
              <a:cxn ang="0">
                <a:pos x="T0" y="T1"/>
              </a:cxn>
              <a:cxn ang="0">
                <a:pos x="T2" y="T3"/>
              </a:cxn>
              <a:cxn ang="0">
                <a:pos x="T4" y="T5"/>
              </a:cxn>
              <a:cxn ang="0">
                <a:pos x="T6" y="T7"/>
              </a:cxn>
            </a:cxnLst>
            <a:rect l="0" t="0" r="r" b="b"/>
            <a:pathLst>
              <a:path w="1440" h="192">
                <a:moveTo>
                  <a:pt x="0" y="0"/>
                </a:moveTo>
                <a:lnTo>
                  <a:pt x="0" y="192"/>
                </a:lnTo>
                <a:lnTo>
                  <a:pt x="1440" y="96"/>
                </a:lnTo>
                <a:lnTo>
                  <a:pt x="0" y="0"/>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2" name="Freeform 14"/>
          <p:cNvSpPr>
            <a:spLocks/>
          </p:cNvSpPr>
          <p:nvPr/>
        </p:nvSpPr>
        <p:spPr bwMode="auto">
          <a:xfrm>
            <a:off x="8077200" y="1066800"/>
            <a:ext cx="228600" cy="1828800"/>
          </a:xfrm>
          <a:custGeom>
            <a:avLst/>
            <a:gdLst>
              <a:gd name="T0" fmla="*/ 0 w 144"/>
              <a:gd name="T1" fmla="*/ 0 h 1152"/>
              <a:gd name="T2" fmla="*/ 96 w 144"/>
              <a:gd name="T3" fmla="*/ 1152 h 1152"/>
              <a:gd name="T4" fmla="*/ 144 w 144"/>
              <a:gd name="T5" fmla="*/ 0 h 1152"/>
              <a:gd name="T6" fmla="*/ 0 w 144"/>
              <a:gd name="T7" fmla="*/ 0 h 1152"/>
            </a:gdLst>
            <a:ahLst/>
            <a:cxnLst>
              <a:cxn ang="0">
                <a:pos x="T0" y="T1"/>
              </a:cxn>
              <a:cxn ang="0">
                <a:pos x="T2" y="T3"/>
              </a:cxn>
              <a:cxn ang="0">
                <a:pos x="T4" y="T5"/>
              </a:cxn>
              <a:cxn ang="0">
                <a:pos x="T6" y="T7"/>
              </a:cxn>
            </a:cxnLst>
            <a:rect l="0" t="0" r="r" b="b"/>
            <a:pathLst>
              <a:path w="144" h="1152">
                <a:moveTo>
                  <a:pt x="0" y="0"/>
                </a:moveTo>
                <a:lnTo>
                  <a:pt x="96" y="1152"/>
                </a:lnTo>
                <a:lnTo>
                  <a:pt x="144" y="0"/>
                </a:lnTo>
                <a:lnTo>
                  <a:pt x="0" y="0"/>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3" name="Text Box 15"/>
          <p:cNvSpPr txBox="1">
            <a:spLocks noChangeArrowheads="1"/>
          </p:cNvSpPr>
          <p:nvPr/>
        </p:nvSpPr>
        <p:spPr bwMode="auto">
          <a:xfrm>
            <a:off x="7924800" y="2667000"/>
            <a:ext cx="228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a:t>
            </a:r>
          </a:p>
        </p:txBody>
      </p:sp>
      <p:sp>
        <p:nvSpPr>
          <p:cNvPr id="63504" name="Text Box 16"/>
          <p:cNvSpPr txBox="1">
            <a:spLocks noChangeArrowheads="1"/>
          </p:cNvSpPr>
          <p:nvPr/>
        </p:nvSpPr>
        <p:spPr bwMode="auto">
          <a:xfrm>
            <a:off x="8458200" y="1524000"/>
            <a:ext cx="381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F</a:t>
            </a:r>
          </a:p>
        </p:txBody>
      </p:sp>
      <p:sp>
        <p:nvSpPr>
          <p:cNvPr id="63505" name="Text Box 17"/>
          <p:cNvSpPr txBox="1">
            <a:spLocks noChangeArrowheads="1"/>
          </p:cNvSpPr>
          <p:nvPr/>
        </p:nvSpPr>
        <p:spPr bwMode="auto">
          <a:xfrm>
            <a:off x="5943600" y="2438400"/>
            <a:ext cx="1143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Driver</a:t>
            </a:r>
          </a:p>
        </p:txBody>
      </p:sp>
      <p:sp>
        <p:nvSpPr>
          <p:cNvPr id="63506" name="Text Box 18"/>
          <p:cNvSpPr txBox="1">
            <a:spLocks noChangeArrowheads="1"/>
          </p:cNvSpPr>
          <p:nvPr/>
        </p:nvSpPr>
        <p:spPr bwMode="auto">
          <a:xfrm>
            <a:off x="8305800" y="2819400"/>
            <a:ext cx="8382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Guide</a:t>
            </a:r>
          </a:p>
        </p:txBody>
      </p:sp>
      <p:sp>
        <p:nvSpPr>
          <p:cNvPr id="63507" name="Text Box 19"/>
          <p:cNvSpPr txBox="1">
            <a:spLocks noChangeArrowheads="1"/>
          </p:cNvSpPr>
          <p:nvPr/>
        </p:nvSpPr>
        <p:spPr bwMode="auto">
          <a:xfrm>
            <a:off x="7086600" y="5105400"/>
            <a:ext cx="381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latin typeface="Times New Roman" panose="02020603050405020304" pitchFamily="18" charset="0"/>
              </a:rPr>
              <a:t>I</a:t>
            </a:r>
          </a:p>
        </p:txBody>
      </p:sp>
      <p:sp>
        <p:nvSpPr>
          <p:cNvPr id="63508" name="Oval 20"/>
          <p:cNvSpPr>
            <a:spLocks noChangeArrowheads="1"/>
          </p:cNvSpPr>
          <p:nvPr/>
        </p:nvSpPr>
        <p:spPr bwMode="auto">
          <a:xfrm>
            <a:off x="5638800" y="4038600"/>
            <a:ext cx="685800" cy="685800"/>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9" name="Oval 21"/>
          <p:cNvSpPr>
            <a:spLocks noChangeArrowheads="1"/>
          </p:cNvSpPr>
          <p:nvPr/>
        </p:nvSpPr>
        <p:spPr bwMode="auto">
          <a:xfrm>
            <a:off x="7696200" y="3657600"/>
            <a:ext cx="457200" cy="457200"/>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0" name="Oval 22"/>
          <p:cNvSpPr>
            <a:spLocks noChangeArrowheads="1"/>
          </p:cNvSpPr>
          <p:nvPr/>
        </p:nvSpPr>
        <p:spPr bwMode="auto">
          <a:xfrm>
            <a:off x="7696200" y="4648200"/>
            <a:ext cx="457200" cy="457200"/>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1" name="Line 23"/>
          <p:cNvSpPr>
            <a:spLocks noChangeShapeType="1"/>
          </p:cNvSpPr>
          <p:nvPr/>
        </p:nvSpPr>
        <p:spPr bwMode="auto">
          <a:xfrm>
            <a:off x="6019800" y="4038600"/>
            <a:ext cx="1143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2" name="Line 24"/>
          <p:cNvSpPr>
            <a:spLocks noChangeShapeType="1"/>
          </p:cNvSpPr>
          <p:nvPr/>
        </p:nvSpPr>
        <p:spPr bwMode="auto">
          <a:xfrm>
            <a:off x="6019800" y="4724400"/>
            <a:ext cx="11430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3" name="Line 25"/>
          <p:cNvSpPr>
            <a:spLocks noChangeShapeType="1"/>
          </p:cNvSpPr>
          <p:nvPr/>
        </p:nvSpPr>
        <p:spPr bwMode="auto">
          <a:xfrm flipH="1" flipV="1">
            <a:off x="7772400" y="4495800"/>
            <a:ext cx="228600" cy="152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4" name="Line 26"/>
          <p:cNvSpPr>
            <a:spLocks noChangeShapeType="1"/>
          </p:cNvSpPr>
          <p:nvPr/>
        </p:nvSpPr>
        <p:spPr bwMode="auto">
          <a:xfrm flipH="1" flipV="1">
            <a:off x="7162800" y="4724400"/>
            <a:ext cx="685800" cy="3810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5" name="Line 27"/>
          <p:cNvSpPr>
            <a:spLocks noChangeShapeType="1"/>
          </p:cNvSpPr>
          <p:nvPr/>
        </p:nvSpPr>
        <p:spPr bwMode="auto">
          <a:xfrm flipH="1">
            <a:off x="7162800" y="3657600"/>
            <a:ext cx="685800" cy="3810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6" name="Line 28"/>
          <p:cNvSpPr>
            <a:spLocks noChangeShapeType="1"/>
          </p:cNvSpPr>
          <p:nvPr/>
        </p:nvSpPr>
        <p:spPr bwMode="auto">
          <a:xfrm flipH="1">
            <a:off x="7696200" y="4114800"/>
            <a:ext cx="304800" cy="2286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7" name="Oval 29"/>
          <p:cNvSpPr>
            <a:spLocks noChangeArrowheads="1"/>
          </p:cNvSpPr>
          <p:nvPr/>
        </p:nvSpPr>
        <p:spPr bwMode="auto">
          <a:xfrm>
            <a:off x="7010400" y="3810000"/>
            <a:ext cx="228600" cy="228600"/>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8" name="Oval 30"/>
          <p:cNvSpPr>
            <a:spLocks noChangeArrowheads="1"/>
          </p:cNvSpPr>
          <p:nvPr/>
        </p:nvSpPr>
        <p:spPr bwMode="auto">
          <a:xfrm>
            <a:off x="7010400" y="4724400"/>
            <a:ext cx="228600" cy="228600"/>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9" name="Oval 31"/>
          <p:cNvSpPr>
            <a:spLocks noChangeArrowheads="1"/>
          </p:cNvSpPr>
          <p:nvPr/>
        </p:nvSpPr>
        <p:spPr bwMode="auto">
          <a:xfrm>
            <a:off x="7696200" y="4267200"/>
            <a:ext cx="228600" cy="228600"/>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0" name="Text Box 32"/>
          <p:cNvSpPr txBox="1">
            <a:spLocks noChangeArrowheads="1"/>
          </p:cNvSpPr>
          <p:nvPr/>
        </p:nvSpPr>
        <p:spPr bwMode="auto">
          <a:xfrm>
            <a:off x="5791200" y="3581400"/>
            <a:ext cx="381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D</a:t>
            </a:r>
          </a:p>
        </p:txBody>
      </p:sp>
      <p:sp>
        <p:nvSpPr>
          <p:cNvPr id="63521" name="Text Box 33"/>
          <p:cNvSpPr txBox="1">
            <a:spLocks noChangeArrowheads="1"/>
          </p:cNvSpPr>
          <p:nvPr/>
        </p:nvSpPr>
        <p:spPr bwMode="auto">
          <a:xfrm>
            <a:off x="8001000" y="4191000"/>
            <a:ext cx="914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latin typeface="Times New Roman" panose="02020603050405020304" pitchFamily="18" charset="0"/>
              </a:rPr>
              <a:t>Idle</a:t>
            </a:r>
          </a:p>
        </p:txBody>
      </p:sp>
      <p:sp>
        <p:nvSpPr>
          <p:cNvPr id="63522" name="Text Box 34"/>
          <p:cNvSpPr txBox="1">
            <a:spLocks noChangeArrowheads="1"/>
          </p:cNvSpPr>
          <p:nvPr/>
        </p:nvSpPr>
        <p:spPr bwMode="auto">
          <a:xfrm>
            <a:off x="6858000" y="3429000"/>
            <a:ext cx="381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latin typeface="Times New Roman" panose="02020603050405020304" pitchFamily="18" charset="0"/>
              </a:rPr>
              <a:t>I</a:t>
            </a:r>
          </a:p>
        </p:txBody>
      </p:sp>
      <p:sp>
        <p:nvSpPr>
          <p:cNvPr id="63523" name="Text Box 35"/>
          <p:cNvSpPr txBox="1">
            <a:spLocks noChangeArrowheads="1"/>
          </p:cNvSpPr>
          <p:nvPr/>
        </p:nvSpPr>
        <p:spPr bwMode="auto">
          <a:xfrm>
            <a:off x="8229600" y="4800600"/>
            <a:ext cx="381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F</a:t>
            </a:r>
          </a:p>
        </p:txBody>
      </p:sp>
      <p:sp>
        <p:nvSpPr>
          <p:cNvPr id="63524" name="Text Box 36"/>
          <p:cNvSpPr txBox="1">
            <a:spLocks noChangeArrowheads="1"/>
          </p:cNvSpPr>
          <p:nvPr/>
        </p:nvSpPr>
        <p:spPr bwMode="auto">
          <a:xfrm>
            <a:off x="8153400" y="3581400"/>
            <a:ext cx="12192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Follower</a:t>
            </a:r>
          </a:p>
        </p:txBody>
      </p:sp>
      <p:sp>
        <p:nvSpPr>
          <p:cNvPr id="63525" name="Text Box 37"/>
          <p:cNvSpPr txBox="1">
            <a:spLocks noChangeArrowheads="1"/>
          </p:cNvSpPr>
          <p:nvPr/>
        </p:nvSpPr>
        <p:spPr bwMode="auto">
          <a:xfrm>
            <a:off x="5791200" y="4191000"/>
            <a:ext cx="304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t>+</a:t>
            </a:r>
          </a:p>
        </p:txBody>
      </p:sp>
      <p:sp>
        <p:nvSpPr>
          <p:cNvPr id="63526" name="Text Box 38"/>
          <p:cNvSpPr txBox="1">
            <a:spLocks noChangeArrowheads="1"/>
          </p:cNvSpPr>
          <p:nvPr/>
        </p:nvSpPr>
        <p:spPr bwMode="auto">
          <a:xfrm>
            <a:off x="7772400" y="4724400"/>
            <a:ext cx="304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t>+</a:t>
            </a:r>
          </a:p>
        </p:txBody>
      </p:sp>
      <p:sp>
        <p:nvSpPr>
          <p:cNvPr id="63527" name="Text Box 39"/>
          <p:cNvSpPr txBox="1">
            <a:spLocks noChangeArrowheads="1"/>
          </p:cNvSpPr>
          <p:nvPr/>
        </p:nvSpPr>
        <p:spPr bwMode="auto">
          <a:xfrm>
            <a:off x="7772400" y="3733800"/>
            <a:ext cx="304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t>+</a:t>
            </a:r>
          </a:p>
        </p:txBody>
      </p:sp>
      <p:sp>
        <p:nvSpPr>
          <p:cNvPr id="63528" name="AutoShape 40"/>
          <p:cNvSpPr>
            <a:spLocks noChangeArrowheads="1"/>
          </p:cNvSpPr>
          <p:nvPr/>
        </p:nvSpPr>
        <p:spPr bwMode="auto">
          <a:xfrm>
            <a:off x="6400800" y="2209800"/>
            <a:ext cx="228600" cy="304800"/>
          </a:xfrm>
          <a:prstGeom prst="curvedRightArrow">
            <a:avLst>
              <a:gd name="adj1" fmla="val 26667"/>
              <a:gd name="adj2" fmla="val 53333"/>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9" name="AutoShape 41"/>
          <p:cNvSpPr>
            <a:spLocks noChangeArrowheads="1"/>
          </p:cNvSpPr>
          <p:nvPr/>
        </p:nvSpPr>
        <p:spPr bwMode="auto">
          <a:xfrm>
            <a:off x="7696200" y="1219200"/>
            <a:ext cx="228600" cy="228600"/>
          </a:xfrm>
          <a:prstGeom prst="curvedUpArrow">
            <a:avLst>
              <a:gd name="adj1" fmla="val 20000"/>
              <a:gd name="adj2" fmla="val 40000"/>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0" name="Oval 42"/>
          <p:cNvSpPr>
            <a:spLocks noChangeArrowheads="1"/>
          </p:cNvSpPr>
          <p:nvPr/>
        </p:nvSpPr>
        <p:spPr bwMode="auto">
          <a:xfrm>
            <a:off x="762000" y="5181600"/>
            <a:ext cx="685800" cy="685800"/>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1" name="Oval 43"/>
          <p:cNvSpPr>
            <a:spLocks noChangeArrowheads="1"/>
          </p:cNvSpPr>
          <p:nvPr/>
        </p:nvSpPr>
        <p:spPr bwMode="auto">
          <a:xfrm>
            <a:off x="2438400" y="5181600"/>
            <a:ext cx="762000" cy="685800"/>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2" name="Line 44"/>
          <p:cNvSpPr>
            <a:spLocks noChangeShapeType="1"/>
          </p:cNvSpPr>
          <p:nvPr/>
        </p:nvSpPr>
        <p:spPr bwMode="auto">
          <a:xfrm>
            <a:off x="533400" y="5562600"/>
            <a:ext cx="4572000" cy="0"/>
          </a:xfrm>
          <a:prstGeom prst="line">
            <a:avLst/>
          </a:prstGeom>
          <a:noFill/>
          <a:ln w="9525">
            <a:solidFill>
              <a:schemeClr val="tx1"/>
            </a:solidFill>
            <a:prstDash val="lgDash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3" name="Oval 45"/>
          <p:cNvSpPr>
            <a:spLocks noChangeArrowheads="1"/>
          </p:cNvSpPr>
          <p:nvPr/>
        </p:nvSpPr>
        <p:spPr bwMode="auto">
          <a:xfrm>
            <a:off x="2667000" y="5410200"/>
            <a:ext cx="304800" cy="304800"/>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4" name="Oval 46"/>
          <p:cNvSpPr>
            <a:spLocks noChangeArrowheads="1"/>
          </p:cNvSpPr>
          <p:nvPr/>
        </p:nvSpPr>
        <p:spPr bwMode="auto">
          <a:xfrm>
            <a:off x="4495800" y="5410200"/>
            <a:ext cx="304800" cy="304800"/>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5" name="Line 47"/>
          <p:cNvSpPr>
            <a:spLocks noChangeShapeType="1"/>
          </p:cNvSpPr>
          <p:nvPr/>
        </p:nvSpPr>
        <p:spPr bwMode="auto">
          <a:xfrm>
            <a:off x="1143000" y="5181600"/>
            <a:ext cx="1676400" cy="2286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6" name="Line 48"/>
          <p:cNvSpPr>
            <a:spLocks noChangeShapeType="1"/>
          </p:cNvSpPr>
          <p:nvPr/>
        </p:nvSpPr>
        <p:spPr bwMode="auto">
          <a:xfrm flipV="1">
            <a:off x="1143000" y="5715000"/>
            <a:ext cx="1676400" cy="152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7" name="Line 49"/>
          <p:cNvSpPr>
            <a:spLocks noChangeShapeType="1"/>
          </p:cNvSpPr>
          <p:nvPr/>
        </p:nvSpPr>
        <p:spPr bwMode="auto">
          <a:xfrm>
            <a:off x="2819400" y="5181600"/>
            <a:ext cx="1828800" cy="2286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8" name="Line 50"/>
          <p:cNvSpPr>
            <a:spLocks noChangeShapeType="1"/>
          </p:cNvSpPr>
          <p:nvPr/>
        </p:nvSpPr>
        <p:spPr bwMode="auto">
          <a:xfrm flipV="1">
            <a:off x="2819400" y="5715000"/>
            <a:ext cx="1828800" cy="152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9" name="Rectangle 51"/>
          <p:cNvSpPr>
            <a:spLocks noChangeArrowheads="1"/>
          </p:cNvSpPr>
          <p:nvPr/>
        </p:nvSpPr>
        <p:spPr bwMode="auto">
          <a:xfrm>
            <a:off x="5410200" y="5562600"/>
            <a:ext cx="533400" cy="6858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0" name="Rectangle 52"/>
          <p:cNvSpPr>
            <a:spLocks noChangeArrowheads="1"/>
          </p:cNvSpPr>
          <p:nvPr/>
        </p:nvSpPr>
        <p:spPr bwMode="auto">
          <a:xfrm>
            <a:off x="7772400" y="5943600"/>
            <a:ext cx="762000" cy="3048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1" name="Rectangle 53"/>
          <p:cNvSpPr>
            <a:spLocks noChangeArrowheads="1"/>
          </p:cNvSpPr>
          <p:nvPr/>
        </p:nvSpPr>
        <p:spPr bwMode="auto">
          <a:xfrm>
            <a:off x="7772400" y="5562600"/>
            <a:ext cx="762000" cy="3048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2" name="Freeform 54"/>
          <p:cNvSpPr>
            <a:spLocks/>
          </p:cNvSpPr>
          <p:nvPr/>
        </p:nvSpPr>
        <p:spPr bwMode="auto">
          <a:xfrm>
            <a:off x="5410200" y="6019800"/>
            <a:ext cx="3124200" cy="228600"/>
          </a:xfrm>
          <a:custGeom>
            <a:avLst/>
            <a:gdLst>
              <a:gd name="T0" fmla="*/ 1968 w 1968"/>
              <a:gd name="T1" fmla="*/ 0 h 144"/>
              <a:gd name="T2" fmla="*/ 1968 w 1968"/>
              <a:gd name="T3" fmla="*/ 144 h 144"/>
              <a:gd name="T4" fmla="*/ 0 w 1968"/>
              <a:gd name="T5" fmla="*/ 144 h 144"/>
              <a:gd name="T6" fmla="*/ 0 w 1968"/>
              <a:gd name="T7" fmla="*/ 0 h 144"/>
              <a:gd name="T8" fmla="*/ 1968 w 1968"/>
              <a:gd name="T9" fmla="*/ 0 h 144"/>
            </a:gdLst>
            <a:ahLst/>
            <a:cxnLst>
              <a:cxn ang="0">
                <a:pos x="T0" y="T1"/>
              </a:cxn>
              <a:cxn ang="0">
                <a:pos x="T2" y="T3"/>
              </a:cxn>
              <a:cxn ang="0">
                <a:pos x="T4" y="T5"/>
              </a:cxn>
              <a:cxn ang="0">
                <a:pos x="T6" y="T7"/>
              </a:cxn>
              <a:cxn ang="0">
                <a:pos x="T8" y="T9"/>
              </a:cxn>
            </a:cxnLst>
            <a:rect l="0" t="0" r="r" b="b"/>
            <a:pathLst>
              <a:path w="1968" h="144">
                <a:moveTo>
                  <a:pt x="1968" y="0"/>
                </a:moveTo>
                <a:lnTo>
                  <a:pt x="1968" y="144"/>
                </a:lnTo>
                <a:lnTo>
                  <a:pt x="0" y="144"/>
                </a:lnTo>
                <a:lnTo>
                  <a:pt x="0" y="0"/>
                </a:lnTo>
                <a:cubicBezTo>
                  <a:pt x="656" y="0"/>
                  <a:pt x="1312" y="0"/>
                  <a:pt x="1968" y="0"/>
                </a:cubicBez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43" name="Line 55"/>
          <p:cNvSpPr>
            <a:spLocks noChangeShapeType="1"/>
          </p:cNvSpPr>
          <p:nvPr/>
        </p:nvSpPr>
        <p:spPr bwMode="auto">
          <a:xfrm>
            <a:off x="6934200" y="5410200"/>
            <a:ext cx="0" cy="99060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44" name="Line 56"/>
          <p:cNvSpPr>
            <a:spLocks noChangeShapeType="1"/>
          </p:cNvSpPr>
          <p:nvPr/>
        </p:nvSpPr>
        <p:spPr bwMode="auto">
          <a:xfrm>
            <a:off x="6781800" y="6248400"/>
            <a:ext cx="304800"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45" name="Line 57"/>
          <p:cNvSpPr>
            <a:spLocks noChangeShapeType="1"/>
          </p:cNvSpPr>
          <p:nvPr/>
        </p:nvSpPr>
        <p:spPr bwMode="auto">
          <a:xfrm>
            <a:off x="6781800" y="5943600"/>
            <a:ext cx="304800"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46" name="Text Box 58"/>
          <p:cNvSpPr txBox="1">
            <a:spLocks noChangeArrowheads="1"/>
          </p:cNvSpPr>
          <p:nvPr/>
        </p:nvSpPr>
        <p:spPr bwMode="auto">
          <a:xfrm>
            <a:off x="1752600" y="6172200"/>
            <a:ext cx="1676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latin typeface="Times New Roman" panose="02020603050405020304" pitchFamily="18" charset="0"/>
              </a:rPr>
              <a:t>I</a:t>
            </a:r>
            <a:r>
              <a:rPr lang="en-US" sz="1800"/>
              <a:t>ntermediate</a:t>
            </a:r>
          </a:p>
        </p:txBody>
      </p:sp>
      <p:sp>
        <p:nvSpPr>
          <p:cNvPr id="63547" name="Text Box 59"/>
          <p:cNvSpPr txBox="1">
            <a:spLocks noChangeArrowheads="1"/>
          </p:cNvSpPr>
          <p:nvPr/>
        </p:nvSpPr>
        <p:spPr bwMode="auto">
          <a:xfrm>
            <a:off x="7162800" y="6248400"/>
            <a:ext cx="1752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Loose &amp; Fast</a:t>
            </a:r>
          </a:p>
        </p:txBody>
      </p:sp>
    </p:spTree>
    <p:extLst>
      <p:ext uri="{BB962C8B-B14F-4D97-AF65-F5344CB8AC3E}">
        <p14:creationId xmlns="" xmlns:p14="http://schemas.microsoft.com/office/powerpoint/2010/main" val="380370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Applications</a:t>
            </a:r>
          </a:p>
        </p:txBody>
      </p:sp>
      <p:sp>
        <p:nvSpPr>
          <p:cNvPr id="65539" name="Rectangle 3"/>
          <p:cNvSpPr>
            <a:spLocks noGrp="1" noChangeArrowheads="1"/>
          </p:cNvSpPr>
          <p:nvPr>
            <p:ph idx="1"/>
          </p:nvPr>
        </p:nvSpPr>
        <p:spPr/>
        <p:txBody>
          <a:bodyPr/>
          <a:lstStyle/>
          <a:p>
            <a:r>
              <a:rPr lang="en-US" sz="2800" smtClean="0"/>
              <a:t>Compressors</a:t>
            </a:r>
          </a:p>
          <a:p>
            <a:r>
              <a:rPr lang="en-US" sz="2800" smtClean="0"/>
              <a:t>Sawing Machines</a:t>
            </a:r>
          </a:p>
          <a:p>
            <a:r>
              <a:rPr lang="en-US" sz="2800" smtClean="0"/>
              <a:t>Textile Machines</a:t>
            </a:r>
          </a:p>
          <a:p>
            <a:r>
              <a:rPr lang="en-US" sz="2800" smtClean="0"/>
              <a:t>Mixing Machines</a:t>
            </a:r>
          </a:p>
          <a:p>
            <a:r>
              <a:rPr lang="en-US" sz="2800" smtClean="0"/>
              <a:t>Washing Machines</a:t>
            </a:r>
          </a:p>
          <a:p>
            <a:r>
              <a:rPr lang="en-US" sz="2800" smtClean="0"/>
              <a:t>Printing Machinery</a:t>
            </a:r>
          </a:p>
          <a:p>
            <a:endParaRPr lang="en-US" sz="2800" smtClean="0"/>
          </a:p>
          <a:p>
            <a:pPr lvl="1"/>
            <a:endParaRPr lang="en-US" sz="2400" smtClean="0"/>
          </a:p>
          <a:p>
            <a:pPr lvl="1"/>
            <a:endParaRPr lang="en-US" sz="2400" smtClean="0"/>
          </a:p>
        </p:txBody>
      </p:sp>
      <p:sp>
        <p:nvSpPr>
          <p:cNvPr id="65540" name="Rectangle 4"/>
          <p:cNvSpPr>
            <a:spLocks noGrp="1" noChangeArrowheads="1"/>
          </p:cNvSpPr>
          <p:nvPr>
            <p:ph type="body" sz="half" idx="4294967295"/>
          </p:nvPr>
        </p:nvSpPr>
        <p:spPr>
          <a:xfrm>
            <a:off x="5105400" y="1600200"/>
            <a:ext cx="4038600" cy="3505200"/>
          </a:xfrm>
        </p:spPr>
        <p:txBody>
          <a:bodyPr/>
          <a:lstStyle/>
          <a:p>
            <a:r>
              <a:rPr lang="en-US" sz="2800" smtClean="0"/>
              <a:t>Pumps</a:t>
            </a:r>
          </a:p>
          <a:p>
            <a:r>
              <a:rPr lang="en-US" sz="2800" smtClean="0"/>
              <a:t>Machine Tools</a:t>
            </a:r>
          </a:p>
          <a:p>
            <a:r>
              <a:rPr lang="en-US" sz="2800" smtClean="0"/>
              <a:t>Crushing Machinery</a:t>
            </a:r>
          </a:p>
          <a:p>
            <a:r>
              <a:rPr lang="en-US" sz="2800" smtClean="0"/>
              <a:t>Automotive devices</a:t>
            </a:r>
          </a:p>
          <a:p>
            <a:pPr lvl="1"/>
            <a:r>
              <a:rPr lang="en-US" sz="2400" smtClean="0"/>
              <a:t>Water pumps</a:t>
            </a:r>
          </a:p>
          <a:p>
            <a:pPr lvl="1"/>
            <a:r>
              <a:rPr lang="en-US" sz="2400" smtClean="0"/>
              <a:t>Fans</a:t>
            </a:r>
          </a:p>
          <a:p>
            <a:pPr lvl="1"/>
            <a:r>
              <a:rPr lang="en-US" sz="2400" smtClean="0"/>
              <a:t>Starters</a:t>
            </a:r>
          </a:p>
        </p:txBody>
      </p:sp>
    </p:spTree>
    <p:extLst>
      <p:ext uri="{BB962C8B-B14F-4D97-AF65-F5344CB8AC3E}">
        <p14:creationId xmlns="" xmlns:p14="http://schemas.microsoft.com/office/powerpoint/2010/main" val="3186762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p:cNvSpPr>
          <p:nvPr/>
        </p:nvSpPr>
        <p:spPr bwMode="auto">
          <a:xfrm>
            <a:off x="-3524250" y="5592763"/>
            <a:ext cx="1930400" cy="19716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67587" name="Rectangle 3"/>
          <p:cNvSpPr>
            <a:spLocks noChangeArrowheads="1"/>
          </p:cNvSpPr>
          <p:nvPr/>
        </p:nvSpPr>
        <p:spPr bwMode="auto">
          <a:xfrm>
            <a:off x="-4486275" y="-776288"/>
            <a:ext cx="290353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ea typeface="Arial Unicode MS" panose="020B0604020202020204" pitchFamily="34" charset="-128"/>
                <a:cs typeface="Arial Unicode MS" panose="020B0604020202020204" pitchFamily="34" charset="-128"/>
              </a:rPr>
              <a:t>Belts will not break because of overload.</a:t>
            </a:r>
            <a:endParaRPr lang="en-US" sz="1800"/>
          </a:p>
        </p:txBody>
      </p:sp>
      <p:sp>
        <p:nvSpPr>
          <p:cNvPr id="67588" name="Rectangle 4"/>
          <p:cNvSpPr>
            <a:spLocks noChangeArrowheads="1"/>
          </p:cNvSpPr>
          <p:nvPr/>
        </p:nvSpPr>
        <p:spPr bwMode="auto">
          <a:xfrm>
            <a:off x="-4486275" y="-5016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7592" name="Rectangle 8"/>
          <p:cNvSpPr>
            <a:spLocks noGrp="1" noChangeArrowheads="1"/>
          </p:cNvSpPr>
          <p:nvPr>
            <p:ph type="title"/>
          </p:nvPr>
        </p:nvSpPr>
        <p:spPr/>
        <p:txBody>
          <a:bodyPr/>
          <a:lstStyle/>
          <a:p>
            <a:r>
              <a:rPr lang="en-US" b="1" smtClean="0"/>
              <a:t>Advantages</a:t>
            </a:r>
          </a:p>
        </p:txBody>
      </p:sp>
      <p:sp>
        <p:nvSpPr>
          <p:cNvPr id="67589" name="Rectangle 5"/>
          <p:cNvSpPr>
            <a:spLocks noGrp="1" noChangeArrowheads="1"/>
          </p:cNvSpPr>
          <p:nvPr>
            <p:ph idx="1"/>
          </p:nvPr>
        </p:nvSpPr>
        <p:spPr/>
        <p:txBody>
          <a:bodyPr/>
          <a:lstStyle/>
          <a:p>
            <a:pPr>
              <a:lnSpc>
                <a:spcPct val="90000"/>
              </a:lnSpc>
            </a:pPr>
            <a:r>
              <a:rPr lang="en-US" dirty="0" smtClean="0"/>
              <a:t>Belts will not break because of overload.</a:t>
            </a:r>
          </a:p>
          <a:p>
            <a:pPr>
              <a:lnSpc>
                <a:spcPct val="90000"/>
              </a:lnSpc>
            </a:pPr>
            <a:r>
              <a:rPr lang="en-US" dirty="0" smtClean="0"/>
              <a:t> They are more versatile with many geometries as well as large center distances. Belts increase bearing load because of the initial tension required. </a:t>
            </a:r>
          </a:p>
          <a:p>
            <a:pPr>
              <a:lnSpc>
                <a:spcPct val="90000"/>
              </a:lnSpc>
            </a:pPr>
            <a:r>
              <a:rPr lang="en-US" dirty="0" smtClean="0"/>
              <a:t>Belts are least expensive and </a:t>
            </a:r>
          </a:p>
          <a:p>
            <a:pPr>
              <a:lnSpc>
                <a:spcPct val="90000"/>
              </a:lnSpc>
            </a:pPr>
            <a:r>
              <a:rPr lang="en-US" dirty="0" smtClean="0"/>
              <a:t>produce least amount of noise and vibration. </a:t>
            </a:r>
          </a:p>
        </p:txBody>
      </p:sp>
    </p:spTree>
    <p:extLst>
      <p:ext uri="{BB962C8B-B14F-4D97-AF65-F5344CB8AC3E}">
        <p14:creationId xmlns="" xmlns:p14="http://schemas.microsoft.com/office/powerpoint/2010/main" val="29945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l"/>
            <a:r>
              <a:rPr lang="en-US" smtClean="0"/>
              <a:t>Disadvantages</a:t>
            </a:r>
          </a:p>
        </p:txBody>
      </p:sp>
      <p:pic>
        <p:nvPicPr>
          <p:cNvPr id="69635" name="Picture 3" descr="belt versus gears"/>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a:xfrm>
            <a:off x="762000" y="1371600"/>
            <a:ext cx="7391400" cy="4762588"/>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172414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l"/>
            <a:r>
              <a:rPr lang="en-US" sz="2800" smtClean="0"/>
              <a:t>Disadvantages- (contd.)</a:t>
            </a:r>
          </a:p>
        </p:txBody>
      </p:sp>
      <p:sp>
        <p:nvSpPr>
          <p:cNvPr id="70659" name="Rectangle 3"/>
          <p:cNvSpPr>
            <a:spLocks noGrp="1" noChangeArrowheads="1"/>
          </p:cNvSpPr>
          <p:nvPr>
            <p:ph idx="1"/>
          </p:nvPr>
        </p:nvSpPr>
        <p:spPr/>
        <p:txBody>
          <a:bodyPr/>
          <a:lstStyle/>
          <a:p>
            <a:r>
              <a:rPr lang="en-US" smtClean="0"/>
              <a:t>In Gears, moment of F</a:t>
            </a:r>
            <a:r>
              <a:rPr lang="en-US" baseline="-25000" smtClean="0"/>
              <a:t>t</a:t>
            </a:r>
            <a:r>
              <a:rPr lang="en-US" smtClean="0"/>
              <a:t>, tangential force about the center equilibrates the torque T.</a:t>
            </a:r>
          </a:p>
          <a:p>
            <a:r>
              <a:rPr lang="en-US" smtClean="0"/>
              <a:t>In belt, the moment of net tension F</a:t>
            </a:r>
            <a:r>
              <a:rPr lang="en-US" baseline="-25000" smtClean="0"/>
              <a:t>1</a:t>
            </a:r>
            <a:r>
              <a:rPr lang="en-US" smtClean="0"/>
              <a:t>-F</a:t>
            </a:r>
            <a:r>
              <a:rPr lang="en-US" baseline="-25000" smtClean="0"/>
              <a:t>2</a:t>
            </a:r>
            <a:r>
              <a:rPr lang="en-US" smtClean="0"/>
              <a:t> equilibrates the torque if no slip.</a:t>
            </a:r>
          </a:p>
        </p:txBody>
      </p:sp>
    </p:spTree>
    <p:extLst>
      <p:ext uri="{BB962C8B-B14F-4D97-AF65-F5344CB8AC3E}">
        <p14:creationId xmlns="" xmlns:p14="http://schemas.microsoft.com/office/powerpoint/2010/main" val="1346233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mtClean="0"/>
              <a:t>Selection of Belt Drive</a:t>
            </a:r>
          </a:p>
        </p:txBody>
      </p:sp>
      <p:sp>
        <p:nvSpPr>
          <p:cNvPr id="74755" name="Rectangle 3"/>
          <p:cNvSpPr>
            <a:spLocks noGrp="1" noChangeArrowheads="1"/>
          </p:cNvSpPr>
          <p:nvPr>
            <p:ph idx="1"/>
          </p:nvPr>
        </p:nvSpPr>
        <p:spPr/>
        <p:txBody>
          <a:bodyPr/>
          <a:lstStyle/>
          <a:p>
            <a:r>
              <a:rPr lang="en-US" smtClean="0"/>
              <a:t>The selection of a belt drive depends on the following factors :</a:t>
            </a:r>
          </a:p>
          <a:p>
            <a:pPr lvl="1"/>
            <a:r>
              <a:rPr lang="en-US" smtClean="0"/>
              <a:t>i. center distance between shafts</a:t>
            </a:r>
          </a:p>
          <a:p>
            <a:pPr lvl="1"/>
            <a:r>
              <a:rPr lang="en-US" smtClean="0"/>
              <a:t>ii. power to be transmitted</a:t>
            </a:r>
          </a:p>
          <a:p>
            <a:pPr lvl="1"/>
            <a:r>
              <a:rPr lang="en-US" smtClean="0"/>
              <a:t>iii. speed of the driving and driven shafts</a:t>
            </a:r>
          </a:p>
          <a:p>
            <a:pPr lvl="1"/>
            <a:r>
              <a:rPr lang="en-US" smtClean="0"/>
              <a:t>iv. space available</a:t>
            </a:r>
          </a:p>
          <a:p>
            <a:pPr lvl="1"/>
            <a:r>
              <a:rPr lang="en-US" smtClean="0"/>
              <a:t>v. speed reduction ratio</a:t>
            </a:r>
          </a:p>
          <a:p>
            <a:pPr lvl="1"/>
            <a:r>
              <a:rPr lang="en-US" smtClean="0"/>
              <a:t>vi. service condition</a:t>
            </a:r>
          </a:p>
        </p:txBody>
      </p:sp>
    </p:spTree>
    <p:extLst>
      <p:ext uri="{BB962C8B-B14F-4D97-AF65-F5344CB8AC3E}">
        <p14:creationId xmlns="" xmlns:p14="http://schemas.microsoft.com/office/powerpoint/2010/main" val="670570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3"/>
          <p:cNvSpPr txBox="1">
            <a:spLocks noChangeArrowheads="1"/>
          </p:cNvSpPr>
          <p:nvPr/>
        </p:nvSpPr>
        <p:spPr bwMode="auto">
          <a:xfrm>
            <a:off x="0" y="1371600"/>
            <a:ext cx="9144000" cy="42780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t>					Peripheral Velocity</a:t>
            </a:r>
            <a:r>
              <a:rPr lang="en-US" sz="2000" dirty="0"/>
              <a:t> </a:t>
            </a:r>
            <a:r>
              <a:rPr lang="en-US" dirty="0">
                <a:latin typeface="Times New Roman" panose="02020603050405020304" pitchFamily="18" charset="0"/>
              </a:rPr>
              <a:t>V</a:t>
            </a:r>
            <a:r>
              <a:rPr lang="en-US" baseline="-25000" dirty="0">
                <a:latin typeface="Times New Roman" panose="02020603050405020304" pitchFamily="18" charset="0"/>
              </a:rPr>
              <a:t> </a:t>
            </a:r>
            <a:r>
              <a:rPr lang="en-US" dirty="0">
                <a:latin typeface="Times New Roman" panose="02020603050405020304" pitchFamily="18" charset="0"/>
              </a:rPr>
              <a:t>= </a:t>
            </a:r>
            <a:r>
              <a:rPr lang="el-GR" dirty="0">
                <a:latin typeface="Times New Roman" panose="02020603050405020304" pitchFamily="18" charset="0"/>
                <a:cs typeface="Arial" panose="020B0604020202020204" pitchFamily="34" charset="0"/>
              </a:rPr>
              <a:t>ω</a:t>
            </a:r>
            <a:r>
              <a:rPr lang="en-US" baseline="-25000" dirty="0">
                <a:latin typeface="Times New Roman" panose="02020603050405020304" pitchFamily="18" charset="0"/>
                <a:cs typeface="Arial" panose="020B0604020202020204" pitchFamily="34" charset="0"/>
              </a:rPr>
              <a:t>2</a:t>
            </a:r>
            <a:r>
              <a:rPr lang="en-US" dirty="0">
                <a:latin typeface="Times New Roman" panose="02020603050405020304" pitchFamily="18" charset="0"/>
                <a:cs typeface="Arial" panose="020B0604020202020204" pitchFamily="34" charset="0"/>
              </a:rPr>
              <a:t>r</a:t>
            </a:r>
            <a:r>
              <a:rPr lang="en-US" baseline="-25000" dirty="0">
                <a:latin typeface="Times New Roman" panose="02020603050405020304" pitchFamily="18" charset="0"/>
                <a:cs typeface="Arial" panose="020B0604020202020204" pitchFamily="34" charset="0"/>
              </a:rPr>
              <a:t>2</a:t>
            </a:r>
            <a:r>
              <a:rPr lang="en-US" dirty="0">
                <a:latin typeface="Times New Roman" panose="02020603050405020304" pitchFamily="18" charset="0"/>
                <a:cs typeface="Arial" panose="020B0604020202020204" pitchFamily="34" charset="0"/>
              </a:rPr>
              <a:t>=</a:t>
            </a:r>
            <a:r>
              <a:rPr lang="el-GR" dirty="0">
                <a:latin typeface="Times New Roman" panose="02020603050405020304" pitchFamily="18" charset="0"/>
                <a:cs typeface="Arial" panose="020B0604020202020204" pitchFamily="34" charset="0"/>
              </a:rPr>
              <a:t>ω</a:t>
            </a:r>
            <a:r>
              <a:rPr lang="en-US" baseline="-25000" dirty="0">
                <a:latin typeface="Times New Roman" panose="02020603050405020304" pitchFamily="18" charset="0"/>
                <a:cs typeface="Arial" panose="020B0604020202020204" pitchFamily="34" charset="0"/>
              </a:rPr>
              <a:t>1</a:t>
            </a:r>
            <a:r>
              <a:rPr lang="en-US" dirty="0">
                <a:latin typeface="Times New Roman" panose="02020603050405020304" pitchFamily="18" charset="0"/>
                <a:cs typeface="Arial" panose="020B0604020202020204" pitchFamily="34" charset="0"/>
              </a:rPr>
              <a:t>r</a:t>
            </a:r>
            <a:r>
              <a:rPr lang="en-US" baseline="-25000" dirty="0">
                <a:latin typeface="Times New Roman" panose="02020603050405020304" pitchFamily="18" charset="0"/>
                <a:cs typeface="Arial" panose="020B0604020202020204" pitchFamily="34" charset="0"/>
              </a:rPr>
              <a:t>1</a:t>
            </a:r>
          </a:p>
          <a:p>
            <a:pPr>
              <a:spcBef>
                <a:spcPct val="50000"/>
              </a:spcBef>
            </a:pPr>
            <a:endParaRPr lang="en-US" baseline="-25000" dirty="0">
              <a:latin typeface="Times New Roman" panose="02020603050405020304" pitchFamily="18" charset="0"/>
              <a:cs typeface="Arial" panose="020B0604020202020204" pitchFamily="34" charset="0"/>
            </a:endParaRPr>
          </a:p>
          <a:p>
            <a:pPr>
              <a:spcBef>
                <a:spcPct val="50000"/>
              </a:spcBef>
            </a:pPr>
            <a:r>
              <a:rPr lang="en-US" sz="2800" dirty="0">
                <a:latin typeface="Times New Roman" panose="02020603050405020304" pitchFamily="18" charset="0"/>
                <a:cs typeface="Arial" panose="020B0604020202020204" pitchFamily="34" charset="0"/>
              </a:rPr>
              <a:t>				Since</a:t>
            </a:r>
          </a:p>
          <a:p>
            <a:pPr>
              <a:spcBef>
                <a:spcPct val="50000"/>
              </a:spcBef>
            </a:pPr>
            <a:r>
              <a:rPr lang="en-US" dirty="0">
                <a:latin typeface="Times New Roman" panose="02020603050405020304" pitchFamily="18" charset="0"/>
                <a:cs typeface="Arial" panose="020B0604020202020204" pitchFamily="34" charset="0"/>
              </a:rPr>
              <a:t>For example</a:t>
            </a:r>
          </a:p>
          <a:p>
            <a:pPr>
              <a:spcBef>
                <a:spcPct val="50000"/>
              </a:spcBef>
            </a:pPr>
            <a:r>
              <a:rPr lang="en-US" dirty="0">
                <a:latin typeface="Times New Roman" panose="02020603050405020304" pitchFamily="18" charset="0"/>
                <a:cs typeface="Arial" panose="020B0604020202020204" pitchFamily="34" charset="0"/>
              </a:rPr>
              <a:t>If the radius of</a:t>
            </a:r>
          </a:p>
          <a:p>
            <a:pPr>
              <a:spcBef>
                <a:spcPct val="50000"/>
              </a:spcBef>
            </a:pPr>
            <a:r>
              <a:rPr lang="en-US" dirty="0">
                <a:latin typeface="Times New Roman" panose="02020603050405020304" pitchFamily="18" charset="0"/>
                <a:cs typeface="Arial" panose="020B0604020202020204" pitchFamily="34" charset="0"/>
              </a:rPr>
              <a:t>Smaller pulley is </a:t>
            </a:r>
          </a:p>
          <a:p>
            <a:pPr>
              <a:spcBef>
                <a:spcPct val="50000"/>
              </a:spcBef>
            </a:pPr>
            <a:r>
              <a:rPr lang="en-US" dirty="0">
                <a:latin typeface="Times New Roman" panose="02020603050405020304" pitchFamily="18" charset="0"/>
                <a:cs typeface="Arial" panose="020B0604020202020204" pitchFamily="34" charset="0"/>
              </a:rPr>
              <a:t>150 mm and of bigger is</a:t>
            </a:r>
          </a:p>
          <a:p>
            <a:pPr>
              <a:spcBef>
                <a:spcPct val="50000"/>
              </a:spcBef>
            </a:pPr>
            <a:r>
              <a:rPr lang="en-US" dirty="0">
                <a:latin typeface="Times New Roman" panose="02020603050405020304" pitchFamily="18" charset="0"/>
                <a:cs typeface="Arial" panose="020B0604020202020204" pitchFamily="34" charset="0"/>
              </a:rPr>
              <a:t>300 mm, then</a:t>
            </a:r>
          </a:p>
          <a:p>
            <a:pPr>
              <a:spcBef>
                <a:spcPct val="50000"/>
              </a:spcBef>
            </a:pPr>
            <a:endParaRPr lang="en-US" sz="2000" dirty="0">
              <a:latin typeface="Times New Roman" panose="02020603050405020304" pitchFamily="18" charset="0"/>
              <a:cs typeface="Arial" panose="020B0604020202020204" pitchFamily="34" charset="0"/>
            </a:endParaRPr>
          </a:p>
          <a:p>
            <a:pPr>
              <a:spcBef>
                <a:spcPct val="50000"/>
              </a:spcBef>
            </a:pPr>
            <a:endParaRPr lang="el-GR" sz="1800" dirty="0">
              <a:cs typeface="Arial" panose="020B0604020202020204" pitchFamily="34" charset="0"/>
            </a:endParaRPr>
          </a:p>
        </p:txBody>
      </p:sp>
      <p:pic>
        <p:nvPicPr>
          <p:cNvPr id="66562" name="Picture 2" descr="belt versus gears"/>
          <p:cNvPicPr>
            <a:picLocks noChangeAspect="1" noChangeArrowheads="1"/>
          </p:cNvPicPr>
          <p:nvPr/>
        </p:nvPicPr>
        <p:blipFill>
          <a:blip r:embed="rId3">
            <a:extLst>
              <a:ext uri="{28A0092B-C50C-407E-A947-70E740481C1C}">
                <a14:useLocalDpi xmlns="" xmlns:a14="http://schemas.microsoft.com/office/drawing/2010/main" val="0"/>
              </a:ext>
            </a:extLst>
          </a:blip>
          <a:srcRect l="58948" t="11432" r="5263" b="62437"/>
          <a:stretch>
            <a:fillRect/>
          </a:stretch>
        </p:blipFill>
        <p:spPr bwMode="auto">
          <a:xfrm>
            <a:off x="395288" y="1196975"/>
            <a:ext cx="3200400" cy="150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6564" name="Object 4"/>
          <p:cNvGraphicFramePr>
            <a:graphicFrameLocks noChangeAspect="1"/>
          </p:cNvGraphicFramePr>
          <p:nvPr/>
        </p:nvGraphicFramePr>
        <p:xfrm>
          <a:off x="7308850" y="1916113"/>
          <a:ext cx="1447800" cy="1165225"/>
        </p:xfrm>
        <a:graphic>
          <a:graphicData uri="http://schemas.openxmlformats.org/presentationml/2006/ole">
            <p:oleObj spid="_x0000_s89130" name="Equation" r:id="rId4" imgW="583947" imgH="469696" progId="Equation.3">
              <p:embed/>
            </p:oleObj>
          </a:graphicData>
        </a:graphic>
      </p:graphicFrame>
      <p:graphicFrame>
        <p:nvGraphicFramePr>
          <p:cNvPr id="66565" name="Object 5"/>
          <p:cNvGraphicFramePr>
            <a:graphicFrameLocks noChangeAspect="1"/>
          </p:cNvGraphicFramePr>
          <p:nvPr>
            <p:extLst>
              <p:ext uri="{D42A27DB-BD31-4B8C-83A1-F6EECF244321}">
                <p14:modId xmlns="" xmlns:p14="http://schemas.microsoft.com/office/powerpoint/2010/main" val="1819434167"/>
              </p:ext>
            </p:extLst>
          </p:nvPr>
        </p:nvGraphicFramePr>
        <p:xfrm>
          <a:off x="4992688" y="1950244"/>
          <a:ext cx="1676400" cy="1117600"/>
        </p:xfrm>
        <a:graphic>
          <a:graphicData uri="http://schemas.openxmlformats.org/presentationml/2006/ole">
            <p:oleObj spid="_x0000_s89131" name="Equation" r:id="rId5" imgW="647700" imgH="431800" progId="Equation.3">
              <p:embed/>
            </p:oleObj>
          </a:graphicData>
        </a:graphic>
      </p:graphicFrame>
      <p:graphicFrame>
        <p:nvGraphicFramePr>
          <p:cNvPr id="66566" name="Object 6"/>
          <p:cNvGraphicFramePr>
            <a:graphicFrameLocks noChangeAspect="1"/>
          </p:cNvGraphicFramePr>
          <p:nvPr/>
        </p:nvGraphicFramePr>
        <p:xfrm>
          <a:off x="7235825" y="3068638"/>
          <a:ext cx="1600200" cy="1260475"/>
        </p:xfrm>
        <a:graphic>
          <a:graphicData uri="http://schemas.openxmlformats.org/presentationml/2006/ole">
            <p:oleObj spid="_x0000_s89132" name="Equation" r:id="rId6" imgW="596900" imgH="469900" progId="Equation.3">
              <p:embed/>
            </p:oleObj>
          </a:graphicData>
        </a:graphic>
      </p:graphicFrame>
      <p:sp>
        <p:nvSpPr>
          <p:cNvPr id="66567" name="Text Box 7"/>
          <p:cNvSpPr txBox="1">
            <a:spLocks noChangeArrowheads="1"/>
          </p:cNvSpPr>
          <p:nvPr/>
        </p:nvSpPr>
        <p:spPr bwMode="auto">
          <a:xfrm>
            <a:off x="6705600" y="2209800"/>
            <a:ext cx="381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t>
            </a:r>
          </a:p>
        </p:txBody>
      </p:sp>
      <p:graphicFrame>
        <p:nvGraphicFramePr>
          <p:cNvPr id="66568" name="Object 8"/>
          <p:cNvGraphicFramePr>
            <a:graphicFrameLocks noChangeAspect="1"/>
          </p:cNvGraphicFramePr>
          <p:nvPr>
            <p:extLst>
              <p:ext uri="{D42A27DB-BD31-4B8C-83A1-F6EECF244321}">
                <p14:modId xmlns="" xmlns:p14="http://schemas.microsoft.com/office/powerpoint/2010/main" val="2208496260"/>
              </p:ext>
            </p:extLst>
          </p:nvPr>
        </p:nvGraphicFramePr>
        <p:xfrm>
          <a:off x="3300568" y="3067844"/>
          <a:ext cx="1408751" cy="2189956"/>
        </p:xfrm>
        <a:graphic>
          <a:graphicData uri="http://schemas.openxmlformats.org/presentationml/2006/ole">
            <p:oleObj spid="_x0000_s89133" name="Equation" r:id="rId7" imgW="711200" imgH="1104900" progId="Equation.3">
              <p:embed/>
            </p:oleObj>
          </a:graphicData>
        </a:graphic>
      </p:graphicFrame>
      <p:sp>
        <p:nvSpPr>
          <p:cNvPr id="66569" name="Text Box 9"/>
          <p:cNvSpPr txBox="1">
            <a:spLocks noChangeArrowheads="1"/>
          </p:cNvSpPr>
          <p:nvPr/>
        </p:nvSpPr>
        <p:spPr bwMode="auto">
          <a:xfrm>
            <a:off x="2971800" y="5649694"/>
            <a:ext cx="25146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i="1" dirty="0">
                <a:latin typeface="Times New Roman" panose="02020603050405020304" pitchFamily="18" charset="0"/>
              </a:rPr>
              <a:t>i.e. N</a:t>
            </a:r>
            <a:r>
              <a:rPr lang="en-US" sz="2800" i="1" baseline="-25000" dirty="0">
                <a:latin typeface="Times New Roman" panose="02020603050405020304" pitchFamily="18" charset="0"/>
              </a:rPr>
              <a:t>1</a:t>
            </a:r>
            <a:r>
              <a:rPr lang="en-US" sz="2800" i="1" dirty="0">
                <a:latin typeface="Times New Roman" panose="02020603050405020304" pitchFamily="18" charset="0"/>
              </a:rPr>
              <a:t>= 2 x N</a:t>
            </a:r>
            <a:r>
              <a:rPr lang="en-US" sz="2800" i="1" baseline="-25000" dirty="0">
                <a:latin typeface="Times New Roman" panose="02020603050405020304" pitchFamily="18" charset="0"/>
              </a:rPr>
              <a:t>2</a:t>
            </a:r>
            <a:endParaRPr lang="en-US" sz="2800" i="1" dirty="0">
              <a:latin typeface="Times New Roman" panose="02020603050405020304" pitchFamily="18" charset="0"/>
            </a:endParaRPr>
          </a:p>
        </p:txBody>
      </p:sp>
      <p:sp>
        <p:nvSpPr>
          <p:cNvPr id="66570" name="Rectangle 10"/>
          <p:cNvSpPr>
            <a:spLocks noGrp="1" noChangeArrowheads="1"/>
          </p:cNvSpPr>
          <p:nvPr>
            <p:ph type="title"/>
          </p:nvPr>
        </p:nvSpPr>
        <p:spPr/>
        <p:txBody>
          <a:bodyPr/>
          <a:lstStyle/>
          <a:p>
            <a:r>
              <a:rPr lang="en-US" smtClean="0"/>
              <a:t>Velocity ratio</a:t>
            </a:r>
          </a:p>
        </p:txBody>
      </p:sp>
      <p:pic>
        <p:nvPicPr>
          <p:cNvPr id="66572" name="Picture 12"/>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822950" y="4490380"/>
            <a:ext cx="3013075" cy="931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75639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Slip in Belts</a:t>
            </a:r>
          </a:p>
        </p:txBody>
      </p:sp>
      <p:graphicFrame>
        <p:nvGraphicFramePr>
          <p:cNvPr id="80901" name="Object 5"/>
          <p:cNvGraphicFramePr>
            <a:graphicFrameLocks noGrp="1" noChangeAspect="1"/>
          </p:cNvGraphicFramePr>
          <p:nvPr>
            <p:ph idx="1"/>
            <p:extLst>
              <p:ext uri="{D42A27DB-BD31-4B8C-83A1-F6EECF244321}">
                <p14:modId xmlns="" xmlns:p14="http://schemas.microsoft.com/office/powerpoint/2010/main" val="3393593565"/>
              </p:ext>
            </p:extLst>
          </p:nvPr>
        </p:nvGraphicFramePr>
        <p:xfrm>
          <a:off x="2890836" y="3860808"/>
          <a:ext cx="1909764" cy="636588"/>
        </p:xfrm>
        <a:graphic>
          <a:graphicData uri="http://schemas.openxmlformats.org/presentationml/2006/ole">
            <p:oleObj spid="_x0000_s90125" name="Equation" r:id="rId3" imgW="1218671" imgH="406224" progId="Equation.3">
              <p:embed/>
            </p:oleObj>
          </a:graphicData>
        </a:graphic>
      </p:graphicFrame>
      <p:sp>
        <p:nvSpPr>
          <p:cNvPr id="80899" name="Rectangle 3"/>
          <p:cNvSpPr>
            <a:spLocks noGrp="1" noChangeArrowheads="1"/>
          </p:cNvSpPr>
          <p:nvPr>
            <p:ph type="body" sz="half" idx="4294967295"/>
          </p:nvPr>
        </p:nvSpPr>
        <p:spPr>
          <a:xfrm>
            <a:off x="228600" y="1338245"/>
            <a:ext cx="9144000" cy="5732462"/>
          </a:xfrm>
        </p:spPr>
        <p:txBody>
          <a:bodyPr/>
          <a:lstStyle/>
          <a:p>
            <a:r>
              <a:rPr lang="en-US" sz="2800" dirty="0" smtClean="0"/>
              <a:t>Slip is the movement of belt over the pulley against its direction of rotation</a:t>
            </a:r>
          </a:p>
          <a:p>
            <a:r>
              <a:rPr lang="en-US" sz="2800" dirty="0" smtClean="0"/>
              <a:t>Slip may occur due to  low tension in belts</a:t>
            </a:r>
          </a:p>
          <a:p>
            <a:r>
              <a:rPr lang="en-US" sz="2800" dirty="0" smtClean="0"/>
              <a:t>It will reduce the efficiency of power transmission</a:t>
            </a:r>
          </a:p>
          <a:p>
            <a:r>
              <a:rPr lang="en-US" sz="2800" dirty="0" smtClean="0"/>
              <a:t>It will also affect the velocity ratio, as shown below</a:t>
            </a:r>
          </a:p>
          <a:p>
            <a:pPr>
              <a:buFontTx/>
              <a:buNone/>
            </a:pPr>
            <a:r>
              <a:rPr lang="en-US" sz="2800" dirty="0" smtClean="0"/>
              <a:t>					</a:t>
            </a:r>
          </a:p>
          <a:p>
            <a:pPr>
              <a:buFontTx/>
              <a:buNone/>
            </a:pPr>
            <a:r>
              <a:rPr lang="en-US" sz="2800" dirty="0" smtClean="0"/>
              <a:t>where S is the percentage slip </a:t>
            </a:r>
          </a:p>
        </p:txBody>
      </p:sp>
      <p:grpSp>
        <p:nvGrpSpPr>
          <p:cNvPr id="80906" name="Group 10"/>
          <p:cNvGrpSpPr>
            <a:grpSpLocks/>
          </p:cNvGrpSpPr>
          <p:nvPr/>
        </p:nvGrpSpPr>
        <p:grpSpPr bwMode="auto">
          <a:xfrm>
            <a:off x="1828800" y="5075271"/>
            <a:ext cx="4464050" cy="1944688"/>
            <a:chOff x="2744" y="1434"/>
            <a:chExt cx="2812" cy="1225"/>
          </a:xfrm>
        </p:grpSpPr>
        <p:pic>
          <p:nvPicPr>
            <p:cNvPr id="80904" name="Picture 8"/>
            <p:cNvPicPr>
              <a:picLocks noChangeAspect="1" noChangeArrowheads="1"/>
            </p:cNvPicPr>
            <p:nvPr/>
          </p:nvPicPr>
          <p:blipFill>
            <a:blip r:embed="rId4">
              <a:extLst>
                <a:ext uri="{28A0092B-C50C-407E-A947-70E740481C1C}">
                  <a14:useLocalDpi xmlns="" xmlns:a14="http://schemas.microsoft.com/office/drawing/2010/main" val="0"/>
                </a:ext>
              </a:extLst>
            </a:blip>
            <a:srcRect l="46304" t="54926" r="7927" b="18491"/>
            <a:stretch>
              <a:fillRect/>
            </a:stretch>
          </p:blipFill>
          <p:spPr bwMode="auto">
            <a:xfrm>
              <a:off x="2744" y="1434"/>
              <a:ext cx="2812" cy="1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0905" name="Rectangle 9"/>
            <p:cNvSpPr>
              <a:spLocks noChangeArrowheads="1"/>
            </p:cNvSpPr>
            <p:nvPr/>
          </p:nvSpPr>
          <p:spPr bwMode="auto">
            <a:xfrm>
              <a:off x="3878" y="2478"/>
              <a:ext cx="181" cy="181"/>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 xmlns:p14="http://schemas.microsoft.com/office/powerpoint/2010/main" val="669231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 name="Freeform 30"/>
          <p:cNvSpPr>
            <a:spLocks/>
          </p:cNvSpPr>
          <p:nvPr/>
        </p:nvSpPr>
        <p:spPr bwMode="auto">
          <a:xfrm>
            <a:off x="5902325" y="3613150"/>
            <a:ext cx="3197225" cy="604838"/>
          </a:xfrm>
          <a:custGeom>
            <a:avLst/>
            <a:gdLst>
              <a:gd name="T0" fmla="*/ 22 w 2014"/>
              <a:gd name="T1" fmla="*/ 0 h 381"/>
              <a:gd name="T2" fmla="*/ 2013 w 2014"/>
              <a:gd name="T3" fmla="*/ 321 h 381"/>
              <a:gd name="T4" fmla="*/ 1991 w 2014"/>
              <a:gd name="T5" fmla="*/ 263 h 381"/>
              <a:gd name="T6" fmla="*/ 1968 w 2014"/>
              <a:gd name="T7" fmla="*/ 204 h 381"/>
              <a:gd name="T8" fmla="*/ 1934 w 2014"/>
              <a:gd name="T9" fmla="*/ 263 h 381"/>
              <a:gd name="T10" fmla="*/ 1878 w 2014"/>
              <a:gd name="T11" fmla="*/ 321 h 381"/>
              <a:gd name="T12" fmla="*/ 1811 w 2014"/>
              <a:gd name="T13" fmla="*/ 302 h 381"/>
              <a:gd name="T14" fmla="*/ 1743 w 2014"/>
              <a:gd name="T15" fmla="*/ 312 h 381"/>
              <a:gd name="T16" fmla="*/ 1698 w 2014"/>
              <a:gd name="T17" fmla="*/ 214 h 381"/>
              <a:gd name="T18" fmla="*/ 1664 w 2014"/>
              <a:gd name="T19" fmla="*/ 175 h 381"/>
              <a:gd name="T20" fmla="*/ 1653 w 2014"/>
              <a:gd name="T21" fmla="*/ 263 h 381"/>
              <a:gd name="T22" fmla="*/ 1586 w 2014"/>
              <a:gd name="T23" fmla="*/ 282 h 381"/>
              <a:gd name="T24" fmla="*/ 1541 w 2014"/>
              <a:gd name="T25" fmla="*/ 273 h 381"/>
              <a:gd name="T26" fmla="*/ 1518 w 2014"/>
              <a:gd name="T27" fmla="*/ 273 h 381"/>
              <a:gd name="T28" fmla="*/ 1473 w 2014"/>
              <a:gd name="T29" fmla="*/ 341 h 381"/>
              <a:gd name="T30" fmla="*/ 1439 w 2014"/>
              <a:gd name="T31" fmla="*/ 204 h 381"/>
              <a:gd name="T32" fmla="*/ 1383 w 2014"/>
              <a:gd name="T33" fmla="*/ 243 h 381"/>
              <a:gd name="T34" fmla="*/ 1293 w 2014"/>
              <a:gd name="T35" fmla="*/ 302 h 381"/>
              <a:gd name="T36" fmla="*/ 1226 w 2014"/>
              <a:gd name="T37" fmla="*/ 302 h 381"/>
              <a:gd name="T38" fmla="*/ 1181 w 2014"/>
              <a:gd name="T39" fmla="*/ 312 h 381"/>
              <a:gd name="T40" fmla="*/ 1125 w 2014"/>
              <a:gd name="T41" fmla="*/ 331 h 381"/>
              <a:gd name="T42" fmla="*/ 1113 w 2014"/>
              <a:gd name="T43" fmla="*/ 204 h 381"/>
              <a:gd name="T44" fmla="*/ 1057 w 2014"/>
              <a:gd name="T45" fmla="*/ 351 h 381"/>
              <a:gd name="T46" fmla="*/ 1001 w 2014"/>
              <a:gd name="T47" fmla="*/ 312 h 381"/>
              <a:gd name="T48" fmla="*/ 922 w 2014"/>
              <a:gd name="T49" fmla="*/ 273 h 381"/>
              <a:gd name="T50" fmla="*/ 821 w 2014"/>
              <a:gd name="T51" fmla="*/ 214 h 381"/>
              <a:gd name="T52" fmla="*/ 720 w 2014"/>
              <a:gd name="T53" fmla="*/ 224 h 381"/>
              <a:gd name="T54" fmla="*/ 664 w 2014"/>
              <a:gd name="T55" fmla="*/ 321 h 381"/>
              <a:gd name="T56" fmla="*/ 585 w 2014"/>
              <a:gd name="T57" fmla="*/ 351 h 381"/>
              <a:gd name="T58" fmla="*/ 574 w 2014"/>
              <a:gd name="T59" fmla="*/ 292 h 381"/>
              <a:gd name="T60" fmla="*/ 506 w 2014"/>
              <a:gd name="T61" fmla="*/ 312 h 381"/>
              <a:gd name="T62" fmla="*/ 495 w 2014"/>
              <a:gd name="T63" fmla="*/ 292 h 381"/>
              <a:gd name="T64" fmla="*/ 472 w 2014"/>
              <a:gd name="T65" fmla="*/ 282 h 381"/>
              <a:gd name="T66" fmla="*/ 427 w 2014"/>
              <a:gd name="T67" fmla="*/ 292 h 381"/>
              <a:gd name="T68" fmla="*/ 394 w 2014"/>
              <a:gd name="T69" fmla="*/ 263 h 381"/>
              <a:gd name="T70" fmla="*/ 371 w 2014"/>
              <a:gd name="T71" fmla="*/ 292 h 381"/>
              <a:gd name="T72" fmla="*/ 337 w 2014"/>
              <a:gd name="T73" fmla="*/ 292 h 381"/>
              <a:gd name="T74" fmla="*/ 315 w 2014"/>
              <a:gd name="T75" fmla="*/ 302 h 381"/>
              <a:gd name="T76" fmla="*/ 292 w 2014"/>
              <a:gd name="T77" fmla="*/ 282 h 381"/>
              <a:gd name="T78" fmla="*/ 292 w 2014"/>
              <a:gd name="T79" fmla="*/ 175 h 381"/>
              <a:gd name="T80" fmla="*/ 247 w 2014"/>
              <a:gd name="T81" fmla="*/ 253 h 381"/>
              <a:gd name="T82" fmla="*/ 169 w 2014"/>
              <a:gd name="T83" fmla="*/ 273 h 381"/>
              <a:gd name="T84" fmla="*/ 135 w 2014"/>
              <a:gd name="T85" fmla="*/ 282 h 381"/>
              <a:gd name="T86" fmla="*/ 67 w 2014"/>
              <a:gd name="T87" fmla="*/ 312 h 381"/>
              <a:gd name="T88" fmla="*/ 0 w 2014"/>
              <a:gd name="T89" fmla="*/ 32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14" h="381">
                <a:moveTo>
                  <a:pt x="11" y="321"/>
                </a:moveTo>
                <a:lnTo>
                  <a:pt x="22" y="0"/>
                </a:lnTo>
                <a:lnTo>
                  <a:pt x="2013" y="0"/>
                </a:lnTo>
                <a:lnTo>
                  <a:pt x="2013" y="321"/>
                </a:lnTo>
                <a:lnTo>
                  <a:pt x="2002" y="292"/>
                </a:lnTo>
                <a:lnTo>
                  <a:pt x="1991" y="263"/>
                </a:lnTo>
                <a:lnTo>
                  <a:pt x="1968" y="233"/>
                </a:lnTo>
                <a:lnTo>
                  <a:pt x="1968" y="204"/>
                </a:lnTo>
                <a:lnTo>
                  <a:pt x="1946" y="233"/>
                </a:lnTo>
                <a:lnTo>
                  <a:pt x="1934" y="263"/>
                </a:lnTo>
                <a:lnTo>
                  <a:pt x="1901" y="292"/>
                </a:lnTo>
                <a:lnTo>
                  <a:pt x="1878" y="321"/>
                </a:lnTo>
                <a:lnTo>
                  <a:pt x="1844" y="302"/>
                </a:lnTo>
                <a:lnTo>
                  <a:pt x="1811" y="302"/>
                </a:lnTo>
                <a:lnTo>
                  <a:pt x="1777" y="292"/>
                </a:lnTo>
                <a:lnTo>
                  <a:pt x="1743" y="312"/>
                </a:lnTo>
                <a:lnTo>
                  <a:pt x="1721" y="253"/>
                </a:lnTo>
                <a:lnTo>
                  <a:pt x="1698" y="214"/>
                </a:lnTo>
                <a:lnTo>
                  <a:pt x="1687" y="136"/>
                </a:lnTo>
                <a:lnTo>
                  <a:pt x="1664" y="175"/>
                </a:lnTo>
                <a:lnTo>
                  <a:pt x="1653" y="204"/>
                </a:lnTo>
                <a:lnTo>
                  <a:pt x="1653" y="263"/>
                </a:lnTo>
                <a:lnTo>
                  <a:pt x="1631" y="341"/>
                </a:lnTo>
                <a:lnTo>
                  <a:pt x="1586" y="282"/>
                </a:lnTo>
                <a:lnTo>
                  <a:pt x="1563" y="243"/>
                </a:lnTo>
                <a:lnTo>
                  <a:pt x="1541" y="273"/>
                </a:lnTo>
                <a:lnTo>
                  <a:pt x="1518" y="302"/>
                </a:lnTo>
                <a:lnTo>
                  <a:pt x="1518" y="273"/>
                </a:lnTo>
                <a:lnTo>
                  <a:pt x="1507" y="331"/>
                </a:lnTo>
                <a:lnTo>
                  <a:pt x="1473" y="341"/>
                </a:lnTo>
                <a:lnTo>
                  <a:pt x="1462" y="263"/>
                </a:lnTo>
                <a:lnTo>
                  <a:pt x="1439" y="204"/>
                </a:lnTo>
                <a:lnTo>
                  <a:pt x="1428" y="263"/>
                </a:lnTo>
                <a:lnTo>
                  <a:pt x="1383" y="243"/>
                </a:lnTo>
                <a:lnTo>
                  <a:pt x="1316" y="273"/>
                </a:lnTo>
                <a:lnTo>
                  <a:pt x="1293" y="302"/>
                </a:lnTo>
                <a:lnTo>
                  <a:pt x="1260" y="273"/>
                </a:lnTo>
                <a:lnTo>
                  <a:pt x="1226" y="302"/>
                </a:lnTo>
                <a:lnTo>
                  <a:pt x="1192" y="341"/>
                </a:lnTo>
                <a:lnTo>
                  <a:pt x="1181" y="312"/>
                </a:lnTo>
                <a:lnTo>
                  <a:pt x="1158" y="243"/>
                </a:lnTo>
                <a:lnTo>
                  <a:pt x="1125" y="331"/>
                </a:lnTo>
                <a:lnTo>
                  <a:pt x="1102" y="282"/>
                </a:lnTo>
                <a:lnTo>
                  <a:pt x="1113" y="204"/>
                </a:lnTo>
                <a:lnTo>
                  <a:pt x="1080" y="292"/>
                </a:lnTo>
                <a:lnTo>
                  <a:pt x="1057" y="351"/>
                </a:lnTo>
                <a:lnTo>
                  <a:pt x="1046" y="282"/>
                </a:lnTo>
                <a:lnTo>
                  <a:pt x="1001" y="312"/>
                </a:lnTo>
                <a:lnTo>
                  <a:pt x="1001" y="214"/>
                </a:lnTo>
                <a:lnTo>
                  <a:pt x="922" y="273"/>
                </a:lnTo>
                <a:lnTo>
                  <a:pt x="911" y="175"/>
                </a:lnTo>
                <a:lnTo>
                  <a:pt x="821" y="214"/>
                </a:lnTo>
                <a:lnTo>
                  <a:pt x="798" y="155"/>
                </a:lnTo>
                <a:lnTo>
                  <a:pt x="720" y="224"/>
                </a:lnTo>
                <a:lnTo>
                  <a:pt x="686" y="243"/>
                </a:lnTo>
                <a:lnTo>
                  <a:pt x="664" y="321"/>
                </a:lnTo>
                <a:lnTo>
                  <a:pt x="596" y="380"/>
                </a:lnTo>
                <a:lnTo>
                  <a:pt x="585" y="351"/>
                </a:lnTo>
                <a:lnTo>
                  <a:pt x="585" y="233"/>
                </a:lnTo>
                <a:lnTo>
                  <a:pt x="574" y="292"/>
                </a:lnTo>
                <a:lnTo>
                  <a:pt x="506" y="370"/>
                </a:lnTo>
                <a:lnTo>
                  <a:pt x="506" y="312"/>
                </a:lnTo>
                <a:lnTo>
                  <a:pt x="506" y="233"/>
                </a:lnTo>
                <a:lnTo>
                  <a:pt x="495" y="292"/>
                </a:lnTo>
                <a:lnTo>
                  <a:pt x="472" y="351"/>
                </a:lnTo>
                <a:lnTo>
                  <a:pt x="472" y="282"/>
                </a:lnTo>
                <a:lnTo>
                  <a:pt x="461" y="253"/>
                </a:lnTo>
                <a:lnTo>
                  <a:pt x="427" y="292"/>
                </a:lnTo>
                <a:lnTo>
                  <a:pt x="427" y="194"/>
                </a:lnTo>
                <a:lnTo>
                  <a:pt x="394" y="263"/>
                </a:lnTo>
                <a:lnTo>
                  <a:pt x="371" y="321"/>
                </a:lnTo>
                <a:lnTo>
                  <a:pt x="371" y="292"/>
                </a:lnTo>
                <a:lnTo>
                  <a:pt x="337" y="370"/>
                </a:lnTo>
                <a:lnTo>
                  <a:pt x="337" y="292"/>
                </a:lnTo>
                <a:lnTo>
                  <a:pt x="349" y="233"/>
                </a:lnTo>
                <a:lnTo>
                  <a:pt x="315" y="302"/>
                </a:lnTo>
                <a:lnTo>
                  <a:pt x="326" y="224"/>
                </a:lnTo>
                <a:lnTo>
                  <a:pt x="292" y="282"/>
                </a:lnTo>
                <a:lnTo>
                  <a:pt x="292" y="233"/>
                </a:lnTo>
                <a:lnTo>
                  <a:pt x="292" y="175"/>
                </a:lnTo>
                <a:lnTo>
                  <a:pt x="270" y="224"/>
                </a:lnTo>
                <a:lnTo>
                  <a:pt x="247" y="253"/>
                </a:lnTo>
                <a:lnTo>
                  <a:pt x="202" y="273"/>
                </a:lnTo>
                <a:lnTo>
                  <a:pt x="169" y="273"/>
                </a:lnTo>
                <a:lnTo>
                  <a:pt x="157" y="243"/>
                </a:lnTo>
                <a:lnTo>
                  <a:pt x="135" y="282"/>
                </a:lnTo>
                <a:lnTo>
                  <a:pt x="101" y="292"/>
                </a:lnTo>
                <a:lnTo>
                  <a:pt x="67" y="312"/>
                </a:lnTo>
                <a:lnTo>
                  <a:pt x="34" y="331"/>
                </a:lnTo>
                <a:lnTo>
                  <a:pt x="0" y="321"/>
                </a:lnTo>
              </a:path>
            </a:pathLst>
          </a:custGeom>
          <a:solidFill>
            <a:srgbClr val="FC0000"/>
          </a:solidFill>
          <a:ln w="12700" cap="rnd" cmpd="sng">
            <a:solidFill>
              <a:srgbClr val="FC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1" name="Freeform 31"/>
          <p:cNvSpPr>
            <a:spLocks/>
          </p:cNvSpPr>
          <p:nvPr/>
        </p:nvSpPr>
        <p:spPr bwMode="auto">
          <a:xfrm>
            <a:off x="5911850" y="3975100"/>
            <a:ext cx="3197225" cy="519113"/>
          </a:xfrm>
          <a:custGeom>
            <a:avLst/>
            <a:gdLst>
              <a:gd name="T0" fmla="*/ 10 w 2014"/>
              <a:gd name="T1" fmla="*/ 326 h 327"/>
              <a:gd name="T2" fmla="*/ 2013 w 2014"/>
              <a:gd name="T3" fmla="*/ 96 h 327"/>
              <a:gd name="T4" fmla="*/ 1971 w 2014"/>
              <a:gd name="T5" fmla="*/ 123 h 327"/>
              <a:gd name="T6" fmla="*/ 1930 w 2014"/>
              <a:gd name="T7" fmla="*/ 114 h 327"/>
              <a:gd name="T8" fmla="*/ 1878 w 2014"/>
              <a:gd name="T9" fmla="*/ 176 h 327"/>
              <a:gd name="T10" fmla="*/ 1826 w 2014"/>
              <a:gd name="T11" fmla="*/ 211 h 327"/>
              <a:gd name="T12" fmla="*/ 1805 w 2014"/>
              <a:gd name="T13" fmla="*/ 96 h 327"/>
              <a:gd name="T14" fmla="*/ 1754 w 2014"/>
              <a:gd name="T15" fmla="*/ 96 h 327"/>
              <a:gd name="T16" fmla="*/ 1681 w 2014"/>
              <a:gd name="T17" fmla="*/ 132 h 327"/>
              <a:gd name="T18" fmla="*/ 1619 w 2014"/>
              <a:gd name="T19" fmla="*/ 132 h 327"/>
              <a:gd name="T20" fmla="*/ 1546 w 2014"/>
              <a:gd name="T21" fmla="*/ 167 h 327"/>
              <a:gd name="T22" fmla="*/ 1505 w 2014"/>
              <a:gd name="T23" fmla="*/ 167 h 327"/>
              <a:gd name="T24" fmla="*/ 1453 w 2014"/>
              <a:gd name="T25" fmla="*/ 105 h 327"/>
              <a:gd name="T26" fmla="*/ 1390 w 2014"/>
              <a:gd name="T27" fmla="*/ 140 h 327"/>
              <a:gd name="T28" fmla="*/ 1349 w 2014"/>
              <a:gd name="T29" fmla="*/ 140 h 327"/>
              <a:gd name="T30" fmla="*/ 1287 w 2014"/>
              <a:gd name="T31" fmla="*/ 149 h 327"/>
              <a:gd name="T32" fmla="*/ 1245 w 2014"/>
              <a:gd name="T33" fmla="*/ 132 h 327"/>
              <a:gd name="T34" fmla="*/ 1193 w 2014"/>
              <a:gd name="T35" fmla="*/ 132 h 327"/>
              <a:gd name="T36" fmla="*/ 1152 w 2014"/>
              <a:gd name="T37" fmla="*/ 123 h 327"/>
              <a:gd name="T38" fmla="*/ 1090 w 2014"/>
              <a:gd name="T39" fmla="*/ 70 h 327"/>
              <a:gd name="T40" fmla="*/ 1048 w 2014"/>
              <a:gd name="T41" fmla="*/ 70 h 327"/>
              <a:gd name="T42" fmla="*/ 996 w 2014"/>
              <a:gd name="T43" fmla="*/ 105 h 327"/>
              <a:gd name="T44" fmla="*/ 996 w 2014"/>
              <a:gd name="T45" fmla="*/ 0 h 327"/>
              <a:gd name="T46" fmla="*/ 923 w 2014"/>
              <a:gd name="T47" fmla="*/ 96 h 327"/>
              <a:gd name="T48" fmla="*/ 872 w 2014"/>
              <a:gd name="T49" fmla="*/ 176 h 327"/>
              <a:gd name="T50" fmla="*/ 830 w 2014"/>
              <a:gd name="T51" fmla="*/ 255 h 327"/>
              <a:gd name="T52" fmla="*/ 809 w 2014"/>
              <a:gd name="T53" fmla="*/ 87 h 327"/>
              <a:gd name="T54" fmla="*/ 789 w 2014"/>
              <a:gd name="T55" fmla="*/ 158 h 327"/>
              <a:gd name="T56" fmla="*/ 747 w 2014"/>
              <a:gd name="T57" fmla="*/ 114 h 327"/>
              <a:gd name="T58" fmla="*/ 716 w 2014"/>
              <a:gd name="T59" fmla="*/ 193 h 327"/>
              <a:gd name="T60" fmla="*/ 664 w 2014"/>
              <a:gd name="T61" fmla="*/ 202 h 327"/>
              <a:gd name="T62" fmla="*/ 581 w 2014"/>
              <a:gd name="T63" fmla="*/ 202 h 327"/>
              <a:gd name="T64" fmla="*/ 529 w 2014"/>
              <a:gd name="T65" fmla="*/ 167 h 327"/>
              <a:gd name="T66" fmla="*/ 477 w 2014"/>
              <a:gd name="T67" fmla="*/ 132 h 327"/>
              <a:gd name="T68" fmla="*/ 394 w 2014"/>
              <a:gd name="T69" fmla="*/ 167 h 327"/>
              <a:gd name="T70" fmla="*/ 363 w 2014"/>
              <a:gd name="T71" fmla="*/ 167 h 327"/>
              <a:gd name="T72" fmla="*/ 322 w 2014"/>
              <a:gd name="T73" fmla="*/ 158 h 327"/>
              <a:gd name="T74" fmla="*/ 259 w 2014"/>
              <a:gd name="T75" fmla="*/ 140 h 327"/>
              <a:gd name="T76" fmla="*/ 218 w 2014"/>
              <a:gd name="T77" fmla="*/ 132 h 327"/>
              <a:gd name="T78" fmla="*/ 208 w 2014"/>
              <a:gd name="T79" fmla="*/ 79 h 327"/>
              <a:gd name="T80" fmla="*/ 145 w 2014"/>
              <a:gd name="T81" fmla="*/ 105 h 327"/>
              <a:gd name="T82" fmla="*/ 104 w 2014"/>
              <a:gd name="T83" fmla="*/ 114 h 327"/>
              <a:gd name="T84" fmla="*/ 52 w 2014"/>
              <a:gd name="T85" fmla="*/ 105 h 327"/>
              <a:gd name="T86" fmla="*/ 10 w 2014"/>
              <a:gd name="T87" fmla="*/ 13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14" h="327">
                <a:moveTo>
                  <a:pt x="0" y="105"/>
                </a:moveTo>
                <a:lnTo>
                  <a:pt x="10" y="326"/>
                </a:lnTo>
                <a:lnTo>
                  <a:pt x="2013" y="326"/>
                </a:lnTo>
                <a:lnTo>
                  <a:pt x="2013" y="96"/>
                </a:lnTo>
                <a:lnTo>
                  <a:pt x="1982" y="96"/>
                </a:lnTo>
                <a:lnTo>
                  <a:pt x="1971" y="123"/>
                </a:lnTo>
                <a:lnTo>
                  <a:pt x="1940" y="140"/>
                </a:lnTo>
                <a:lnTo>
                  <a:pt x="1930" y="114"/>
                </a:lnTo>
                <a:lnTo>
                  <a:pt x="1909" y="140"/>
                </a:lnTo>
                <a:lnTo>
                  <a:pt x="1878" y="176"/>
                </a:lnTo>
                <a:lnTo>
                  <a:pt x="1847" y="185"/>
                </a:lnTo>
                <a:lnTo>
                  <a:pt x="1826" y="211"/>
                </a:lnTo>
                <a:lnTo>
                  <a:pt x="1816" y="149"/>
                </a:lnTo>
                <a:lnTo>
                  <a:pt x="1805" y="96"/>
                </a:lnTo>
                <a:lnTo>
                  <a:pt x="1774" y="132"/>
                </a:lnTo>
                <a:lnTo>
                  <a:pt x="1754" y="96"/>
                </a:lnTo>
                <a:lnTo>
                  <a:pt x="1712" y="123"/>
                </a:lnTo>
                <a:lnTo>
                  <a:pt x="1681" y="132"/>
                </a:lnTo>
                <a:lnTo>
                  <a:pt x="1650" y="123"/>
                </a:lnTo>
                <a:lnTo>
                  <a:pt x="1619" y="132"/>
                </a:lnTo>
                <a:lnTo>
                  <a:pt x="1577" y="158"/>
                </a:lnTo>
                <a:lnTo>
                  <a:pt x="1546" y="167"/>
                </a:lnTo>
                <a:lnTo>
                  <a:pt x="1536" y="105"/>
                </a:lnTo>
                <a:lnTo>
                  <a:pt x="1505" y="167"/>
                </a:lnTo>
                <a:lnTo>
                  <a:pt x="1473" y="193"/>
                </a:lnTo>
                <a:lnTo>
                  <a:pt x="1453" y="105"/>
                </a:lnTo>
                <a:lnTo>
                  <a:pt x="1422" y="123"/>
                </a:lnTo>
                <a:lnTo>
                  <a:pt x="1390" y="140"/>
                </a:lnTo>
                <a:lnTo>
                  <a:pt x="1370" y="114"/>
                </a:lnTo>
                <a:lnTo>
                  <a:pt x="1349" y="140"/>
                </a:lnTo>
                <a:lnTo>
                  <a:pt x="1318" y="132"/>
                </a:lnTo>
                <a:lnTo>
                  <a:pt x="1287" y="149"/>
                </a:lnTo>
                <a:lnTo>
                  <a:pt x="1256" y="167"/>
                </a:lnTo>
                <a:lnTo>
                  <a:pt x="1245" y="132"/>
                </a:lnTo>
                <a:lnTo>
                  <a:pt x="1204" y="158"/>
                </a:lnTo>
                <a:lnTo>
                  <a:pt x="1193" y="132"/>
                </a:lnTo>
                <a:lnTo>
                  <a:pt x="1162" y="158"/>
                </a:lnTo>
                <a:lnTo>
                  <a:pt x="1152" y="123"/>
                </a:lnTo>
                <a:lnTo>
                  <a:pt x="1121" y="123"/>
                </a:lnTo>
                <a:lnTo>
                  <a:pt x="1090" y="70"/>
                </a:lnTo>
                <a:lnTo>
                  <a:pt x="1079" y="96"/>
                </a:lnTo>
                <a:lnTo>
                  <a:pt x="1048" y="70"/>
                </a:lnTo>
                <a:lnTo>
                  <a:pt x="1027" y="96"/>
                </a:lnTo>
                <a:lnTo>
                  <a:pt x="996" y="105"/>
                </a:lnTo>
                <a:lnTo>
                  <a:pt x="996" y="52"/>
                </a:lnTo>
                <a:lnTo>
                  <a:pt x="996" y="0"/>
                </a:lnTo>
                <a:lnTo>
                  <a:pt x="986" y="43"/>
                </a:lnTo>
                <a:lnTo>
                  <a:pt x="923" y="96"/>
                </a:lnTo>
                <a:lnTo>
                  <a:pt x="903" y="123"/>
                </a:lnTo>
                <a:lnTo>
                  <a:pt x="872" y="176"/>
                </a:lnTo>
                <a:lnTo>
                  <a:pt x="861" y="229"/>
                </a:lnTo>
                <a:lnTo>
                  <a:pt x="830" y="255"/>
                </a:lnTo>
                <a:lnTo>
                  <a:pt x="820" y="193"/>
                </a:lnTo>
                <a:lnTo>
                  <a:pt x="809" y="87"/>
                </a:lnTo>
                <a:lnTo>
                  <a:pt x="809" y="123"/>
                </a:lnTo>
                <a:lnTo>
                  <a:pt x="789" y="158"/>
                </a:lnTo>
                <a:lnTo>
                  <a:pt x="789" y="105"/>
                </a:lnTo>
                <a:lnTo>
                  <a:pt x="747" y="114"/>
                </a:lnTo>
                <a:lnTo>
                  <a:pt x="737" y="140"/>
                </a:lnTo>
                <a:lnTo>
                  <a:pt x="716" y="193"/>
                </a:lnTo>
                <a:lnTo>
                  <a:pt x="685" y="176"/>
                </a:lnTo>
                <a:lnTo>
                  <a:pt x="664" y="202"/>
                </a:lnTo>
                <a:lnTo>
                  <a:pt x="602" y="255"/>
                </a:lnTo>
                <a:lnTo>
                  <a:pt x="581" y="202"/>
                </a:lnTo>
                <a:lnTo>
                  <a:pt x="560" y="167"/>
                </a:lnTo>
                <a:lnTo>
                  <a:pt x="529" y="167"/>
                </a:lnTo>
                <a:lnTo>
                  <a:pt x="508" y="114"/>
                </a:lnTo>
                <a:lnTo>
                  <a:pt x="477" y="132"/>
                </a:lnTo>
                <a:lnTo>
                  <a:pt x="436" y="140"/>
                </a:lnTo>
                <a:lnTo>
                  <a:pt x="394" y="167"/>
                </a:lnTo>
                <a:lnTo>
                  <a:pt x="384" y="140"/>
                </a:lnTo>
                <a:lnTo>
                  <a:pt x="363" y="167"/>
                </a:lnTo>
                <a:lnTo>
                  <a:pt x="353" y="140"/>
                </a:lnTo>
                <a:lnTo>
                  <a:pt x="322" y="158"/>
                </a:lnTo>
                <a:lnTo>
                  <a:pt x="291" y="149"/>
                </a:lnTo>
                <a:lnTo>
                  <a:pt x="259" y="140"/>
                </a:lnTo>
                <a:lnTo>
                  <a:pt x="249" y="114"/>
                </a:lnTo>
                <a:lnTo>
                  <a:pt x="218" y="132"/>
                </a:lnTo>
                <a:lnTo>
                  <a:pt x="208" y="105"/>
                </a:lnTo>
                <a:lnTo>
                  <a:pt x="208" y="79"/>
                </a:lnTo>
                <a:lnTo>
                  <a:pt x="176" y="105"/>
                </a:lnTo>
                <a:lnTo>
                  <a:pt x="145" y="105"/>
                </a:lnTo>
                <a:lnTo>
                  <a:pt x="125" y="140"/>
                </a:lnTo>
                <a:lnTo>
                  <a:pt x="104" y="114"/>
                </a:lnTo>
                <a:lnTo>
                  <a:pt x="73" y="132"/>
                </a:lnTo>
                <a:lnTo>
                  <a:pt x="52" y="105"/>
                </a:lnTo>
                <a:lnTo>
                  <a:pt x="42" y="132"/>
                </a:lnTo>
                <a:lnTo>
                  <a:pt x="10" y="13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2" name="Freeform 32"/>
          <p:cNvSpPr>
            <a:spLocks/>
          </p:cNvSpPr>
          <p:nvPr/>
        </p:nvSpPr>
        <p:spPr bwMode="auto">
          <a:xfrm>
            <a:off x="5873750" y="3670300"/>
            <a:ext cx="68263" cy="461963"/>
          </a:xfrm>
          <a:custGeom>
            <a:avLst/>
            <a:gdLst>
              <a:gd name="T0" fmla="*/ 42 w 43"/>
              <a:gd name="T1" fmla="*/ 0 h 291"/>
              <a:gd name="T2" fmla="*/ 31 w 43"/>
              <a:gd name="T3" fmla="*/ 0 h 291"/>
              <a:gd name="T4" fmla="*/ 27 w 43"/>
              <a:gd name="T5" fmla="*/ 8 h 291"/>
              <a:gd name="T6" fmla="*/ 27 w 43"/>
              <a:gd name="T7" fmla="*/ 16 h 291"/>
              <a:gd name="T8" fmla="*/ 26 w 43"/>
              <a:gd name="T9" fmla="*/ 25 h 291"/>
              <a:gd name="T10" fmla="*/ 24 w 43"/>
              <a:gd name="T11" fmla="*/ 34 h 291"/>
              <a:gd name="T12" fmla="*/ 20 w 43"/>
              <a:gd name="T13" fmla="*/ 42 h 291"/>
              <a:gd name="T14" fmla="*/ 18 w 43"/>
              <a:gd name="T15" fmla="*/ 51 h 291"/>
              <a:gd name="T16" fmla="*/ 16 w 43"/>
              <a:gd name="T17" fmla="*/ 60 h 291"/>
              <a:gd name="T18" fmla="*/ 16 w 43"/>
              <a:gd name="T19" fmla="*/ 68 h 291"/>
              <a:gd name="T20" fmla="*/ 15 w 43"/>
              <a:gd name="T21" fmla="*/ 77 h 291"/>
              <a:gd name="T22" fmla="*/ 15 w 43"/>
              <a:gd name="T23" fmla="*/ 85 h 291"/>
              <a:gd name="T24" fmla="*/ 13 w 43"/>
              <a:gd name="T25" fmla="*/ 94 h 291"/>
              <a:gd name="T26" fmla="*/ 11 w 43"/>
              <a:gd name="T27" fmla="*/ 103 h 291"/>
              <a:gd name="T28" fmla="*/ 11 w 43"/>
              <a:gd name="T29" fmla="*/ 111 h 291"/>
              <a:gd name="T30" fmla="*/ 9 w 43"/>
              <a:gd name="T31" fmla="*/ 120 h 291"/>
              <a:gd name="T32" fmla="*/ 9 w 43"/>
              <a:gd name="T33" fmla="*/ 129 h 291"/>
              <a:gd name="T34" fmla="*/ 7 w 43"/>
              <a:gd name="T35" fmla="*/ 137 h 291"/>
              <a:gd name="T36" fmla="*/ 5 w 43"/>
              <a:gd name="T37" fmla="*/ 146 h 291"/>
              <a:gd name="T38" fmla="*/ 5 w 43"/>
              <a:gd name="T39" fmla="*/ 155 h 291"/>
              <a:gd name="T40" fmla="*/ 5 w 43"/>
              <a:gd name="T41" fmla="*/ 163 h 291"/>
              <a:gd name="T42" fmla="*/ 5 w 43"/>
              <a:gd name="T43" fmla="*/ 172 h 291"/>
              <a:gd name="T44" fmla="*/ 5 w 43"/>
              <a:gd name="T45" fmla="*/ 181 h 291"/>
              <a:gd name="T46" fmla="*/ 5 w 43"/>
              <a:gd name="T47" fmla="*/ 189 h 291"/>
              <a:gd name="T48" fmla="*/ 5 w 43"/>
              <a:gd name="T49" fmla="*/ 198 h 291"/>
              <a:gd name="T50" fmla="*/ 4 w 43"/>
              <a:gd name="T51" fmla="*/ 206 h 291"/>
              <a:gd name="T52" fmla="*/ 4 w 43"/>
              <a:gd name="T53" fmla="*/ 215 h 291"/>
              <a:gd name="T54" fmla="*/ 4 w 43"/>
              <a:gd name="T55" fmla="*/ 224 h 291"/>
              <a:gd name="T56" fmla="*/ 4 w 43"/>
              <a:gd name="T57" fmla="*/ 232 h 291"/>
              <a:gd name="T58" fmla="*/ 4 w 43"/>
              <a:gd name="T59" fmla="*/ 241 h 291"/>
              <a:gd name="T60" fmla="*/ 2 w 43"/>
              <a:gd name="T61" fmla="*/ 250 h 291"/>
              <a:gd name="T62" fmla="*/ 2 w 43"/>
              <a:gd name="T63" fmla="*/ 258 h 291"/>
              <a:gd name="T64" fmla="*/ 0 w 43"/>
              <a:gd name="T65" fmla="*/ 267 h 291"/>
              <a:gd name="T66" fmla="*/ 0 w 43"/>
              <a:gd name="T67" fmla="*/ 276 h 291"/>
              <a:gd name="T68" fmla="*/ 4 w 43"/>
              <a:gd name="T69" fmla="*/ 284 h 291"/>
              <a:gd name="T70" fmla="*/ 9 w 43"/>
              <a:gd name="T71" fmla="*/ 287 h 291"/>
              <a:gd name="T72" fmla="*/ 15 w 43"/>
              <a:gd name="T73" fmla="*/ 287 h 291"/>
              <a:gd name="T74" fmla="*/ 20 w 43"/>
              <a:gd name="T75" fmla="*/ 284 h 291"/>
              <a:gd name="T76" fmla="*/ 26 w 43"/>
              <a:gd name="T77" fmla="*/ 287 h 291"/>
              <a:gd name="T78" fmla="*/ 31 w 43"/>
              <a:gd name="T79" fmla="*/ 29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291">
                <a:moveTo>
                  <a:pt x="42" y="0"/>
                </a:moveTo>
                <a:lnTo>
                  <a:pt x="31" y="0"/>
                </a:lnTo>
                <a:lnTo>
                  <a:pt x="27" y="8"/>
                </a:lnTo>
                <a:lnTo>
                  <a:pt x="27" y="16"/>
                </a:lnTo>
                <a:lnTo>
                  <a:pt x="26" y="25"/>
                </a:lnTo>
                <a:lnTo>
                  <a:pt x="24" y="34"/>
                </a:lnTo>
                <a:lnTo>
                  <a:pt x="20" y="42"/>
                </a:lnTo>
                <a:lnTo>
                  <a:pt x="18" y="51"/>
                </a:lnTo>
                <a:lnTo>
                  <a:pt x="16" y="60"/>
                </a:lnTo>
                <a:lnTo>
                  <a:pt x="16" y="68"/>
                </a:lnTo>
                <a:lnTo>
                  <a:pt x="15" y="77"/>
                </a:lnTo>
                <a:lnTo>
                  <a:pt x="15" y="85"/>
                </a:lnTo>
                <a:lnTo>
                  <a:pt x="13" y="94"/>
                </a:lnTo>
                <a:lnTo>
                  <a:pt x="11" y="103"/>
                </a:lnTo>
                <a:lnTo>
                  <a:pt x="11" y="111"/>
                </a:lnTo>
                <a:lnTo>
                  <a:pt x="9" y="120"/>
                </a:lnTo>
                <a:lnTo>
                  <a:pt x="9" y="129"/>
                </a:lnTo>
                <a:lnTo>
                  <a:pt x="7" y="137"/>
                </a:lnTo>
                <a:lnTo>
                  <a:pt x="5" y="146"/>
                </a:lnTo>
                <a:lnTo>
                  <a:pt x="5" y="155"/>
                </a:lnTo>
                <a:lnTo>
                  <a:pt x="5" y="163"/>
                </a:lnTo>
                <a:lnTo>
                  <a:pt x="5" y="172"/>
                </a:lnTo>
                <a:lnTo>
                  <a:pt x="5" y="181"/>
                </a:lnTo>
                <a:lnTo>
                  <a:pt x="5" y="189"/>
                </a:lnTo>
                <a:lnTo>
                  <a:pt x="5" y="198"/>
                </a:lnTo>
                <a:lnTo>
                  <a:pt x="4" y="206"/>
                </a:lnTo>
                <a:lnTo>
                  <a:pt x="4" y="215"/>
                </a:lnTo>
                <a:lnTo>
                  <a:pt x="4" y="224"/>
                </a:lnTo>
                <a:lnTo>
                  <a:pt x="4" y="232"/>
                </a:lnTo>
                <a:lnTo>
                  <a:pt x="4" y="241"/>
                </a:lnTo>
                <a:lnTo>
                  <a:pt x="2" y="250"/>
                </a:lnTo>
                <a:lnTo>
                  <a:pt x="2" y="258"/>
                </a:lnTo>
                <a:lnTo>
                  <a:pt x="0" y="267"/>
                </a:lnTo>
                <a:lnTo>
                  <a:pt x="0" y="276"/>
                </a:lnTo>
                <a:lnTo>
                  <a:pt x="4" y="284"/>
                </a:lnTo>
                <a:lnTo>
                  <a:pt x="9" y="287"/>
                </a:lnTo>
                <a:lnTo>
                  <a:pt x="15" y="287"/>
                </a:lnTo>
                <a:lnTo>
                  <a:pt x="20" y="284"/>
                </a:lnTo>
                <a:lnTo>
                  <a:pt x="26" y="287"/>
                </a:lnTo>
                <a:lnTo>
                  <a:pt x="31" y="290"/>
                </a:lnTo>
              </a:path>
            </a:pathLst>
          </a:custGeom>
          <a:solidFill>
            <a:srgbClr val="FC0000"/>
          </a:solidFill>
          <a:ln w="12700" cap="rnd" cmpd="sng">
            <a:solidFill>
              <a:srgbClr val="FC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3" name="Freeform 33"/>
          <p:cNvSpPr>
            <a:spLocks/>
          </p:cNvSpPr>
          <p:nvPr/>
        </p:nvSpPr>
        <p:spPr bwMode="auto">
          <a:xfrm>
            <a:off x="5854700" y="4173538"/>
            <a:ext cx="87313" cy="320675"/>
          </a:xfrm>
          <a:custGeom>
            <a:avLst/>
            <a:gdLst>
              <a:gd name="T0" fmla="*/ 41 w 55"/>
              <a:gd name="T1" fmla="*/ 3 h 202"/>
              <a:gd name="T2" fmla="*/ 32 w 55"/>
              <a:gd name="T3" fmla="*/ 0 h 202"/>
              <a:gd name="T4" fmla="*/ 24 w 55"/>
              <a:gd name="T5" fmla="*/ 0 h 202"/>
              <a:gd name="T6" fmla="*/ 16 w 55"/>
              <a:gd name="T7" fmla="*/ 3 h 202"/>
              <a:gd name="T8" fmla="*/ 8 w 55"/>
              <a:gd name="T9" fmla="*/ 0 h 202"/>
              <a:gd name="T10" fmla="*/ 0 w 55"/>
              <a:gd name="T11" fmla="*/ 6 h 202"/>
              <a:gd name="T12" fmla="*/ 0 w 55"/>
              <a:gd name="T13" fmla="*/ 15 h 202"/>
              <a:gd name="T14" fmla="*/ 5 w 55"/>
              <a:gd name="T15" fmla="*/ 24 h 202"/>
              <a:gd name="T16" fmla="*/ 8 w 55"/>
              <a:gd name="T17" fmla="*/ 33 h 202"/>
              <a:gd name="T18" fmla="*/ 8 w 55"/>
              <a:gd name="T19" fmla="*/ 42 h 202"/>
              <a:gd name="T20" fmla="*/ 11 w 55"/>
              <a:gd name="T21" fmla="*/ 51 h 202"/>
              <a:gd name="T22" fmla="*/ 11 w 55"/>
              <a:gd name="T23" fmla="*/ 60 h 202"/>
              <a:gd name="T24" fmla="*/ 11 w 55"/>
              <a:gd name="T25" fmla="*/ 69 h 202"/>
              <a:gd name="T26" fmla="*/ 11 w 55"/>
              <a:gd name="T27" fmla="*/ 78 h 202"/>
              <a:gd name="T28" fmla="*/ 11 w 55"/>
              <a:gd name="T29" fmla="*/ 87 h 202"/>
              <a:gd name="T30" fmla="*/ 14 w 55"/>
              <a:gd name="T31" fmla="*/ 96 h 202"/>
              <a:gd name="T32" fmla="*/ 19 w 55"/>
              <a:gd name="T33" fmla="*/ 105 h 202"/>
              <a:gd name="T34" fmla="*/ 22 w 55"/>
              <a:gd name="T35" fmla="*/ 114 h 202"/>
              <a:gd name="T36" fmla="*/ 22 w 55"/>
              <a:gd name="T37" fmla="*/ 123 h 202"/>
              <a:gd name="T38" fmla="*/ 22 w 55"/>
              <a:gd name="T39" fmla="*/ 132 h 202"/>
              <a:gd name="T40" fmla="*/ 24 w 55"/>
              <a:gd name="T41" fmla="*/ 141 h 202"/>
              <a:gd name="T42" fmla="*/ 24 w 55"/>
              <a:gd name="T43" fmla="*/ 150 h 202"/>
              <a:gd name="T44" fmla="*/ 27 w 55"/>
              <a:gd name="T45" fmla="*/ 159 h 202"/>
              <a:gd name="T46" fmla="*/ 30 w 55"/>
              <a:gd name="T47" fmla="*/ 168 h 202"/>
              <a:gd name="T48" fmla="*/ 38 w 55"/>
              <a:gd name="T49" fmla="*/ 174 h 202"/>
              <a:gd name="T50" fmla="*/ 41 w 55"/>
              <a:gd name="T51" fmla="*/ 183 h 202"/>
              <a:gd name="T52" fmla="*/ 46 w 55"/>
              <a:gd name="T53" fmla="*/ 192 h 202"/>
              <a:gd name="T54" fmla="*/ 54 w 55"/>
              <a:gd name="T55" fmla="*/ 20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 h="202">
                <a:moveTo>
                  <a:pt x="41" y="3"/>
                </a:moveTo>
                <a:lnTo>
                  <a:pt x="32" y="0"/>
                </a:lnTo>
                <a:lnTo>
                  <a:pt x="24" y="0"/>
                </a:lnTo>
                <a:lnTo>
                  <a:pt x="16" y="3"/>
                </a:lnTo>
                <a:lnTo>
                  <a:pt x="8" y="0"/>
                </a:lnTo>
                <a:lnTo>
                  <a:pt x="0" y="6"/>
                </a:lnTo>
                <a:lnTo>
                  <a:pt x="0" y="15"/>
                </a:lnTo>
                <a:lnTo>
                  <a:pt x="5" y="24"/>
                </a:lnTo>
                <a:lnTo>
                  <a:pt x="8" y="33"/>
                </a:lnTo>
                <a:lnTo>
                  <a:pt x="8" y="42"/>
                </a:lnTo>
                <a:lnTo>
                  <a:pt x="11" y="51"/>
                </a:lnTo>
                <a:lnTo>
                  <a:pt x="11" y="60"/>
                </a:lnTo>
                <a:lnTo>
                  <a:pt x="11" y="69"/>
                </a:lnTo>
                <a:lnTo>
                  <a:pt x="11" y="78"/>
                </a:lnTo>
                <a:lnTo>
                  <a:pt x="11" y="87"/>
                </a:lnTo>
                <a:lnTo>
                  <a:pt x="14" y="96"/>
                </a:lnTo>
                <a:lnTo>
                  <a:pt x="19" y="105"/>
                </a:lnTo>
                <a:lnTo>
                  <a:pt x="22" y="114"/>
                </a:lnTo>
                <a:lnTo>
                  <a:pt x="22" y="123"/>
                </a:lnTo>
                <a:lnTo>
                  <a:pt x="22" y="132"/>
                </a:lnTo>
                <a:lnTo>
                  <a:pt x="24" y="141"/>
                </a:lnTo>
                <a:lnTo>
                  <a:pt x="24" y="150"/>
                </a:lnTo>
                <a:lnTo>
                  <a:pt x="27" y="159"/>
                </a:lnTo>
                <a:lnTo>
                  <a:pt x="30" y="168"/>
                </a:lnTo>
                <a:lnTo>
                  <a:pt x="38" y="174"/>
                </a:lnTo>
                <a:lnTo>
                  <a:pt x="41" y="183"/>
                </a:lnTo>
                <a:lnTo>
                  <a:pt x="46" y="192"/>
                </a:lnTo>
                <a:lnTo>
                  <a:pt x="54" y="20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4" name="Freeform 34"/>
          <p:cNvSpPr>
            <a:spLocks/>
          </p:cNvSpPr>
          <p:nvPr/>
        </p:nvSpPr>
        <p:spPr bwMode="auto">
          <a:xfrm>
            <a:off x="9102725" y="3665538"/>
            <a:ext cx="77788" cy="461962"/>
          </a:xfrm>
          <a:custGeom>
            <a:avLst/>
            <a:gdLst>
              <a:gd name="T0" fmla="*/ 0 w 49"/>
              <a:gd name="T1" fmla="*/ 0 h 291"/>
              <a:gd name="T2" fmla="*/ 9 w 49"/>
              <a:gd name="T3" fmla="*/ 5 h 291"/>
              <a:gd name="T4" fmla="*/ 9 w 49"/>
              <a:gd name="T5" fmla="*/ 14 h 291"/>
              <a:gd name="T6" fmla="*/ 12 w 49"/>
              <a:gd name="T7" fmla="*/ 23 h 291"/>
              <a:gd name="T8" fmla="*/ 12 w 49"/>
              <a:gd name="T9" fmla="*/ 32 h 291"/>
              <a:gd name="T10" fmla="*/ 21 w 49"/>
              <a:gd name="T11" fmla="*/ 41 h 291"/>
              <a:gd name="T12" fmla="*/ 24 w 49"/>
              <a:gd name="T13" fmla="*/ 50 h 291"/>
              <a:gd name="T14" fmla="*/ 24 w 49"/>
              <a:gd name="T15" fmla="*/ 59 h 291"/>
              <a:gd name="T16" fmla="*/ 27 w 49"/>
              <a:gd name="T17" fmla="*/ 68 h 291"/>
              <a:gd name="T18" fmla="*/ 30 w 49"/>
              <a:gd name="T19" fmla="*/ 77 h 291"/>
              <a:gd name="T20" fmla="*/ 30 w 49"/>
              <a:gd name="T21" fmla="*/ 86 h 291"/>
              <a:gd name="T22" fmla="*/ 33 w 49"/>
              <a:gd name="T23" fmla="*/ 95 h 291"/>
              <a:gd name="T24" fmla="*/ 36 w 49"/>
              <a:gd name="T25" fmla="*/ 104 h 291"/>
              <a:gd name="T26" fmla="*/ 36 w 49"/>
              <a:gd name="T27" fmla="*/ 113 h 291"/>
              <a:gd name="T28" fmla="*/ 39 w 49"/>
              <a:gd name="T29" fmla="*/ 122 h 291"/>
              <a:gd name="T30" fmla="*/ 39 w 49"/>
              <a:gd name="T31" fmla="*/ 131 h 291"/>
              <a:gd name="T32" fmla="*/ 42 w 49"/>
              <a:gd name="T33" fmla="*/ 140 h 291"/>
              <a:gd name="T34" fmla="*/ 45 w 49"/>
              <a:gd name="T35" fmla="*/ 149 h 291"/>
              <a:gd name="T36" fmla="*/ 45 w 49"/>
              <a:gd name="T37" fmla="*/ 158 h 291"/>
              <a:gd name="T38" fmla="*/ 45 w 49"/>
              <a:gd name="T39" fmla="*/ 167 h 291"/>
              <a:gd name="T40" fmla="*/ 45 w 49"/>
              <a:gd name="T41" fmla="*/ 176 h 291"/>
              <a:gd name="T42" fmla="*/ 45 w 49"/>
              <a:gd name="T43" fmla="*/ 185 h 291"/>
              <a:gd name="T44" fmla="*/ 45 w 49"/>
              <a:gd name="T45" fmla="*/ 194 h 291"/>
              <a:gd name="T46" fmla="*/ 45 w 49"/>
              <a:gd name="T47" fmla="*/ 203 h 291"/>
              <a:gd name="T48" fmla="*/ 48 w 49"/>
              <a:gd name="T49" fmla="*/ 212 h 291"/>
              <a:gd name="T50" fmla="*/ 48 w 49"/>
              <a:gd name="T51" fmla="*/ 221 h 291"/>
              <a:gd name="T52" fmla="*/ 48 w 49"/>
              <a:gd name="T53" fmla="*/ 230 h 291"/>
              <a:gd name="T54" fmla="*/ 48 w 49"/>
              <a:gd name="T55" fmla="*/ 239 h 291"/>
              <a:gd name="T56" fmla="*/ 48 w 49"/>
              <a:gd name="T57" fmla="*/ 248 h 291"/>
              <a:gd name="T58" fmla="*/ 48 w 49"/>
              <a:gd name="T59" fmla="*/ 257 h 291"/>
              <a:gd name="T60" fmla="*/ 48 w 49"/>
              <a:gd name="T61" fmla="*/ 266 h 291"/>
              <a:gd name="T62" fmla="*/ 45 w 49"/>
              <a:gd name="T63" fmla="*/ 275 h 291"/>
              <a:gd name="T64" fmla="*/ 45 w 49"/>
              <a:gd name="T65" fmla="*/ 284 h 291"/>
              <a:gd name="T66" fmla="*/ 36 w 49"/>
              <a:gd name="T67" fmla="*/ 290 h 291"/>
              <a:gd name="T68" fmla="*/ 27 w 49"/>
              <a:gd name="T69" fmla="*/ 284 h 291"/>
              <a:gd name="T70" fmla="*/ 18 w 49"/>
              <a:gd name="T71" fmla="*/ 290 h 291"/>
              <a:gd name="T72" fmla="*/ 9 w 49"/>
              <a:gd name="T73" fmla="*/ 290 h 291"/>
              <a:gd name="T74" fmla="*/ 0 w 49"/>
              <a:gd name="T75" fmla="*/ 29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291">
                <a:moveTo>
                  <a:pt x="0" y="0"/>
                </a:moveTo>
                <a:lnTo>
                  <a:pt x="9" y="5"/>
                </a:lnTo>
                <a:lnTo>
                  <a:pt x="9" y="14"/>
                </a:lnTo>
                <a:lnTo>
                  <a:pt x="12" y="23"/>
                </a:lnTo>
                <a:lnTo>
                  <a:pt x="12" y="32"/>
                </a:lnTo>
                <a:lnTo>
                  <a:pt x="21" y="41"/>
                </a:lnTo>
                <a:lnTo>
                  <a:pt x="24" y="50"/>
                </a:lnTo>
                <a:lnTo>
                  <a:pt x="24" y="59"/>
                </a:lnTo>
                <a:lnTo>
                  <a:pt x="27" y="68"/>
                </a:lnTo>
                <a:lnTo>
                  <a:pt x="30" y="77"/>
                </a:lnTo>
                <a:lnTo>
                  <a:pt x="30" y="86"/>
                </a:lnTo>
                <a:lnTo>
                  <a:pt x="33" y="95"/>
                </a:lnTo>
                <a:lnTo>
                  <a:pt x="36" y="104"/>
                </a:lnTo>
                <a:lnTo>
                  <a:pt x="36" y="113"/>
                </a:lnTo>
                <a:lnTo>
                  <a:pt x="39" y="122"/>
                </a:lnTo>
                <a:lnTo>
                  <a:pt x="39" y="131"/>
                </a:lnTo>
                <a:lnTo>
                  <a:pt x="42" y="140"/>
                </a:lnTo>
                <a:lnTo>
                  <a:pt x="45" y="149"/>
                </a:lnTo>
                <a:lnTo>
                  <a:pt x="45" y="158"/>
                </a:lnTo>
                <a:lnTo>
                  <a:pt x="45" y="167"/>
                </a:lnTo>
                <a:lnTo>
                  <a:pt x="45" y="176"/>
                </a:lnTo>
                <a:lnTo>
                  <a:pt x="45" y="185"/>
                </a:lnTo>
                <a:lnTo>
                  <a:pt x="45" y="194"/>
                </a:lnTo>
                <a:lnTo>
                  <a:pt x="45" y="203"/>
                </a:lnTo>
                <a:lnTo>
                  <a:pt x="48" y="212"/>
                </a:lnTo>
                <a:lnTo>
                  <a:pt x="48" y="221"/>
                </a:lnTo>
                <a:lnTo>
                  <a:pt x="48" y="230"/>
                </a:lnTo>
                <a:lnTo>
                  <a:pt x="48" y="239"/>
                </a:lnTo>
                <a:lnTo>
                  <a:pt x="48" y="248"/>
                </a:lnTo>
                <a:lnTo>
                  <a:pt x="48" y="257"/>
                </a:lnTo>
                <a:lnTo>
                  <a:pt x="48" y="266"/>
                </a:lnTo>
                <a:lnTo>
                  <a:pt x="45" y="275"/>
                </a:lnTo>
                <a:lnTo>
                  <a:pt x="45" y="284"/>
                </a:lnTo>
                <a:lnTo>
                  <a:pt x="36" y="290"/>
                </a:lnTo>
                <a:lnTo>
                  <a:pt x="27" y="284"/>
                </a:lnTo>
                <a:lnTo>
                  <a:pt x="18" y="290"/>
                </a:lnTo>
                <a:lnTo>
                  <a:pt x="9" y="290"/>
                </a:lnTo>
                <a:lnTo>
                  <a:pt x="0" y="290"/>
                </a:lnTo>
              </a:path>
            </a:pathLst>
          </a:custGeom>
          <a:solidFill>
            <a:srgbClr val="FC0000"/>
          </a:solidFill>
          <a:ln w="12700" cap="rnd" cmpd="sng">
            <a:solidFill>
              <a:srgbClr val="FC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5" name="Freeform 35"/>
          <p:cNvSpPr>
            <a:spLocks/>
          </p:cNvSpPr>
          <p:nvPr/>
        </p:nvSpPr>
        <p:spPr bwMode="auto">
          <a:xfrm>
            <a:off x="9097963" y="4125913"/>
            <a:ext cx="73025" cy="358775"/>
          </a:xfrm>
          <a:custGeom>
            <a:avLst/>
            <a:gdLst>
              <a:gd name="T0" fmla="*/ 3 w 46"/>
              <a:gd name="T1" fmla="*/ 0 h 226"/>
              <a:gd name="T2" fmla="*/ 8 w 46"/>
              <a:gd name="T3" fmla="*/ 9 h 226"/>
              <a:gd name="T4" fmla="*/ 16 w 46"/>
              <a:gd name="T5" fmla="*/ 9 h 226"/>
              <a:gd name="T6" fmla="*/ 24 w 46"/>
              <a:gd name="T7" fmla="*/ 9 h 226"/>
              <a:gd name="T8" fmla="*/ 32 w 46"/>
              <a:gd name="T9" fmla="*/ 9 h 226"/>
              <a:gd name="T10" fmla="*/ 40 w 46"/>
              <a:gd name="T11" fmla="*/ 9 h 226"/>
              <a:gd name="T12" fmla="*/ 42 w 46"/>
              <a:gd name="T13" fmla="*/ 18 h 226"/>
              <a:gd name="T14" fmla="*/ 45 w 46"/>
              <a:gd name="T15" fmla="*/ 27 h 226"/>
              <a:gd name="T16" fmla="*/ 42 w 46"/>
              <a:gd name="T17" fmla="*/ 36 h 226"/>
              <a:gd name="T18" fmla="*/ 42 w 46"/>
              <a:gd name="T19" fmla="*/ 45 h 226"/>
              <a:gd name="T20" fmla="*/ 42 w 46"/>
              <a:gd name="T21" fmla="*/ 54 h 226"/>
              <a:gd name="T22" fmla="*/ 40 w 46"/>
              <a:gd name="T23" fmla="*/ 63 h 226"/>
              <a:gd name="T24" fmla="*/ 37 w 46"/>
              <a:gd name="T25" fmla="*/ 72 h 226"/>
              <a:gd name="T26" fmla="*/ 34 w 46"/>
              <a:gd name="T27" fmla="*/ 81 h 226"/>
              <a:gd name="T28" fmla="*/ 32 w 46"/>
              <a:gd name="T29" fmla="*/ 90 h 226"/>
              <a:gd name="T30" fmla="*/ 32 w 46"/>
              <a:gd name="T31" fmla="*/ 99 h 226"/>
              <a:gd name="T32" fmla="*/ 32 w 46"/>
              <a:gd name="T33" fmla="*/ 108 h 226"/>
              <a:gd name="T34" fmla="*/ 32 w 46"/>
              <a:gd name="T35" fmla="*/ 117 h 226"/>
              <a:gd name="T36" fmla="*/ 29 w 46"/>
              <a:gd name="T37" fmla="*/ 126 h 226"/>
              <a:gd name="T38" fmla="*/ 29 w 46"/>
              <a:gd name="T39" fmla="*/ 135 h 226"/>
              <a:gd name="T40" fmla="*/ 29 w 46"/>
              <a:gd name="T41" fmla="*/ 144 h 226"/>
              <a:gd name="T42" fmla="*/ 26 w 46"/>
              <a:gd name="T43" fmla="*/ 153 h 226"/>
              <a:gd name="T44" fmla="*/ 24 w 46"/>
              <a:gd name="T45" fmla="*/ 162 h 226"/>
              <a:gd name="T46" fmla="*/ 21 w 46"/>
              <a:gd name="T47" fmla="*/ 171 h 226"/>
              <a:gd name="T48" fmla="*/ 19 w 46"/>
              <a:gd name="T49" fmla="*/ 180 h 226"/>
              <a:gd name="T50" fmla="*/ 16 w 46"/>
              <a:gd name="T51" fmla="*/ 189 h 226"/>
              <a:gd name="T52" fmla="*/ 13 w 46"/>
              <a:gd name="T53" fmla="*/ 198 h 226"/>
              <a:gd name="T54" fmla="*/ 8 w 46"/>
              <a:gd name="T55" fmla="*/ 207 h 226"/>
              <a:gd name="T56" fmla="*/ 5 w 46"/>
              <a:gd name="T57" fmla="*/ 216 h 226"/>
              <a:gd name="T58" fmla="*/ 0 w 46"/>
              <a:gd name="T59"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226">
                <a:moveTo>
                  <a:pt x="3" y="0"/>
                </a:moveTo>
                <a:lnTo>
                  <a:pt x="8" y="9"/>
                </a:lnTo>
                <a:lnTo>
                  <a:pt x="16" y="9"/>
                </a:lnTo>
                <a:lnTo>
                  <a:pt x="24" y="9"/>
                </a:lnTo>
                <a:lnTo>
                  <a:pt x="32" y="9"/>
                </a:lnTo>
                <a:lnTo>
                  <a:pt x="40" y="9"/>
                </a:lnTo>
                <a:lnTo>
                  <a:pt x="42" y="18"/>
                </a:lnTo>
                <a:lnTo>
                  <a:pt x="45" y="27"/>
                </a:lnTo>
                <a:lnTo>
                  <a:pt x="42" y="36"/>
                </a:lnTo>
                <a:lnTo>
                  <a:pt x="42" y="45"/>
                </a:lnTo>
                <a:lnTo>
                  <a:pt x="42" y="54"/>
                </a:lnTo>
                <a:lnTo>
                  <a:pt x="40" y="63"/>
                </a:lnTo>
                <a:lnTo>
                  <a:pt x="37" y="72"/>
                </a:lnTo>
                <a:lnTo>
                  <a:pt x="34" y="81"/>
                </a:lnTo>
                <a:lnTo>
                  <a:pt x="32" y="90"/>
                </a:lnTo>
                <a:lnTo>
                  <a:pt x="32" y="99"/>
                </a:lnTo>
                <a:lnTo>
                  <a:pt x="32" y="108"/>
                </a:lnTo>
                <a:lnTo>
                  <a:pt x="32" y="117"/>
                </a:lnTo>
                <a:lnTo>
                  <a:pt x="29" y="126"/>
                </a:lnTo>
                <a:lnTo>
                  <a:pt x="29" y="135"/>
                </a:lnTo>
                <a:lnTo>
                  <a:pt x="29" y="144"/>
                </a:lnTo>
                <a:lnTo>
                  <a:pt x="26" y="153"/>
                </a:lnTo>
                <a:lnTo>
                  <a:pt x="24" y="162"/>
                </a:lnTo>
                <a:lnTo>
                  <a:pt x="21" y="171"/>
                </a:lnTo>
                <a:lnTo>
                  <a:pt x="19" y="180"/>
                </a:lnTo>
                <a:lnTo>
                  <a:pt x="16" y="189"/>
                </a:lnTo>
                <a:lnTo>
                  <a:pt x="13" y="198"/>
                </a:lnTo>
                <a:lnTo>
                  <a:pt x="8" y="207"/>
                </a:lnTo>
                <a:lnTo>
                  <a:pt x="5" y="216"/>
                </a:lnTo>
                <a:lnTo>
                  <a:pt x="0" y="22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6" name="Freeform 36"/>
          <p:cNvSpPr>
            <a:spLocks/>
          </p:cNvSpPr>
          <p:nvPr/>
        </p:nvSpPr>
        <p:spPr bwMode="auto">
          <a:xfrm>
            <a:off x="5902325" y="2624138"/>
            <a:ext cx="3173413" cy="1019175"/>
          </a:xfrm>
          <a:custGeom>
            <a:avLst/>
            <a:gdLst>
              <a:gd name="T0" fmla="*/ 12 w 1999"/>
              <a:gd name="T1" fmla="*/ 618 h 642"/>
              <a:gd name="T2" fmla="*/ 30 w 1999"/>
              <a:gd name="T3" fmla="*/ 582 h 642"/>
              <a:gd name="T4" fmla="*/ 45 w 1999"/>
              <a:gd name="T5" fmla="*/ 547 h 642"/>
              <a:gd name="T6" fmla="*/ 66 w 1999"/>
              <a:gd name="T7" fmla="*/ 512 h 642"/>
              <a:gd name="T8" fmla="*/ 90 w 1999"/>
              <a:gd name="T9" fmla="*/ 474 h 642"/>
              <a:gd name="T10" fmla="*/ 114 w 1999"/>
              <a:gd name="T11" fmla="*/ 439 h 642"/>
              <a:gd name="T12" fmla="*/ 138 w 1999"/>
              <a:gd name="T13" fmla="*/ 406 h 642"/>
              <a:gd name="T14" fmla="*/ 162 w 1999"/>
              <a:gd name="T15" fmla="*/ 374 h 642"/>
              <a:gd name="T16" fmla="*/ 192 w 1999"/>
              <a:gd name="T17" fmla="*/ 345 h 642"/>
              <a:gd name="T18" fmla="*/ 228 w 1999"/>
              <a:gd name="T19" fmla="*/ 316 h 642"/>
              <a:gd name="T20" fmla="*/ 252 w 1999"/>
              <a:gd name="T21" fmla="*/ 283 h 642"/>
              <a:gd name="T22" fmla="*/ 279 w 1999"/>
              <a:gd name="T23" fmla="*/ 260 h 642"/>
              <a:gd name="T24" fmla="*/ 312 w 1999"/>
              <a:gd name="T25" fmla="*/ 236 h 642"/>
              <a:gd name="T26" fmla="*/ 347 w 1999"/>
              <a:gd name="T27" fmla="*/ 216 h 642"/>
              <a:gd name="T28" fmla="*/ 380 w 1999"/>
              <a:gd name="T29" fmla="*/ 187 h 642"/>
              <a:gd name="T30" fmla="*/ 416 w 1999"/>
              <a:gd name="T31" fmla="*/ 166 h 642"/>
              <a:gd name="T32" fmla="*/ 449 w 1999"/>
              <a:gd name="T33" fmla="*/ 143 h 642"/>
              <a:gd name="T34" fmla="*/ 482 w 1999"/>
              <a:gd name="T35" fmla="*/ 122 h 642"/>
              <a:gd name="T36" fmla="*/ 518 w 1999"/>
              <a:gd name="T37" fmla="*/ 107 h 642"/>
              <a:gd name="T38" fmla="*/ 554 w 1999"/>
              <a:gd name="T39" fmla="*/ 93 h 642"/>
              <a:gd name="T40" fmla="*/ 590 w 1999"/>
              <a:gd name="T41" fmla="*/ 81 h 642"/>
              <a:gd name="T42" fmla="*/ 626 w 1999"/>
              <a:gd name="T43" fmla="*/ 63 h 642"/>
              <a:gd name="T44" fmla="*/ 665 w 1999"/>
              <a:gd name="T45" fmla="*/ 52 h 642"/>
              <a:gd name="T46" fmla="*/ 716 w 1999"/>
              <a:gd name="T47" fmla="*/ 43 h 642"/>
              <a:gd name="T48" fmla="*/ 755 w 1999"/>
              <a:gd name="T49" fmla="*/ 31 h 642"/>
              <a:gd name="T50" fmla="*/ 791 w 1999"/>
              <a:gd name="T51" fmla="*/ 20 h 642"/>
              <a:gd name="T52" fmla="*/ 842 w 1999"/>
              <a:gd name="T53" fmla="*/ 20 h 642"/>
              <a:gd name="T54" fmla="*/ 878 w 1999"/>
              <a:gd name="T55" fmla="*/ 2 h 642"/>
              <a:gd name="T56" fmla="*/ 914 w 1999"/>
              <a:gd name="T57" fmla="*/ 5 h 642"/>
              <a:gd name="T58" fmla="*/ 950 w 1999"/>
              <a:gd name="T59" fmla="*/ 0 h 642"/>
              <a:gd name="T60" fmla="*/ 986 w 1999"/>
              <a:gd name="T61" fmla="*/ 5 h 642"/>
              <a:gd name="T62" fmla="*/ 1027 w 1999"/>
              <a:gd name="T63" fmla="*/ 5 h 642"/>
              <a:gd name="T64" fmla="*/ 1063 w 1999"/>
              <a:gd name="T65" fmla="*/ 5 h 642"/>
              <a:gd name="T66" fmla="*/ 1102 w 1999"/>
              <a:gd name="T67" fmla="*/ 5 h 642"/>
              <a:gd name="T68" fmla="*/ 1147 w 1999"/>
              <a:gd name="T69" fmla="*/ 14 h 642"/>
              <a:gd name="T70" fmla="*/ 1183 w 1999"/>
              <a:gd name="T71" fmla="*/ 20 h 642"/>
              <a:gd name="T72" fmla="*/ 1219 w 1999"/>
              <a:gd name="T73" fmla="*/ 25 h 642"/>
              <a:gd name="T74" fmla="*/ 1255 w 1999"/>
              <a:gd name="T75" fmla="*/ 31 h 642"/>
              <a:gd name="T76" fmla="*/ 1294 w 1999"/>
              <a:gd name="T77" fmla="*/ 43 h 642"/>
              <a:gd name="T78" fmla="*/ 1333 w 1999"/>
              <a:gd name="T79" fmla="*/ 52 h 642"/>
              <a:gd name="T80" fmla="*/ 1369 w 1999"/>
              <a:gd name="T81" fmla="*/ 61 h 642"/>
              <a:gd name="T82" fmla="*/ 1405 w 1999"/>
              <a:gd name="T83" fmla="*/ 75 h 642"/>
              <a:gd name="T84" fmla="*/ 1447 w 1999"/>
              <a:gd name="T85" fmla="*/ 90 h 642"/>
              <a:gd name="T86" fmla="*/ 1486 w 1999"/>
              <a:gd name="T87" fmla="*/ 107 h 642"/>
              <a:gd name="T88" fmla="*/ 1525 w 1999"/>
              <a:gd name="T89" fmla="*/ 122 h 642"/>
              <a:gd name="T90" fmla="*/ 1585 w 1999"/>
              <a:gd name="T91" fmla="*/ 134 h 642"/>
              <a:gd name="T92" fmla="*/ 1609 w 1999"/>
              <a:gd name="T93" fmla="*/ 163 h 642"/>
              <a:gd name="T94" fmla="*/ 1645 w 1999"/>
              <a:gd name="T95" fmla="*/ 195 h 642"/>
              <a:gd name="T96" fmla="*/ 1680 w 1999"/>
              <a:gd name="T97" fmla="*/ 225 h 642"/>
              <a:gd name="T98" fmla="*/ 1719 w 1999"/>
              <a:gd name="T99" fmla="*/ 248 h 642"/>
              <a:gd name="T100" fmla="*/ 1749 w 1999"/>
              <a:gd name="T101" fmla="*/ 275 h 642"/>
              <a:gd name="T102" fmla="*/ 1785 w 1999"/>
              <a:gd name="T103" fmla="*/ 301 h 642"/>
              <a:gd name="T104" fmla="*/ 1821 w 1999"/>
              <a:gd name="T105" fmla="*/ 333 h 642"/>
              <a:gd name="T106" fmla="*/ 1851 w 1999"/>
              <a:gd name="T107" fmla="*/ 363 h 642"/>
              <a:gd name="T108" fmla="*/ 1881 w 1999"/>
              <a:gd name="T109" fmla="*/ 398 h 642"/>
              <a:gd name="T110" fmla="*/ 1905 w 1999"/>
              <a:gd name="T111" fmla="*/ 433 h 642"/>
              <a:gd name="T112" fmla="*/ 1932 w 1999"/>
              <a:gd name="T113" fmla="*/ 468 h 642"/>
              <a:gd name="T114" fmla="*/ 1950 w 1999"/>
              <a:gd name="T115" fmla="*/ 503 h 642"/>
              <a:gd name="T116" fmla="*/ 1968 w 1999"/>
              <a:gd name="T117" fmla="*/ 538 h 642"/>
              <a:gd name="T118" fmla="*/ 1986 w 1999"/>
              <a:gd name="T119" fmla="*/ 577 h 642"/>
              <a:gd name="T120" fmla="*/ 1995 w 1999"/>
              <a:gd name="T121" fmla="*/ 61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9" h="642">
                <a:moveTo>
                  <a:pt x="0" y="641"/>
                </a:moveTo>
                <a:lnTo>
                  <a:pt x="9" y="635"/>
                </a:lnTo>
                <a:lnTo>
                  <a:pt x="9" y="626"/>
                </a:lnTo>
                <a:lnTo>
                  <a:pt x="12" y="618"/>
                </a:lnTo>
                <a:lnTo>
                  <a:pt x="15" y="609"/>
                </a:lnTo>
                <a:lnTo>
                  <a:pt x="21" y="600"/>
                </a:lnTo>
                <a:lnTo>
                  <a:pt x="24" y="591"/>
                </a:lnTo>
                <a:lnTo>
                  <a:pt x="30" y="582"/>
                </a:lnTo>
                <a:lnTo>
                  <a:pt x="36" y="574"/>
                </a:lnTo>
                <a:lnTo>
                  <a:pt x="39" y="565"/>
                </a:lnTo>
                <a:lnTo>
                  <a:pt x="39" y="556"/>
                </a:lnTo>
                <a:lnTo>
                  <a:pt x="45" y="547"/>
                </a:lnTo>
                <a:lnTo>
                  <a:pt x="48" y="538"/>
                </a:lnTo>
                <a:lnTo>
                  <a:pt x="54" y="530"/>
                </a:lnTo>
                <a:lnTo>
                  <a:pt x="60" y="521"/>
                </a:lnTo>
                <a:lnTo>
                  <a:pt x="66" y="512"/>
                </a:lnTo>
                <a:lnTo>
                  <a:pt x="72" y="503"/>
                </a:lnTo>
                <a:lnTo>
                  <a:pt x="75" y="494"/>
                </a:lnTo>
                <a:lnTo>
                  <a:pt x="81" y="486"/>
                </a:lnTo>
                <a:lnTo>
                  <a:pt x="90" y="474"/>
                </a:lnTo>
                <a:lnTo>
                  <a:pt x="96" y="465"/>
                </a:lnTo>
                <a:lnTo>
                  <a:pt x="102" y="456"/>
                </a:lnTo>
                <a:lnTo>
                  <a:pt x="108" y="448"/>
                </a:lnTo>
                <a:lnTo>
                  <a:pt x="114" y="439"/>
                </a:lnTo>
                <a:lnTo>
                  <a:pt x="123" y="433"/>
                </a:lnTo>
                <a:lnTo>
                  <a:pt x="129" y="424"/>
                </a:lnTo>
                <a:lnTo>
                  <a:pt x="132" y="415"/>
                </a:lnTo>
                <a:lnTo>
                  <a:pt x="138" y="406"/>
                </a:lnTo>
                <a:lnTo>
                  <a:pt x="144" y="398"/>
                </a:lnTo>
                <a:lnTo>
                  <a:pt x="153" y="392"/>
                </a:lnTo>
                <a:lnTo>
                  <a:pt x="156" y="383"/>
                </a:lnTo>
                <a:lnTo>
                  <a:pt x="162" y="374"/>
                </a:lnTo>
                <a:lnTo>
                  <a:pt x="171" y="368"/>
                </a:lnTo>
                <a:lnTo>
                  <a:pt x="177" y="360"/>
                </a:lnTo>
                <a:lnTo>
                  <a:pt x="186" y="354"/>
                </a:lnTo>
                <a:lnTo>
                  <a:pt x="192" y="345"/>
                </a:lnTo>
                <a:lnTo>
                  <a:pt x="201" y="336"/>
                </a:lnTo>
                <a:lnTo>
                  <a:pt x="210" y="330"/>
                </a:lnTo>
                <a:lnTo>
                  <a:pt x="219" y="321"/>
                </a:lnTo>
                <a:lnTo>
                  <a:pt x="228" y="316"/>
                </a:lnTo>
                <a:lnTo>
                  <a:pt x="237" y="310"/>
                </a:lnTo>
                <a:lnTo>
                  <a:pt x="240" y="301"/>
                </a:lnTo>
                <a:lnTo>
                  <a:pt x="249" y="292"/>
                </a:lnTo>
                <a:lnTo>
                  <a:pt x="252" y="283"/>
                </a:lnTo>
                <a:lnTo>
                  <a:pt x="255" y="275"/>
                </a:lnTo>
                <a:lnTo>
                  <a:pt x="264" y="272"/>
                </a:lnTo>
                <a:lnTo>
                  <a:pt x="270" y="263"/>
                </a:lnTo>
                <a:lnTo>
                  <a:pt x="279" y="260"/>
                </a:lnTo>
                <a:lnTo>
                  <a:pt x="288" y="254"/>
                </a:lnTo>
                <a:lnTo>
                  <a:pt x="297" y="248"/>
                </a:lnTo>
                <a:lnTo>
                  <a:pt x="303" y="239"/>
                </a:lnTo>
                <a:lnTo>
                  <a:pt x="312" y="236"/>
                </a:lnTo>
                <a:lnTo>
                  <a:pt x="321" y="231"/>
                </a:lnTo>
                <a:lnTo>
                  <a:pt x="330" y="228"/>
                </a:lnTo>
                <a:lnTo>
                  <a:pt x="338" y="222"/>
                </a:lnTo>
                <a:lnTo>
                  <a:pt x="347" y="216"/>
                </a:lnTo>
                <a:lnTo>
                  <a:pt x="356" y="210"/>
                </a:lnTo>
                <a:lnTo>
                  <a:pt x="365" y="201"/>
                </a:lnTo>
                <a:lnTo>
                  <a:pt x="371" y="192"/>
                </a:lnTo>
                <a:lnTo>
                  <a:pt x="380" y="187"/>
                </a:lnTo>
                <a:lnTo>
                  <a:pt x="389" y="181"/>
                </a:lnTo>
                <a:lnTo>
                  <a:pt x="398" y="178"/>
                </a:lnTo>
                <a:lnTo>
                  <a:pt x="407" y="172"/>
                </a:lnTo>
                <a:lnTo>
                  <a:pt x="416" y="166"/>
                </a:lnTo>
                <a:lnTo>
                  <a:pt x="425" y="160"/>
                </a:lnTo>
                <a:lnTo>
                  <a:pt x="431" y="151"/>
                </a:lnTo>
                <a:lnTo>
                  <a:pt x="440" y="149"/>
                </a:lnTo>
                <a:lnTo>
                  <a:pt x="449" y="143"/>
                </a:lnTo>
                <a:lnTo>
                  <a:pt x="455" y="134"/>
                </a:lnTo>
                <a:lnTo>
                  <a:pt x="464" y="134"/>
                </a:lnTo>
                <a:lnTo>
                  <a:pt x="473" y="128"/>
                </a:lnTo>
                <a:lnTo>
                  <a:pt x="482" y="122"/>
                </a:lnTo>
                <a:lnTo>
                  <a:pt x="491" y="119"/>
                </a:lnTo>
                <a:lnTo>
                  <a:pt x="500" y="116"/>
                </a:lnTo>
                <a:lnTo>
                  <a:pt x="509" y="110"/>
                </a:lnTo>
                <a:lnTo>
                  <a:pt x="518" y="107"/>
                </a:lnTo>
                <a:lnTo>
                  <a:pt x="527" y="102"/>
                </a:lnTo>
                <a:lnTo>
                  <a:pt x="536" y="99"/>
                </a:lnTo>
                <a:lnTo>
                  <a:pt x="545" y="96"/>
                </a:lnTo>
                <a:lnTo>
                  <a:pt x="554" y="93"/>
                </a:lnTo>
                <a:lnTo>
                  <a:pt x="563" y="90"/>
                </a:lnTo>
                <a:lnTo>
                  <a:pt x="572" y="87"/>
                </a:lnTo>
                <a:lnTo>
                  <a:pt x="581" y="87"/>
                </a:lnTo>
                <a:lnTo>
                  <a:pt x="590" y="81"/>
                </a:lnTo>
                <a:lnTo>
                  <a:pt x="599" y="75"/>
                </a:lnTo>
                <a:lnTo>
                  <a:pt x="608" y="72"/>
                </a:lnTo>
                <a:lnTo>
                  <a:pt x="617" y="66"/>
                </a:lnTo>
                <a:lnTo>
                  <a:pt x="626" y="63"/>
                </a:lnTo>
                <a:lnTo>
                  <a:pt x="635" y="61"/>
                </a:lnTo>
                <a:lnTo>
                  <a:pt x="644" y="61"/>
                </a:lnTo>
                <a:lnTo>
                  <a:pt x="656" y="55"/>
                </a:lnTo>
                <a:lnTo>
                  <a:pt x="665" y="52"/>
                </a:lnTo>
                <a:lnTo>
                  <a:pt x="674" y="49"/>
                </a:lnTo>
                <a:lnTo>
                  <a:pt x="683" y="46"/>
                </a:lnTo>
                <a:lnTo>
                  <a:pt x="692" y="46"/>
                </a:lnTo>
                <a:lnTo>
                  <a:pt x="716" y="43"/>
                </a:lnTo>
                <a:lnTo>
                  <a:pt x="725" y="43"/>
                </a:lnTo>
                <a:lnTo>
                  <a:pt x="737" y="40"/>
                </a:lnTo>
                <a:lnTo>
                  <a:pt x="746" y="34"/>
                </a:lnTo>
                <a:lnTo>
                  <a:pt x="755" y="31"/>
                </a:lnTo>
                <a:lnTo>
                  <a:pt x="764" y="28"/>
                </a:lnTo>
                <a:lnTo>
                  <a:pt x="773" y="28"/>
                </a:lnTo>
                <a:lnTo>
                  <a:pt x="782" y="25"/>
                </a:lnTo>
                <a:lnTo>
                  <a:pt x="791" y="20"/>
                </a:lnTo>
                <a:lnTo>
                  <a:pt x="800" y="17"/>
                </a:lnTo>
                <a:lnTo>
                  <a:pt x="809" y="17"/>
                </a:lnTo>
                <a:lnTo>
                  <a:pt x="818" y="17"/>
                </a:lnTo>
                <a:lnTo>
                  <a:pt x="842" y="20"/>
                </a:lnTo>
                <a:lnTo>
                  <a:pt x="854" y="20"/>
                </a:lnTo>
                <a:lnTo>
                  <a:pt x="860" y="11"/>
                </a:lnTo>
                <a:lnTo>
                  <a:pt x="869" y="5"/>
                </a:lnTo>
                <a:lnTo>
                  <a:pt x="878" y="2"/>
                </a:lnTo>
                <a:lnTo>
                  <a:pt x="887" y="8"/>
                </a:lnTo>
                <a:lnTo>
                  <a:pt x="896" y="5"/>
                </a:lnTo>
                <a:lnTo>
                  <a:pt x="905" y="5"/>
                </a:lnTo>
                <a:lnTo>
                  <a:pt x="914" y="5"/>
                </a:lnTo>
                <a:lnTo>
                  <a:pt x="923" y="2"/>
                </a:lnTo>
                <a:lnTo>
                  <a:pt x="932" y="2"/>
                </a:lnTo>
                <a:lnTo>
                  <a:pt x="941" y="0"/>
                </a:lnTo>
                <a:lnTo>
                  <a:pt x="950" y="0"/>
                </a:lnTo>
                <a:lnTo>
                  <a:pt x="959" y="2"/>
                </a:lnTo>
                <a:lnTo>
                  <a:pt x="968" y="5"/>
                </a:lnTo>
                <a:lnTo>
                  <a:pt x="977" y="5"/>
                </a:lnTo>
                <a:lnTo>
                  <a:pt x="986" y="5"/>
                </a:lnTo>
                <a:lnTo>
                  <a:pt x="998" y="5"/>
                </a:lnTo>
                <a:lnTo>
                  <a:pt x="1009" y="5"/>
                </a:lnTo>
                <a:lnTo>
                  <a:pt x="1018" y="5"/>
                </a:lnTo>
                <a:lnTo>
                  <a:pt x="1027" y="5"/>
                </a:lnTo>
                <a:lnTo>
                  <a:pt x="1036" y="5"/>
                </a:lnTo>
                <a:lnTo>
                  <a:pt x="1045" y="5"/>
                </a:lnTo>
                <a:lnTo>
                  <a:pt x="1054" y="5"/>
                </a:lnTo>
                <a:lnTo>
                  <a:pt x="1063" y="5"/>
                </a:lnTo>
                <a:lnTo>
                  <a:pt x="1072" y="5"/>
                </a:lnTo>
                <a:lnTo>
                  <a:pt x="1081" y="5"/>
                </a:lnTo>
                <a:lnTo>
                  <a:pt x="1090" y="5"/>
                </a:lnTo>
                <a:lnTo>
                  <a:pt x="1102" y="5"/>
                </a:lnTo>
                <a:lnTo>
                  <a:pt x="1120" y="8"/>
                </a:lnTo>
                <a:lnTo>
                  <a:pt x="1129" y="8"/>
                </a:lnTo>
                <a:lnTo>
                  <a:pt x="1138" y="11"/>
                </a:lnTo>
                <a:lnTo>
                  <a:pt x="1147" y="14"/>
                </a:lnTo>
                <a:lnTo>
                  <a:pt x="1156" y="17"/>
                </a:lnTo>
                <a:lnTo>
                  <a:pt x="1165" y="17"/>
                </a:lnTo>
                <a:lnTo>
                  <a:pt x="1174" y="20"/>
                </a:lnTo>
                <a:lnTo>
                  <a:pt x="1183" y="20"/>
                </a:lnTo>
                <a:lnTo>
                  <a:pt x="1192" y="20"/>
                </a:lnTo>
                <a:lnTo>
                  <a:pt x="1201" y="22"/>
                </a:lnTo>
                <a:lnTo>
                  <a:pt x="1210" y="25"/>
                </a:lnTo>
                <a:lnTo>
                  <a:pt x="1219" y="25"/>
                </a:lnTo>
                <a:lnTo>
                  <a:pt x="1228" y="28"/>
                </a:lnTo>
                <a:lnTo>
                  <a:pt x="1237" y="28"/>
                </a:lnTo>
                <a:lnTo>
                  <a:pt x="1246" y="31"/>
                </a:lnTo>
                <a:lnTo>
                  <a:pt x="1255" y="31"/>
                </a:lnTo>
                <a:lnTo>
                  <a:pt x="1264" y="37"/>
                </a:lnTo>
                <a:lnTo>
                  <a:pt x="1276" y="40"/>
                </a:lnTo>
                <a:lnTo>
                  <a:pt x="1285" y="40"/>
                </a:lnTo>
                <a:lnTo>
                  <a:pt x="1294" y="43"/>
                </a:lnTo>
                <a:lnTo>
                  <a:pt x="1303" y="46"/>
                </a:lnTo>
                <a:lnTo>
                  <a:pt x="1312" y="49"/>
                </a:lnTo>
                <a:lnTo>
                  <a:pt x="1321" y="49"/>
                </a:lnTo>
                <a:lnTo>
                  <a:pt x="1333" y="52"/>
                </a:lnTo>
                <a:lnTo>
                  <a:pt x="1342" y="52"/>
                </a:lnTo>
                <a:lnTo>
                  <a:pt x="1351" y="55"/>
                </a:lnTo>
                <a:lnTo>
                  <a:pt x="1360" y="61"/>
                </a:lnTo>
                <a:lnTo>
                  <a:pt x="1369" y="61"/>
                </a:lnTo>
                <a:lnTo>
                  <a:pt x="1378" y="63"/>
                </a:lnTo>
                <a:lnTo>
                  <a:pt x="1387" y="69"/>
                </a:lnTo>
                <a:lnTo>
                  <a:pt x="1396" y="72"/>
                </a:lnTo>
                <a:lnTo>
                  <a:pt x="1405" y="75"/>
                </a:lnTo>
                <a:lnTo>
                  <a:pt x="1414" y="81"/>
                </a:lnTo>
                <a:lnTo>
                  <a:pt x="1426" y="84"/>
                </a:lnTo>
                <a:lnTo>
                  <a:pt x="1438" y="87"/>
                </a:lnTo>
                <a:lnTo>
                  <a:pt x="1447" y="90"/>
                </a:lnTo>
                <a:lnTo>
                  <a:pt x="1456" y="96"/>
                </a:lnTo>
                <a:lnTo>
                  <a:pt x="1465" y="99"/>
                </a:lnTo>
                <a:lnTo>
                  <a:pt x="1474" y="102"/>
                </a:lnTo>
                <a:lnTo>
                  <a:pt x="1486" y="107"/>
                </a:lnTo>
                <a:lnTo>
                  <a:pt x="1495" y="110"/>
                </a:lnTo>
                <a:lnTo>
                  <a:pt x="1504" y="116"/>
                </a:lnTo>
                <a:lnTo>
                  <a:pt x="1513" y="119"/>
                </a:lnTo>
                <a:lnTo>
                  <a:pt x="1525" y="122"/>
                </a:lnTo>
                <a:lnTo>
                  <a:pt x="1534" y="125"/>
                </a:lnTo>
                <a:lnTo>
                  <a:pt x="1558" y="131"/>
                </a:lnTo>
                <a:lnTo>
                  <a:pt x="1576" y="131"/>
                </a:lnTo>
                <a:lnTo>
                  <a:pt x="1585" y="134"/>
                </a:lnTo>
                <a:lnTo>
                  <a:pt x="1594" y="137"/>
                </a:lnTo>
                <a:lnTo>
                  <a:pt x="1600" y="146"/>
                </a:lnTo>
                <a:lnTo>
                  <a:pt x="1603" y="154"/>
                </a:lnTo>
                <a:lnTo>
                  <a:pt x="1609" y="163"/>
                </a:lnTo>
                <a:lnTo>
                  <a:pt x="1618" y="172"/>
                </a:lnTo>
                <a:lnTo>
                  <a:pt x="1627" y="181"/>
                </a:lnTo>
                <a:lnTo>
                  <a:pt x="1636" y="190"/>
                </a:lnTo>
                <a:lnTo>
                  <a:pt x="1645" y="195"/>
                </a:lnTo>
                <a:lnTo>
                  <a:pt x="1654" y="204"/>
                </a:lnTo>
                <a:lnTo>
                  <a:pt x="1663" y="213"/>
                </a:lnTo>
                <a:lnTo>
                  <a:pt x="1671" y="216"/>
                </a:lnTo>
                <a:lnTo>
                  <a:pt x="1680" y="225"/>
                </a:lnTo>
                <a:lnTo>
                  <a:pt x="1689" y="228"/>
                </a:lnTo>
                <a:lnTo>
                  <a:pt x="1698" y="234"/>
                </a:lnTo>
                <a:lnTo>
                  <a:pt x="1710" y="239"/>
                </a:lnTo>
                <a:lnTo>
                  <a:pt x="1719" y="248"/>
                </a:lnTo>
                <a:lnTo>
                  <a:pt x="1728" y="254"/>
                </a:lnTo>
                <a:lnTo>
                  <a:pt x="1734" y="263"/>
                </a:lnTo>
                <a:lnTo>
                  <a:pt x="1743" y="266"/>
                </a:lnTo>
                <a:lnTo>
                  <a:pt x="1749" y="275"/>
                </a:lnTo>
                <a:lnTo>
                  <a:pt x="1758" y="280"/>
                </a:lnTo>
                <a:lnTo>
                  <a:pt x="1767" y="286"/>
                </a:lnTo>
                <a:lnTo>
                  <a:pt x="1776" y="295"/>
                </a:lnTo>
                <a:lnTo>
                  <a:pt x="1785" y="301"/>
                </a:lnTo>
                <a:lnTo>
                  <a:pt x="1794" y="310"/>
                </a:lnTo>
                <a:lnTo>
                  <a:pt x="1803" y="316"/>
                </a:lnTo>
                <a:lnTo>
                  <a:pt x="1812" y="324"/>
                </a:lnTo>
                <a:lnTo>
                  <a:pt x="1821" y="333"/>
                </a:lnTo>
                <a:lnTo>
                  <a:pt x="1827" y="342"/>
                </a:lnTo>
                <a:lnTo>
                  <a:pt x="1836" y="348"/>
                </a:lnTo>
                <a:lnTo>
                  <a:pt x="1842" y="357"/>
                </a:lnTo>
                <a:lnTo>
                  <a:pt x="1851" y="363"/>
                </a:lnTo>
                <a:lnTo>
                  <a:pt x="1857" y="371"/>
                </a:lnTo>
                <a:lnTo>
                  <a:pt x="1866" y="380"/>
                </a:lnTo>
                <a:lnTo>
                  <a:pt x="1872" y="389"/>
                </a:lnTo>
                <a:lnTo>
                  <a:pt x="1881" y="398"/>
                </a:lnTo>
                <a:lnTo>
                  <a:pt x="1890" y="406"/>
                </a:lnTo>
                <a:lnTo>
                  <a:pt x="1893" y="415"/>
                </a:lnTo>
                <a:lnTo>
                  <a:pt x="1899" y="424"/>
                </a:lnTo>
                <a:lnTo>
                  <a:pt x="1905" y="433"/>
                </a:lnTo>
                <a:lnTo>
                  <a:pt x="1914" y="442"/>
                </a:lnTo>
                <a:lnTo>
                  <a:pt x="1920" y="450"/>
                </a:lnTo>
                <a:lnTo>
                  <a:pt x="1926" y="459"/>
                </a:lnTo>
                <a:lnTo>
                  <a:pt x="1932" y="468"/>
                </a:lnTo>
                <a:lnTo>
                  <a:pt x="1938" y="477"/>
                </a:lnTo>
                <a:lnTo>
                  <a:pt x="1941" y="486"/>
                </a:lnTo>
                <a:lnTo>
                  <a:pt x="1947" y="494"/>
                </a:lnTo>
                <a:lnTo>
                  <a:pt x="1950" y="503"/>
                </a:lnTo>
                <a:lnTo>
                  <a:pt x="1956" y="512"/>
                </a:lnTo>
                <a:lnTo>
                  <a:pt x="1959" y="521"/>
                </a:lnTo>
                <a:lnTo>
                  <a:pt x="1962" y="530"/>
                </a:lnTo>
                <a:lnTo>
                  <a:pt x="1968" y="538"/>
                </a:lnTo>
                <a:lnTo>
                  <a:pt x="1974" y="547"/>
                </a:lnTo>
                <a:lnTo>
                  <a:pt x="1977" y="556"/>
                </a:lnTo>
                <a:lnTo>
                  <a:pt x="1983" y="568"/>
                </a:lnTo>
                <a:lnTo>
                  <a:pt x="1986" y="577"/>
                </a:lnTo>
                <a:lnTo>
                  <a:pt x="1989" y="585"/>
                </a:lnTo>
                <a:lnTo>
                  <a:pt x="1989" y="594"/>
                </a:lnTo>
                <a:lnTo>
                  <a:pt x="1992" y="603"/>
                </a:lnTo>
                <a:lnTo>
                  <a:pt x="1995" y="612"/>
                </a:lnTo>
                <a:lnTo>
                  <a:pt x="1998" y="620"/>
                </a:lnTo>
              </a:path>
            </a:pathLst>
          </a:custGeom>
          <a:solidFill>
            <a:srgbClr val="FC0000"/>
          </a:solidFill>
          <a:ln w="12700" cap="rnd" cmpd="sng">
            <a:solidFill>
              <a:srgbClr val="FC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7" name="Freeform 37"/>
          <p:cNvSpPr>
            <a:spLocks/>
          </p:cNvSpPr>
          <p:nvPr/>
        </p:nvSpPr>
        <p:spPr bwMode="auto">
          <a:xfrm>
            <a:off x="5949950" y="4473575"/>
            <a:ext cx="3125788" cy="1009650"/>
          </a:xfrm>
          <a:custGeom>
            <a:avLst/>
            <a:gdLst>
              <a:gd name="T0" fmla="*/ 12 w 1969"/>
              <a:gd name="T1" fmla="*/ 26 h 636"/>
              <a:gd name="T2" fmla="*/ 21 w 1969"/>
              <a:gd name="T3" fmla="*/ 62 h 636"/>
              <a:gd name="T4" fmla="*/ 36 w 1969"/>
              <a:gd name="T5" fmla="*/ 98 h 636"/>
              <a:gd name="T6" fmla="*/ 60 w 1969"/>
              <a:gd name="T7" fmla="*/ 134 h 636"/>
              <a:gd name="T8" fmla="*/ 84 w 1969"/>
              <a:gd name="T9" fmla="*/ 170 h 636"/>
              <a:gd name="T10" fmla="*/ 102 w 1969"/>
              <a:gd name="T11" fmla="*/ 206 h 636"/>
              <a:gd name="T12" fmla="*/ 132 w 1969"/>
              <a:gd name="T13" fmla="*/ 242 h 636"/>
              <a:gd name="T14" fmla="*/ 162 w 1969"/>
              <a:gd name="T15" fmla="*/ 275 h 636"/>
              <a:gd name="T16" fmla="*/ 192 w 1969"/>
              <a:gd name="T17" fmla="*/ 302 h 636"/>
              <a:gd name="T18" fmla="*/ 219 w 1969"/>
              <a:gd name="T19" fmla="*/ 335 h 636"/>
              <a:gd name="T20" fmla="*/ 246 w 1969"/>
              <a:gd name="T21" fmla="*/ 359 h 636"/>
              <a:gd name="T22" fmla="*/ 279 w 1969"/>
              <a:gd name="T23" fmla="*/ 383 h 636"/>
              <a:gd name="T24" fmla="*/ 312 w 1969"/>
              <a:gd name="T25" fmla="*/ 410 h 636"/>
              <a:gd name="T26" fmla="*/ 348 w 1969"/>
              <a:gd name="T27" fmla="*/ 434 h 636"/>
              <a:gd name="T28" fmla="*/ 384 w 1969"/>
              <a:gd name="T29" fmla="*/ 458 h 636"/>
              <a:gd name="T30" fmla="*/ 420 w 1969"/>
              <a:gd name="T31" fmla="*/ 479 h 636"/>
              <a:gd name="T32" fmla="*/ 456 w 1969"/>
              <a:gd name="T33" fmla="*/ 500 h 636"/>
              <a:gd name="T34" fmla="*/ 492 w 1969"/>
              <a:gd name="T35" fmla="*/ 518 h 636"/>
              <a:gd name="T36" fmla="*/ 528 w 1969"/>
              <a:gd name="T37" fmla="*/ 536 h 636"/>
              <a:gd name="T38" fmla="*/ 564 w 1969"/>
              <a:gd name="T39" fmla="*/ 545 h 636"/>
              <a:gd name="T40" fmla="*/ 600 w 1969"/>
              <a:gd name="T41" fmla="*/ 557 h 636"/>
              <a:gd name="T42" fmla="*/ 636 w 1969"/>
              <a:gd name="T43" fmla="*/ 575 h 636"/>
              <a:gd name="T44" fmla="*/ 672 w 1969"/>
              <a:gd name="T45" fmla="*/ 587 h 636"/>
              <a:gd name="T46" fmla="*/ 708 w 1969"/>
              <a:gd name="T47" fmla="*/ 596 h 636"/>
              <a:gd name="T48" fmla="*/ 744 w 1969"/>
              <a:gd name="T49" fmla="*/ 602 h 636"/>
              <a:gd name="T50" fmla="*/ 780 w 1969"/>
              <a:gd name="T51" fmla="*/ 611 h 636"/>
              <a:gd name="T52" fmla="*/ 816 w 1969"/>
              <a:gd name="T53" fmla="*/ 620 h 636"/>
              <a:gd name="T54" fmla="*/ 852 w 1969"/>
              <a:gd name="T55" fmla="*/ 626 h 636"/>
              <a:gd name="T56" fmla="*/ 888 w 1969"/>
              <a:gd name="T57" fmla="*/ 626 h 636"/>
              <a:gd name="T58" fmla="*/ 930 w 1969"/>
              <a:gd name="T59" fmla="*/ 632 h 636"/>
              <a:gd name="T60" fmla="*/ 969 w 1969"/>
              <a:gd name="T61" fmla="*/ 635 h 636"/>
              <a:gd name="T62" fmla="*/ 1005 w 1969"/>
              <a:gd name="T63" fmla="*/ 629 h 636"/>
              <a:gd name="T64" fmla="*/ 1044 w 1969"/>
              <a:gd name="T65" fmla="*/ 629 h 636"/>
              <a:gd name="T66" fmla="*/ 1080 w 1969"/>
              <a:gd name="T67" fmla="*/ 629 h 636"/>
              <a:gd name="T68" fmla="*/ 1116 w 1969"/>
              <a:gd name="T69" fmla="*/ 626 h 636"/>
              <a:gd name="T70" fmla="*/ 1152 w 1969"/>
              <a:gd name="T71" fmla="*/ 617 h 636"/>
              <a:gd name="T72" fmla="*/ 1188 w 1969"/>
              <a:gd name="T73" fmla="*/ 608 h 636"/>
              <a:gd name="T74" fmla="*/ 1227 w 1969"/>
              <a:gd name="T75" fmla="*/ 599 h 636"/>
              <a:gd name="T76" fmla="*/ 1263 w 1969"/>
              <a:gd name="T77" fmla="*/ 596 h 636"/>
              <a:gd name="T78" fmla="*/ 1299 w 1969"/>
              <a:gd name="T79" fmla="*/ 584 h 636"/>
              <a:gd name="T80" fmla="*/ 1335 w 1969"/>
              <a:gd name="T81" fmla="*/ 572 h 636"/>
              <a:gd name="T82" fmla="*/ 1374 w 1969"/>
              <a:gd name="T83" fmla="*/ 554 h 636"/>
              <a:gd name="T84" fmla="*/ 1410 w 1969"/>
              <a:gd name="T85" fmla="*/ 545 h 636"/>
              <a:gd name="T86" fmla="*/ 1446 w 1969"/>
              <a:gd name="T87" fmla="*/ 530 h 636"/>
              <a:gd name="T88" fmla="*/ 1482 w 1969"/>
              <a:gd name="T89" fmla="*/ 512 h 636"/>
              <a:gd name="T90" fmla="*/ 1524 w 1969"/>
              <a:gd name="T91" fmla="*/ 494 h 636"/>
              <a:gd name="T92" fmla="*/ 1560 w 1969"/>
              <a:gd name="T93" fmla="*/ 476 h 636"/>
              <a:gd name="T94" fmla="*/ 1599 w 1969"/>
              <a:gd name="T95" fmla="*/ 452 h 636"/>
              <a:gd name="T96" fmla="*/ 1632 w 1969"/>
              <a:gd name="T97" fmla="*/ 425 h 636"/>
              <a:gd name="T98" fmla="*/ 1668 w 1969"/>
              <a:gd name="T99" fmla="*/ 395 h 636"/>
              <a:gd name="T100" fmla="*/ 1704 w 1969"/>
              <a:gd name="T101" fmla="*/ 368 h 636"/>
              <a:gd name="T102" fmla="*/ 1737 w 1969"/>
              <a:gd name="T103" fmla="*/ 347 h 636"/>
              <a:gd name="T104" fmla="*/ 1764 w 1969"/>
              <a:gd name="T105" fmla="*/ 323 h 636"/>
              <a:gd name="T106" fmla="*/ 1791 w 1969"/>
              <a:gd name="T107" fmla="*/ 293 h 636"/>
              <a:gd name="T108" fmla="*/ 1818 w 1969"/>
              <a:gd name="T109" fmla="*/ 263 h 636"/>
              <a:gd name="T110" fmla="*/ 1845 w 1969"/>
              <a:gd name="T111" fmla="*/ 227 h 636"/>
              <a:gd name="T112" fmla="*/ 1872 w 1969"/>
              <a:gd name="T113" fmla="*/ 191 h 636"/>
              <a:gd name="T114" fmla="*/ 1899 w 1969"/>
              <a:gd name="T115" fmla="*/ 155 h 636"/>
              <a:gd name="T116" fmla="*/ 1914 w 1969"/>
              <a:gd name="T117" fmla="*/ 119 h 636"/>
              <a:gd name="T118" fmla="*/ 1938 w 1969"/>
              <a:gd name="T119" fmla="*/ 80 h 636"/>
              <a:gd name="T120" fmla="*/ 1953 w 1969"/>
              <a:gd name="T121" fmla="*/ 44 h 636"/>
              <a:gd name="T122" fmla="*/ 1965 w 1969"/>
              <a:gd name="T123" fmla="*/ 8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9" h="636">
                <a:moveTo>
                  <a:pt x="0" y="0"/>
                </a:moveTo>
                <a:lnTo>
                  <a:pt x="6" y="8"/>
                </a:lnTo>
                <a:lnTo>
                  <a:pt x="12" y="17"/>
                </a:lnTo>
                <a:lnTo>
                  <a:pt x="12" y="26"/>
                </a:lnTo>
                <a:lnTo>
                  <a:pt x="12" y="35"/>
                </a:lnTo>
                <a:lnTo>
                  <a:pt x="15" y="44"/>
                </a:lnTo>
                <a:lnTo>
                  <a:pt x="18" y="53"/>
                </a:lnTo>
                <a:lnTo>
                  <a:pt x="21" y="62"/>
                </a:lnTo>
                <a:lnTo>
                  <a:pt x="24" y="71"/>
                </a:lnTo>
                <a:lnTo>
                  <a:pt x="27" y="80"/>
                </a:lnTo>
                <a:lnTo>
                  <a:pt x="33" y="89"/>
                </a:lnTo>
                <a:lnTo>
                  <a:pt x="36" y="98"/>
                </a:lnTo>
                <a:lnTo>
                  <a:pt x="42" y="107"/>
                </a:lnTo>
                <a:lnTo>
                  <a:pt x="48" y="116"/>
                </a:lnTo>
                <a:lnTo>
                  <a:pt x="54" y="125"/>
                </a:lnTo>
                <a:lnTo>
                  <a:pt x="60" y="134"/>
                </a:lnTo>
                <a:lnTo>
                  <a:pt x="66" y="143"/>
                </a:lnTo>
                <a:lnTo>
                  <a:pt x="72" y="152"/>
                </a:lnTo>
                <a:lnTo>
                  <a:pt x="78" y="161"/>
                </a:lnTo>
                <a:lnTo>
                  <a:pt x="84" y="170"/>
                </a:lnTo>
                <a:lnTo>
                  <a:pt x="87" y="179"/>
                </a:lnTo>
                <a:lnTo>
                  <a:pt x="93" y="188"/>
                </a:lnTo>
                <a:lnTo>
                  <a:pt x="99" y="197"/>
                </a:lnTo>
                <a:lnTo>
                  <a:pt x="102" y="206"/>
                </a:lnTo>
                <a:lnTo>
                  <a:pt x="105" y="215"/>
                </a:lnTo>
                <a:lnTo>
                  <a:pt x="111" y="224"/>
                </a:lnTo>
                <a:lnTo>
                  <a:pt x="123" y="233"/>
                </a:lnTo>
                <a:lnTo>
                  <a:pt x="132" y="242"/>
                </a:lnTo>
                <a:lnTo>
                  <a:pt x="141" y="248"/>
                </a:lnTo>
                <a:lnTo>
                  <a:pt x="147" y="257"/>
                </a:lnTo>
                <a:lnTo>
                  <a:pt x="156" y="266"/>
                </a:lnTo>
                <a:lnTo>
                  <a:pt x="162" y="275"/>
                </a:lnTo>
                <a:lnTo>
                  <a:pt x="171" y="281"/>
                </a:lnTo>
                <a:lnTo>
                  <a:pt x="180" y="287"/>
                </a:lnTo>
                <a:lnTo>
                  <a:pt x="183" y="296"/>
                </a:lnTo>
                <a:lnTo>
                  <a:pt x="192" y="302"/>
                </a:lnTo>
                <a:lnTo>
                  <a:pt x="195" y="311"/>
                </a:lnTo>
                <a:lnTo>
                  <a:pt x="204" y="317"/>
                </a:lnTo>
                <a:lnTo>
                  <a:pt x="213" y="326"/>
                </a:lnTo>
                <a:lnTo>
                  <a:pt x="219" y="335"/>
                </a:lnTo>
                <a:lnTo>
                  <a:pt x="228" y="338"/>
                </a:lnTo>
                <a:lnTo>
                  <a:pt x="234" y="347"/>
                </a:lnTo>
                <a:lnTo>
                  <a:pt x="243" y="350"/>
                </a:lnTo>
                <a:lnTo>
                  <a:pt x="246" y="359"/>
                </a:lnTo>
                <a:lnTo>
                  <a:pt x="255" y="365"/>
                </a:lnTo>
                <a:lnTo>
                  <a:pt x="261" y="374"/>
                </a:lnTo>
                <a:lnTo>
                  <a:pt x="270" y="380"/>
                </a:lnTo>
                <a:lnTo>
                  <a:pt x="279" y="383"/>
                </a:lnTo>
                <a:lnTo>
                  <a:pt x="288" y="389"/>
                </a:lnTo>
                <a:lnTo>
                  <a:pt x="294" y="398"/>
                </a:lnTo>
                <a:lnTo>
                  <a:pt x="303" y="404"/>
                </a:lnTo>
                <a:lnTo>
                  <a:pt x="312" y="410"/>
                </a:lnTo>
                <a:lnTo>
                  <a:pt x="321" y="419"/>
                </a:lnTo>
                <a:lnTo>
                  <a:pt x="330" y="422"/>
                </a:lnTo>
                <a:lnTo>
                  <a:pt x="339" y="428"/>
                </a:lnTo>
                <a:lnTo>
                  <a:pt x="348" y="434"/>
                </a:lnTo>
                <a:lnTo>
                  <a:pt x="354" y="443"/>
                </a:lnTo>
                <a:lnTo>
                  <a:pt x="363" y="446"/>
                </a:lnTo>
                <a:lnTo>
                  <a:pt x="372" y="452"/>
                </a:lnTo>
                <a:lnTo>
                  <a:pt x="384" y="458"/>
                </a:lnTo>
                <a:lnTo>
                  <a:pt x="393" y="464"/>
                </a:lnTo>
                <a:lnTo>
                  <a:pt x="402" y="467"/>
                </a:lnTo>
                <a:lnTo>
                  <a:pt x="411" y="473"/>
                </a:lnTo>
                <a:lnTo>
                  <a:pt x="420" y="479"/>
                </a:lnTo>
                <a:lnTo>
                  <a:pt x="429" y="482"/>
                </a:lnTo>
                <a:lnTo>
                  <a:pt x="438" y="491"/>
                </a:lnTo>
                <a:lnTo>
                  <a:pt x="447" y="494"/>
                </a:lnTo>
                <a:lnTo>
                  <a:pt x="456" y="500"/>
                </a:lnTo>
                <a:lnTo>
                  <a:pt x="465" y="503"/>
                </a:lnTo>
                <a:lnTo>
                  <a:pt x="474" y="509"/>
                </a:lnTo>
                <a:lnTo>
                  <a:pt x="483" y="515"/>
                </a:lnTo>
                <a:lnTo>
                  <a:pt x="492" y="518"/>
                </a:lnTo>
                <a:lnTo>
                  <a:pt x="501" y="524"/>
                </a:lnTo>
                <a:lnTo>
                  <a:pt x="510" y="527"/>
                </a:lnTo>
                <a:lnTo>
                  <a:pt x="519" y="530"/>
                </a:lnTo>
                <a:lnTo>
                  <a:pt x="528" y="536"/>
                </a:lnTo>
                <a:lnTo>
                  <a:pt x="537" y="539"/>
                </a:lnTo>
                <a:lnTo>
                  <a:pt x="546" y="542"/>
                </a:lnTo>
                <a:lnTo>
                  <a:pt x="555" y="542"/>
                </a:lnTo>
                <a:lnTo>
                  <a:pt x="564" y="545"/>
                </a:lnTo>
                <a:lnTo>
                  <a:pt x="573" y="548"/>
                </a:lnTo>
                <a:lnTo>
                  <a:pt x="582" y="551"/>
                </a:lnTo>
                <a:lnTo>
                  <a:pt x="591" y="554"/>
                </a:lnTo>
                <a:lnTo>
                  <a:pt x="600" y="557"/>
                </a:lnTo>
                <a:lnTo>
                  <a:pt x="609" y="563"/>
                </a:lnTo>
                <a:lnTo>
                  <a:pt x="618" y="566"/>
                </a:lnTo>
                <a:lnTo>
                  <a:pt x="627" y="572"/>
                </a:lnTo>
                <a:lnTo>
                  <a:pt x="636" y="575"/>
                </a:lnTo>
                <a:lnTo>
                  <a:pt x="645" y="575"/>
                </a:lnTo>
                <a:lnTo>
                  <a:pt x="654" y="581"/>
                </a:lnTo>
                <a:lnTo>
                  <a:pt x="663" y="584"/>
                </a:lnTo>
                <a:lnTo>
                  <a:pt x="672" y="587"/>
                </a:lnTo>
                <a:lnTo>
                  <a:pt x="681" y="590"/>
                </a:lnTo>
                <a:lnTo>
                  <a:pt x="690" y="590"/>
                </a:lnTo>
                <a:lnTo>
                  <a:pt x="699" y="593"/>
                </a:lnTo>
                <a:lnTo>
                  <a:pt x="708" y="596"/>
                </a:lnTo>
                <a:lnTo>
                  <a:pt x="717" y="599"/>
                </a:lnTo>
                <a:lnTo>
                  <a:pt x="726" y="599"/>
                </a:lnTo>
                <a:lnTo>
                  <a:pt x="735" y="599"/>
                </a:lnTo>
                <a:lnTo>
                  <a:pt x="744" y="602"/>
                </a:lnTo>
                <a:lnTo>
                  <a:pt x="753" y="605"/>
                </a:lnTo>
                <a:lnTo>
                  <a:pt x="762" y="608"/>
                </a:lnTo>
                <a:lnTo>
                  <a:pt x="771" y="608"/>
                </a:lnTo>
                <a:lnTo>
                  <a:pt x="780" y="611"/>
                </a:lnTo>
                <a:lnTo>
                  <a:pt x="789" y="611"/>
                </a:lnTo>
                <a:lnTo>
                  <a:pt x="798" y="614"/>
                </a:lnTo>
                <a:lnTo>
                  <a:pt x="807" y="617"/>
                </a:lnTo>
                <a:lnTo>
                  <a:pt x="816" y="620"/>
                </a:lnTo>
                <a:lnTo>
                  <a:pt x="825" y="623"/>
                </a:lnTo>
                <a:lnTo>
                  <a:pt x="834" y="623"/>
                </a:lnTo>
                <a:lnTo>
                  <a:pt x="843" y="626"/>
                </a:lnTo>
                <a:lnTo>
                  <a:pt x="852" y="626"/>
                </a:lnTo>
                <a:lnTo>
                  <a:pt x="861" y="626"/>
                </a:lnTo>
                <a:lnTo>
                  <a:pt x="870" y="626"/>
                </a:lnTo>
                <a:lnTo>
                  <a:pt x="879" y="626"/>
                </a:lnTo>
                <a:lnTo>
                  <a:pt x="888" y="626"/>
                </a:lnTo>
                <a:lnTo>
                  <a:pt x="900" y="626"/>
                </a:lnTo>
                <a:lnTo>
                  <a:pt x="912" y="632"/>
                </a:lnTo>
                <a:lnTo>
                  <a:pt x="921" y="632"/>
                </a:lnTo>
                <a:lnTo>
                  <a:pt x="930" y="632"/>
                </a:lnTo>
                <a:lnTo>
                  <a:pt x="939" y="635"/>
                </a:lnTo>
                <a:lnTo>
                  <a:pt x="948" y="635"/>
                </a:lnTo>
                <a:lnTo>
                  <a:pt x="957" y="635"/>
                </a:lnTo>
                <a:lnTo>
                  <a:pt x="969" y="635"/>
                </a:lnTo>
                <a:lnTo>
                  <a:pt x="978" y="632"/>
                </a:lnTo>
                <a:lnTo>
                  <a:pt x="987" y="632"/>
                </a:lnTo>
                <a:lnTo>
                  <a:pt x="996" y="629"/>
                </a:lnTo>
                <a:lnTo>
                  <a:pt x="1005" y="629"/>
                </a:lnTo>
                <a:lnTo>
                  <a:pt x="1014" y="629"/>
                </a:lnTo>
                <a:lnTo>
                  <a:pt x="1023" y="626"/>
                </a:lnTo>
                <a:lnTo>
                  <a:pt x="1032" y="626"/>
                </a:lnTo>
                <a:lnTo>
                  <a:pt x="1044" y="629"/>
                </a:lnTo>
                <a:lnTo>
                  <a:pt x="1053" y="629"/>
                </a:lnTo>
                <a:lnTo>
                  <a:pt x="1062" y="629"/>
                </a:lnTo>
                <a:lnTo>
                  <a:pt x="1071" y="629"/>
                </a:lnTo>
                <a:lnTo>
                  <a:pt x="1080" y="629"/>
                </a:lnTo>
                <a:lnTo>
                  <a:pt x="1089" y="629"/>
                </a:lnTo>
                <a:lnTo>
                  <a:pt x="1098" y="626"/>
                </a:lnTo>
                <a:lnTo>
                  <a:pt x="1107" y="626"/>
                </a:lnTo>
                <a:lnTo>
                  <a:pt x="1116" y="626"/>
                </a:lnTo>
                <a:lnTo>
                  <a:pt x="1125" y="623"/>
                </a:lnTo>
                <a:lnTo>
                  <a:pt x="1134" y="623"/>
                </a:lnTo>
                <a:lnTo>
                  <a:pt x="1143" y="623"/>
                </a:lnTo>
                <a:lnTo>
                  <a:pt x="1152" y="617"/>
                </a:lnTo>
                <a:lnTo>
                  <a:pt x="1161" y="614"/>
                </a:lnTo>
                <a:lnTo>
                  <a:pt x="1170" y="611"/>
                </a:lnTo>
                <a:lnTo>
                  <a:pt x="1179" y="608"/>
                </a:lnTo>
                <a:lnTo>
                  <a:pt x="1188" y="608"/>
                </a:lnTo>
                <a:lnTo>
                  <a:pt x="1200" y="605"/>
                </a:lnTo>
                <a:lnTo>
                  <a:pt x="1209" y="602"/>
                </a:lnTo>
                <a:lnTo>
                  <a:pt x="1218" y="599"/>
                </a:lnTo>
                <a:lnTo>
                  <a:pt x="1227" y="599"/>
                </a:lnTo>
                <a:lnTo>
                  <a:pt x="1236" y="599"/>
                </a:lnTo>
                <a:lnTo>
                  <a:pt x="1245" y="599"/>
                </a:lnTo>
                <a:lnTo>
                  <a:pt x="1254" y="599"/>
                </a:lnTo>
                <a:lnTo>
                  <a:pt x="1263" y="596"/>
                </a:lnTo>
                <a:lnTo>
                  <a:pt x="1272" y="593"/>
                </a:lnTo>
                <a:lnTo>
                  <a:pt x="1281" y="590"/>
                </a:lnTo>
                <a:lnTo>
                  <a:pt x="1290" y="587"/>
                </a:lnTo>
                <a:lnTo>
                  <a:pt x="1299" y="584"/>
                </a:lnTo>
                <a:lnTo>
                  <a:pt x="1308" y="581"/>
                </a:lnTo>
                <a:lnTo>
                  <a:pt x="1317" y="578"/>
                </a:lnTo>
                <a:lnTo>
                  <a:pt x="1326" y="575"/>
                </a:lnTo>
                <a:lnTo>
                  <a:pt x="1335" y="572"/>
                </a:lnTo>
                <a:lnTo>
                  <a:pt x="1347" y="569"/>
                </a:lnTo>
                <a:lnTo>
                  <a:pt x="1356" y="563"/>
                </a:lnTo>
                <a:lnTo>
                  <a:pt x="1365" y="560"/>
                </a:lnTo>
                <a:lnTo>
                  <a:pt x="1374" y="554"/>
                </a:lnTo>
                <a:lnTo>
                  <a:pt x="1383" y="551"/>
                </a:lnTo>
                <a:lnTo>
                  <a:pt x="1392" y="548"/>
                </a:lnTo>
                <a:lnTo>
                  <a:pt x="1401" y="545"/>
                </a:lnTo>
                <a:lnTo>
                  <a:pt x="1410" y="545"/>
                </a:lnTo>
                <a:lnTo>
                  <a:pt x="1419" y="542"/>
                </a:lnTo>
                <a:lnTo>
                  <a:pt x="1428" y="539"/>
                </a:lnTo>
                <a:lnTo>
                  <a:pt x="1437" y="536"/>
                </a:lnTo>
                <a:lnTo>
                  <a:pt x="1446" y="530"/>
                </a:lnTo>
                <a:lnTo>
                  <a:pt x="1455" y="527"/>
                </a:lnTo>
                <a:lnTo>
                  <a:pt x="1464" y="521"/>
                </a:lnTo>
                <a:lnTo>
                  <a:pt x="1473" y="515"/>
                </a:lnTo>
                <a:lnTo>
                  <a:pt x="1482" y="512"/>
                </a:lnTo>
                <a:lnTo>
                  <a:pt x="1491" y="506"/>
                </a:lnTo>
                <a:lnTo>
                  <a:pt x="1500" y="503"/>
                </a:lnTo>
                <a:lnTo>
                  <a:pt x="1512" y="500"/>
                </a:lnTo>
                <a:lnTo>
                  <a:pt x="1524" y="494"/>
                </a:lnTo>
                <a:lnTo>
                  <a:pt x="1533" y="491"/>
                </a:lnTo>
                <a:lnTo>
                  <a:pt x="1542" y="482"/>
                </a:lnTo>
                <a:lnTo>
                  <a:pt x="1551" y="479"/>
                </a:lnTo>
                <a:lnTo>
                  <a:pt x="1560" y="476"/>
                </a:lnTo>
                <a:lnTo>
                  <a:pt x="1572" y="467"/>
                </a:lnTo>
                <a:lnTo>
                  <a:pt x="1581" y="464"/>
                </a:lnTo>
                <a:lnTo>
                  <a:pt x="1590" y="455"/>
                </a:lnTo>
                <a:lnTo>
                  <a:pt x="1599" y="452"/>
                </a:lnTo>
                <a:lnTo>
                  <a:pt x="1608" y="443"/>
                </a:lnTo>
                <a:lnTo>
                  <a:pt x="1617" y="440"/>
                </a:lnTo>
                <a:lnTo>
                  <a:pt x="1623" y="431"/>
                </a:lnTo>
                <a:lnTo>
                  <a:pt x="1632" y="425"/>
                </a:lnTo>
                <a:lnTo>
                  <a:pt x="1641" y="419"/>
                </a:lnTo>
                <a:lnTo>
                  <a:pt x="1650" y="410"/>
                </a:lnTo>
                <a:lnTo>
                  <a:pt x="1659" y="404"/>
                </a:lnTo>
                <a:lnTo>
                  <a:pt x="1668" y="395"/>
                </a:lnTo>
                <a:lnTo>
                  <a:pt x="1677" y="389"/>
                </a:lnTo>
                <a:lnTo>
                  <a:pt x="1686" y="383"/>
                </a:lnTo>
                <a:lnTo>
                  <a:pt x="1695" y="374"/>
                </a:lnTo>
                <a:lnTo>
                  <a:pt x="1704" y="368"/>
                </a:lnTo>
                <a:lnTo>
                  <a:pt x="1710" y="359"/>
                </a:lnTo>
                <a:lnTo>
                  <a:pt x="1719" y="359"/>
                </a:lnTo>
                <a:lnTo>
                  <a:pt x="1728" y="350"/>
                </a:lnTo>
                <a:lnTo>
                  <a:pt x="1737" y="347"/>
                </a:lnTo>
                <a:lnTo>
                  <a:pt x="1743" y="338"/>
                </a:lnTo>
                <a:lnTo>
                  <a:pt x="1752" y="332"/>
                </a:lnTo>
                <a:lnTo>
                  <a:pt x="1755" y="323"/>
                </a:lnTo>
                <a:lnTo>
                  <a:pt x="1764" y="323"/>
                </a:lnTo>
                <a:lnTo>
                  <a:pt x="1770" y="314"/>
                </a:lnTo>
                <a:lnTo>
                  <a:pt x="1779" y="308"/>
                </a:lnTo>
                <a:lnTo>
                  <a:pt x="1782" y="299"/>
                </a:lnTo>
                <a:lnTo>
                  <a:pt x="1791" y="293"/>
                </a:lnTo>
                <a:lnTo>
                  <a:pt x="1797" y="284"/>
                </a:lnTo>
                <a:lnTo>
                  <a:pt x="1806" y="275"/>
                </a:lnTo>
                <a:lnTo>
                  <a:pt x="1815" y="272"/>
                </a:lnTo>
                <a:lnTo>
                  <a:pt x="1818" y="263"/>
                </a:lnTo>
                <a:lnTo>
                  <a:pt x="1827" y="254"/>
                </a:lnTo>
                <a:lnTo>
                  <a:pt x="1833" y="245"/>
                </a:lnTo>
                <a:lnTo>
                  <a:pt x="1839" y="236"/>
                </a:lnTo>
                <a:lnTo>
                  <a:pt x="1845" y="227"/>
                </a:lnTo>
                <a:lnTo>
                  <a:pt x="1851" y="215"/>
                </a:lnTo>
                <a:lnTo>
                  <a:pt x="1857" y="206"/>
                </a:lnTo>
                <a:lnTo>
                  <a:pt x="1863" y="197"/>
                </a:lnTo>
                <a:lnTo>
                  <a:pt x="1872" y="191"/>
                </a:lnTo>
                <a:lnTo>
                  <a:pt x="1878" y="182"/>
                </a:lnTo>
                <a:lnTo>
                  <a:pt x="1887" y="173"/>
                </a:lnTo>
                <a:lnTo>
                  <a:pt x="1893" y="164"/>
                </a:lnTo>
                <a:lnTo>
                  <a:pt x="1899" y="155"/>
                </a:lnTo>
                <a:lnTo>
                  <a:pt x="1902" y="146"/>
                </a:lnTo>
                <a:lnTo>
                  <a:pt x="1908" y="137"/>
                </a:lnTo>
                <a:lnTo>
                  <a:pt x="1911" y="128"/>
                </a:lnTo>
                <a:lnTo>
                  <a:pt x="1914" y="119"/>
                </a:lnTo>
                <a:lnTo>
                  <a:pt x="1920" y="110"/>
                </a:lnTo>
                <a:lnTo>
                  <a:pt x="1926" y="98"/>
                </a:lnTo>
                <a:lnTo>
                  <a:pt x="1935" y="89"/>
                </a:lnTo>
                <a:lnTo>
                  <a:pt x="1938" y="80"/>
                </a:lnTo>
                <a:lnTo>
                  <a:pt x="1941" y="71"/>
                </a:lnTo>
                <a:lnTo>
                  <a:pt x="1944" y="62"/>
                </a:lnTo>
                <a:lnTo>
                  <a:pt x="1947" y="53"/>
                </a:lnTo>
                <a:lnTo>
                  <a:pt x="1953" y="44"/>
                </a:lnTo>
                <a:lnTo>
                  <a:pt x="1956" y="35"/>
                </a:lnTo>
                <a:lnTo>
                  <a:pt x="1959" y="26"/>
                </a:lnTo>
                <a:lnTo>
                  <a:pt x="1962" y="17"/>
                </a:lnTo>
                <a:lnTo>
                  <a:pt x="1965" y="8"/>
                </a:lnTo>
                <a:lnTo>
                  <a:pt x="1968"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8" name="Oval 38"/>
          <p:cNvSpPr>
            <a:spLocks noChangeArrowheads="1"/>
          </p:cNvSpPr>
          <p:nvPr/>
        </p:nvSpPr>
        <p:spPr bwMode="auto">
          <a:xfrm>
            <a:off x="5861050" y="2616200"/>
            <a:ext cx="3302000" cy="2859088"/>
          </a:xfrm>
          <a:prstGeom prst="ellipse">
            <a:avLst/>
          </a:prstGeom>
          <a:noFill/>
          <a:ln w="50800">
            <a:solidFill>
              <a:schemeClr val="tx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9" name="Line 29"/>
          <p:cNvSpPr>
            <a:spLocks noChangeShapeType="1"/>
          </p:cNvSpPr>
          <p:nvPr/>
        </p:nvSpPr>
        <p:spPr bwMode="auto">
          <a:xfrm flipV="1">
            <a:off x="2051050" y="5229225"/>
            <a:ext cx="4392613" cy="1219200"/>
          </a:xfrm>
          <a:prstGeom prst="line">
            <a:avLst/>
          </a:prstGeom>
          <a:noFill/>
          <a:ln w="12700">
            <a:solidFill>
              <a:schemeClr val="tx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Rectangle 12"/>
          <p:cNvSpPr>
            <a:spLocks noChangeArrowheads="1"/>
          </p:cNvSpPr>
          <p:nvPr/>
        </p:nvSpPr>
        <p:spPr bwMode="auto">
          <a:xfrm>
            <a:off x="2268538" y="5516563"/>
            <a:ext cx="6048375" cy="647700"/>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buFontTx/>
              <a:buChar char="•"/>
            </a:pPr>
            <a:endParaRPr lang="en-US"/>
          </a:p>
        </p:txBody>
      </p:sp>
      <p:sp>
        <p:nvSpPr>
          <p:cNvPr id="5122" name="Title 1"/>
          <p:cNvSpPr>
            <a:spLocks noGrp="1"/>
          </p:cNvSpPr>
          <p:nvPr>
            <p:ph type="title"/>
          </p:nvPr>
        </p:nvSpPr>
        <p:spPr>
          <a:xfrm>
            <a:off x="0" y="0"/>
            <a:ext cx="5148263" cy="1125538"/>
          </a:xfrm>
        </p:spPr>
        <p:txBody>
          <a:bodyPr/>
          <a:lstStyle/>
          <a:p>
            <a:r>
              <a:rPr lang="en-US" sz="6000" smtClean="0"/>
              <a:t>Introduction</a:t>
            </a:r>
            <a:endParaRPr lang="en-US" sz="6000" b="1" smtClean="0"/>
          </a:p>
        </p:txBody>
      </p:sp>
      <p:sp>
        <p:nvSpPr>
          <p:cNvPr id="5131" name="Rectangle 11"/>
          <p:cNvSpPr>
            <a:spLocks noGrp="1" noChangeArrowheads="1"/>
          </p:cNvSpPr>
          <p:nvPr>
            <p:ph type="body" idx="4294967295"/>
          </p:nvPr>
        </p:nvSpPr>
        <p:spPr>
          <a:xfrm>
            <a:off x="26988" y="1234048"/>
            <a:ext cx="9144000" cy="4968875"/>
          </a:xfrm>
        </p:spPr>
        <p:txBody>
          <a:bodyPr/>
          <a:lstStyle/>
          <a:p>
            <a:r>
              <a:rPr lang="en-US" b="1" dirty="0" smtClean="0"/>
              <a:t>Friction </a:t>
            </a:r>
            <a:r>
              <a:rPr lang="en-US" dirty="0" smtClean="0"/>
              <a:t>is defined as a force of resistance acting on a body which prevents or retards slipping of the body relative to another body.</a:t>
            </a:r>
          </a:p>
          <a:p>
            <a:r>
              <a:rPr lang="en-US" dirty="0" smtClean="0"/>
              <a:t>Friction is caused by the “  microsco</a:t>
            </a:r>
            <a:r>
              <a:rPr lang="en-US" dirty="0" smtClean="0">
                <a:solidFill>
                  <a:srgbClr val="FFFF00"/>
                </a:solidFill>
              </a:rPr>
              <a:t>pic</a:t>
            </a:r>
            <a:r>
              <a:rPr lang="en-US" dirty="0" smtClean="0"/>
              <a:t>” </a:t>
            </a:r>
            <a:r>
              <a:rPr lang="en-US" dirty="0" smtClean="0">
                <a:solidFill>
                  <a:srgbClr val="FFFF00"/>
                </a:solidFill>
              </a:rPr>
              <a:t>interactio</a:t>
            </a:r>
            <a:r>
              <a:rPr lang="en-US" dirty="0" smtClean="0"/>
              <a:t>ns between two  surfaces</a:t>
            </a:r>
          </a:p>
          <a:p>
            <a:r>
              <a:rPr lang="en-US" dirty="0" smtClean="0">
                <a:solidFill>
                  <a:schemeClr val="tx2"/>
                </a:solidFill>
              </a:rPr>
              <a:t>Friction results in a force in the                        direction opposite to the direction of motion!</a:t>
            </a:r>
          </a:p>
          <a:p>
            <a:r>
              <a:rPr lang="en-US" dirty="0" smtClean="0">
                <a:solidFill>
                  <a:schemeClr val="tx2"/>
                </a:solidFill>
              </a:rPr>
              <a:t>Hence It opposes motion!</a:t>
            </a:r>
          </a:p>
          <a:p>
            <a:pPr>
              <a:buFontTx/>
              <a:buNone/>
            </a:pPr>
            <a:r>
              <a:rPr lang="en-US" dirty="0" smtClean="0">
                <a:solidFill>
                  <a:schemeClr val="tx2"/>
                </a:solidFill>
              </a:rPr>
              <a:t>	                     Friction! Is it a </a:t>
            </a:r>
            <a:r>
              <a:rPr lang="en-US" dirty="0" smtClean="0">
                <a:solidFill>
                  <a:srgbClr val="1BB10F"/>
                </a:solidFill>
              </a:rPr>
              <a:t>BOON</a:t>
            </a:r>
            <a:r>
              <a:rPr lang="en-US" dirty="0" smtClean="0">
                <a:solidFill>
                  <a:schemeClr val="tx2"/>
                </a:solidFill>
              </a:rPr>
              <a:t> or </a:t>
            </a:r>
            <a:r>
              <a:rPr lang="en-US" dirty="0" smtClean="0">
                <a:solidFill>
                  <a:srgbClr val="FF0000"/>
                </a:solidFill>
              </a:rPr>
              <a:t>BAN</a:t>
            </a:r>
            <a:r>
              <a:rPr lang="en-US" dirty="0" smtClean="0">
                <a:solidFill>
                  <a:schemeClr val="tx2"/>
                </a:solidFill>
              </a:rPr>
              <a:t>?</a:t>
            </a:r>
          </a:p>
        </p:txBody>
      </p:sp>
      <p:sp>
        <p:nvSpPr>
          <p:cNvPr id="5123" name="Footer Placeholder 3"/>
          <p:cNvSpPr>
            <a:spLocks noGrp="1"/>
          </p:cNvSpPr>
          <p:nvPr>
            <p:ph type="ftr" sz="quarter" idx="4294967295"/>
          </p:nvPr>
        </p:nvSpPr>
        <p:spPr>
          <a:xfrm>
            <a:off x="5286375" y="6245225"/>
            <a:ext cx="3857625" cy="612775"/>
          </a:xfrm>
          <a:prstGeom prst="rect">
            <a:avLst/>
          </a:prstGeom>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1000" dirty="0" err="1" smtClean="0">
                <a:solidFill>
                  <a:schemeClr val="bg1"/>
                </a:solidFill>
              </a:rPr>
              <a:t>Dr.S.Rasool</a:t>
            </a:r>
            <a:r>
              <a:rPr lang="en-US" sz="1000" dirty="0" smtClean="0">
                <a:solidFill>
                  <a:schemeClr val="bg1"/>
                </a:solidFill>
              </a:rPr>
              <a:t> Mohideen</a:t>
            </a:r>
          </a:p>
          <a:p>
            <a:pPr eaLnBrk="1" hangingPunct="1"/>
            <a:r>
              <a:rPr lang="en-US" sz="1000" dirty="0" smtClean="0">
                <a:solidFill>
                  <a:schemeClr val="bg1"/>
                </a:solidFill>
              </a:rPr>
              <a:t>Department of Mechanical Engineering</a:t>
            </a:r>
          </a:p>
          <a:p>
            <a:pPr eaLnBrk="1" hangingPunct="1"/>
            <a:r>
              <a:rPr lang="en-US" sz="1000" dirty="0" smtClean="0">
                <a:solidFill>
                  <a:schemeClr val="bg1"/>
                </a:solidFill>
              </a:rPr>
              <a:t>Faculty of Mechanical and Manufacturing Engineering</a:t>
            </a:r>
          </a:p>
          <a:p>
            <a:pPr eaLnBrk="1" hangingPunct="1"/>
            <a:r>
              <a:rPr lang="en-US" sz="1000" dirty="0" smtClean="0">
                <a:solidFill>
                  <a:schemeClr val="bg1"/>
                </a:solidFill>
              </a:rPr>
              <a:t>University </a:t>
            </a:r>
            <a:r>
              <a:rPr lang="en-US" sz="1000" dirty="0" err="1" smtClean="0">
                <a:solidFill>
                  <a:schemeClr val="bg1"/>
                </a:solidFill>
              </a:rPr>
              <a:t>Tun</a:t>
            </a:r>
            <a:r>
              <a:rPr lang="en-US" sz="1000" dirty="0" smtClean="0">
                <a:solidFill>
                  <a:schemeClr val="bg1"/>
                </a:solidFill>
              </a:rPr>
              <a:t> Hussein </a:t>
            </a:r>
            <a:r>
              <a:rPr lang="en-US" sz="1000" dirty="0" err="1" smtClean="0">
                <a:solidFill>
                  <a:schemeClr val="bg1"/>
                </a:solidFill>
              </a:rPr>
              <a:t>Onn</a:t>
            </a:r>
            <a:r>
              <a:rPr lang="en-US" sz="1000" dirty="0" smtClean="0">
                <a:solidFill>
                  <a:schemeClr val="bg1"/>
                </a:solidFill>
              </a:rPr>
              <a:t> Malaysia</a:t>
            </a:r>
          </a:p>
          <a:p>
            <a:pPr eaLnBrk="1" hangingPunct="1"/>
            <a:endParaRPr lang="en-US" sz="1000" dirty="0" smtClean="0">
              <a:solidFill>
                <a:schemeClr val="bg1"/>
              </a:solidFill>
            </a:endParaRPr>
          </a:p>
        </p:txBody>
      </p:sp>
      <p:sp>
        <p:nvSpPr>
          <p:cNvPr id="5124" name="Rectangle 9"/>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5125" name="Rectangle 11"/>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5146" name="Line 26"/>
          <p:cNvSpPr>
            <a:spLocks noChangeShapeType="1"/>
          </p:cNvSpPr>
          <p:nvPr/>
        </p:nvSpPr>
        <p:spPr bwMode="auto">
          <a:xfrm>
            <a:off x="684213" y="6524625"/>
            <a:ext cx="1498600" cy="0"/>
          </a:xfrm>
          <a:prstGeom prst="line">
            <a:avLst/>
          </a:prstGeom>
          <a:noFill/>
          <a:ln w="76200">
            <a:solidFill>
              <a:srgbClr val="A721A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7" name="Rectangle 27"/>
          <p:cNvSpPr>
            <a:spLocks noChangeArrowheads="1"/>
          </p:cNvSpPr>
          <p:nvPr/>
        </p:nvSpPr>
        <p:spPr bwMode="auto">
          <a:xfrm>
            <a:off x="971550" y="5589588"/>
            <a:ext cx="901700" cy="901700"/>
          </a:xfrm>
          <a:prstGeom prst="rect">
            <a:avLst/>
          </a:prstGeom>
          <a:solidFill>
            <a:srgbClr val="FC0000"/>
          </a:solidFill>
          <a:ln w="12700">
            <a:solidFill>
              <a:srgbClr val="FC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8" name="Oval 28"/>
          <p:cNvSpPr>
            <a:spLocks noChangeArrowheads="1"/>
          </p:cNvSpPr>
          <p:nvPr/>
        </p:nvSpPr>
        <p:spPr bwMode="auto">
          <a:xfrm>
            <a:off x="2825750" y="4903788"/>
            <a:ext cx="139700" cy="138112"/>
          </a:xfrm>
          <a:prstGeom prst="ellipse">
            <a:avLst/>
          </a:prstGeom>
          <a:noFill/>
          <a:ln w="12700">
            <a:solidFill>
              <a:schemeClr val="tx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 xmlns:p14="http://schemas.microsoft.com/office/powerpoint/2010/main" val="56425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149"/>
                                        </p:tgtEl>
                                        <p:attrNameLst>
                                          <p:attrName>style.visibility</p:attrName>
                                        </p:attrNameLst>
                                      </p:cBhvr>
                                      <p:to>
                                        <p:strVal val="visible"/>
                                      </p:to>
                                    </p:set>
                                    <p:animEffect transition="in" filter="wipe(down)">
                                      <p:cBhvr>
                                        <p:cTn id="21" dur="500"/>
                                        <p:tgtEl>
                                          <p:spTgt spid="514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15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15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15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15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15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131">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131">
                                            <p:txEl>
                                              <p:pRg st="3" end="3"/>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131">
                                            <p:txEl>
                                              <p:pRg st="4" end="4"/>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32" presetClass="emph" presetSubtype="0" fill="hold" grpId="0" nodeType="clickEffect">
                                  <p:stCondLst>
                                    <p:cond delay="0"/>
                                  </p:stCondLst>
                                  <p:childTnLst>
                                    <p:animRot by="120000">
                                      <p:cBhvr>
                                        <p:cTn id="49" dur="100" fill="hold">
                                          <p:stCondLst>
                                            <p:cond delay="0"/>
                                          </p:stCondLst>
                                        </p:cTn>
                                        <p:tgtEl>
                                          <p:spTgt spid="5132"/>
                                        </p:tgtEl>
                                        <p:attrNameLst>
                                          <p:attrName>r</p:attrName>
                                        </p:attrNameLst>
                                      </p:cBhvr>
                                    </p:animRot>
                                    <p:animRot by="-240000">
                                      <p:cBhvr>
                                        <p:cTn id="50" dur="200" fill="hold">
                                          <p:stCondLst>
                                            <p:cond delay="200"/>
                                          </p:stCondLst>
                                        </p:cTn>
                                        <p:tgtEl>
                                          <p:spTgt spid="5132"/>
                                        </p:tgtEl>
                                        <p:attrNameLst>
                                          <p:attrName>r</p:attrName>
                                        </p:attrNameLst>
                                      </p:cBhvr>
                                    </p:animRot>
                                    <p:animRot by="240000">
                                      <p:cBhvr>
                                        <p:cTn id="51" dur="200" fill="hold">
                                          <p:stCondLst>
                                            <p:cond delay="400"/>
                                          </p:stCondLst>
                                        </p:cTn>
                                        <p:tgtEl>
                                          <p:spTgt spid="5132"/>
                                        </p:tgtEl>
                                        <p:attrNameLst>
                                          <p:attrName>r</p:attrName>
                                        </p:attrNameLst>
                                      </p:cBhvr>
                                    </p:animRot>
                                    <p:animRot by="-240000">
                                      <p:cBhvr>
                                        <p:cTn id="52" dur="200" fill="hold">
                                          <p:stCondLst>
                                            <p:cond delay="600"/>
                                          </p:stCondLst>
                                        </p:cTn>
                                        <p:tgtEl>
                                          <p:spTgt spid="5132"/>
                                        </p:tgtEl>
                                        <p:attrNameLst>
                                          <p:attrName>r</p:attrName>
                                        </p:attrNameLst>
                                      </p:cBhvr>
                                    </p:animRot>
                                    <p:animRot by="120000">
                                      <p:cBhvr>
                                        <p:cTn id="53" dur="200" fill="hold">
                                          <p:stCondLst>
                                            <p:cond delay="800"/>
                                          </p:stCondLst>
                                        </p:cTn>
                                        <p:tgtEl>
                                          <p:spTgt spid="51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 grpId="0" animBg="1"/>
      <p:bldP spid="5151" grpId="0" animBg="1"/>
      <p:bldP spid="5156" grpId="0" animBg="1"/>
      <p:bldP spid="5157" grpId="0" animBg="1"/>
      <p:bldP spid="5158" grpId="0" animBg="1"/>
      <p:bldP spid="5149" grpId="0" animBg="1"/>
      <p:bldP spid="5132" grpId="0" animBg="1"/>
      <p:bldP spid="5131" grpId="0" uiExpand="1" build="p"/>
      <p:bldP spid="5146" grpId="0" animBg="1"/>
      <p:bldP spid="51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Belt Speed</a:t>
            </a:r>
          </a:p>
        </p:txBody>
      </p:sp>
      <p:sp>
        <p:nvSpPr>
          <p:cNvPr id="71683" name="Rectangle 3"/>
          <p:cNvSpPr>
            <a:spLocks noGrp="1" noChangeArrowheads="1"/>
          </p:cNvSpPr>
          <p:nvPr>
            <p:ph idx="1"/>
          </p:nvPr>
        </p:nvSpPr>
        <p:spPr/>
        <p:txBody>
          <a:bodyPr/>
          <a:lstStyle/>
          <a:p>
            <a:pPr marL="609600" indent="-609600"/>
            <a:r>
              <a:rPr lang="en-US" i="1" dirty="0" smtClean="0"/>
              <a:t>Belt Speed </a:t>
            </a:r>
            <a:r>
              <a:rPr lang="en-US" dirty="0" smtClean="0"/>
              <a:t>is defined as the linear velocity of the belt. </a:t>
            </a:r>
          </a:p>
          <a:p>
            <a:pPr marL="609600" indent="-609600"/>
            <a:r>
              <a:rPr lang="en-US" dirty="0" smtClean="0"/>
              <a:t>The magnitude of this velocity corresponds to the magnitude of the linear velocity of a point on the pitch diameter of each sheave.</a:t>
            </a:r>
          </a:p>
        </p:txBody>
      </p:sp>
      <p:pic>
        <p:nvPicPr>
          <p:cNvPr id="71685" name="Picture 5"/>
          <p:cNvPicPr>
            <a:picLocks noChangeAspect="1" noChangeArrowheads="1"/>
          </p:cNvPicPr>
          <p:nvPr/>
        </p:nvPicPr>
        <p:blipFill>
          <a:blip r:embed="rId2">
            <a:extLst>
              <a:ext uri="{28A0092B-C50C-407E-A947-70E740481C1C}">
                <a14:useLocalDpi xmlns="" xmlns:a14="http://schemas.microsoft.com/office/drawing/2010/main" val="0"/>
              </a:ext>
            </a:extLst>
          </a:blip>
          <a:srcRect b="9544"/>
          <a:stretch>
            <a:fillRect/>
          </a:stretch>
        </p:blipFill>
        <p:spPr bwMode="auto">
          <a:xfrm>
            <a:off x="2916238" y="4581525"/>
            <a:ext cx="3311525" cy="120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0074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Power</a:t>
            </a:r>
          </a:p>
        </p:txBody>
      </p:sp>
      <p:sp>
        <p:nvSpPr>
          <p:cNvPr id="72707" name="Rectangle 3"/>
          <p:cNvSpPr>
            <a:spLocks noGrp="1" noChangeArrowheads="1"/>
          </p:cNvSpPr>
          <p:nvPr>
            <p:ph idx="1"/>
          </p:nvPr>
        </p:nvSpPr>
        <p:spPr/>
        <p:txBody>
          <a:bodyPr/>
          <a:lstStyle/>
          <a:p>
            <a:pPr algn="ctr">
              <a:buFontTx/>
              <a:buNone/>
            </a:pPr>
            <a:r>
              <a:rPr lang="en-US" sz="2800" smtClean="0"/>
              <a:t>= (T</a:t>
            </a:r>
            <a:r>
              <a:rPr lang="en-US" sz="2800" baseline="-25000" smtClean="0"/>
              <a:t>2</a:t>
            </a:r>
            <a:r>
              <a:rPr lang="en-US" sz="2800" smtClean="0"/>
              <a:t>-T</a:t>
            </a:r>
            <a:r>
              <a:rPr lang="en-US" sz="2800" baseline="-25000" smtClean="0"/>
              <a:t>1</a:t>
            </a:r>
            <a:r>
              <a:rPr lang="en-US" sz="2800" smtClean="0"/>
              <a:t>) X V  watts</a:t>
            </a:r>
          </a:p>
          <a:p>
            <a:pPr algn="ctr">
              <a:buFontTx/>
              <a:buNone/>
            </a:pPr>
            <a:endParaRPr lang="en-US" sz="2800" smtClean="0"/>
          </a:p>
          <a:p>
            <a:pPr>
              <a:buFontTx/>
              <a:buNone/>
            </a:pPr>
            <a:r>
              <a:rPr lang="en-US" sz="2800" smtClean="0"/>
              <a:t>Where T</a:t>
            </a:r>
            <a:r>
              <a:rPr lang="en-US" sz="2800" baseline="-25000" smtClean="0"/>
              <a:t>2</a:t>
            </a:r>
            <a:r>
              <a:rPr lang="en-US" sz="2800" smtClean="0"/>
              <a:t>- Tension at tight side</a:t>
            </a:r>
          </a:p>
          <a:p>
            <a:pPr>
              <a:buFontTx/>
              <a:buNone/>
            </a:pPr>
            <a:r>
              <a:rPr lang="en-US" sz="2800" smtClean="0"/>
              <a:t>		    T</a:t>
            </a:r>
            <a:r>
              <a:rPr lang="en-US" sz="2800" baseline="-25000" smtClean="0"/>
              <a:t>1</a:t>
            </a:r>
            <a:r>
              <a:rPr lang="en-US" sz="2800" smtClean="0"/>
              <a:t>- Tension at slack side</a:t>
            </a:r>
          </a:p>
          <a:p>
            <a:pPr>
              <a:buFontTx/>
              <a:buNone/>
            </a:pPr>
            <a:r>
              <a:rPr lang="en-US" sz="2800" smtClean="0"/>
              <a:t>		    V- Velocity of belt = </a:t>
            </a:r>
            <a:r>
              <a:rPr lang="el-GR" sz="2800" smtClean="0">
                <a:cs typeface="Arial" panose="020B0604020202020204" pitchFamily="34" charset="0"/>
              </a:rPr>
              <a:t>ω</a:t>
            </a:r>
            <a:r>
              <a:rPr lang="en-US" sz="2800" baseline="-25000" smtClean="0">
                <a:cs typeface="Arial" panose="020B0604020202020204" pitchFamily="34" charset="0"/>
              </a:rPr>
              <a:t>1</a:t>
            </a:r>
            <a:r>
              <a:rPr lang="en-US" sz="2800" smtClean="0">
                <a:cs typeface="Arial" panose="020B0604020202020204" pitchFamily="34" charset="0"/>
              </a:rPr>
              <a:t>r</a:t>
            </a:r>
            <a:r>
              <a:rPr lang="en-US" sz="2800" baseline="-25000" smtClean="0">
                <a:cs typeface="Arial" panose="020B0604020202020204" pitchFamily="34" charset="0"/>
              </a:rPr>
              <a:t>1</a:t>
            </a:r>
          </a:p>
          <a:p>
            <a:pPr>
              <a:buFontTx/>
              <a:buNone/>
            </a:pPr>
            <a:r>
              <a:rPr lang="en-US" sz="2800" baseline="-25000" smtClean="0">
                <a:cs typeface="Arial" panose="020B0604020202020204" pitchFamily="34" charset="0"/>
              </a:rPr>
              <a:t>					       </a:t>
            </a:r>
            <a:r>
              <a:rPr lang="en-US" sz="2800" smtClean="0">
                <a:cs typeface="Arial" panose="020B0604020202020204" pitchFamily="34" charset="0"/>
              </a:rPr>
              <a:t>= </a:t>
            </a:r>
            <a:r>
              <a:rPr lang="el-GR" sz="2800" smtClean="0">
                <a:cs typeface="Arial" panose="020B0604020202020204" pitchFamily="34" charset="0"/>
              </a:rPr>
              <a:t>ω</a:t>
            </a:r>
            <a:r>
              <a:rPr lang="en-US" sz="2800" baseline="-25000" smtClean="0">
                <a:cs typeface="Arial" panose="020B0604020202020204" pitchFamily="34" charset="0"/>
              </a:rPr>
              <a:t>2</a:t>
            </a:r>
            <a:r>
              <a:rPr lang="en-US" sz="2800" smtClean="0">
                <a:cs typeface="Arial" panose="020B0604020202020204" pitchFamily="34" charset="0"/>
              </a:rPr>
              <a:t>r</a:t>
            </a:r>
            <a:r>
              <a:rPr lang="en-US" sz="2800" baseline="-25000" smtClean="0">
                <a:cs typeface="Arial" panose="020B0604020202020204" pitchFamily="34" charset="0"/>
              </a:rPr>
              <a:t>2</a:t>
            </a:r>
            <a:endParaRPr lang="el-GR" sz="2800" smtClean="0">
              <a:cs typeface="Arial" panose="020B0604020202020204" pitchFamily="34" charset="0"/>
            </a:endParaRPr>
          </a:p>
          <a:p>
            <a:pPr>
              <a:buFontTx/>
              <a:buNone/>
            </a:pPr>
            <a:endParaRPr lang="en-US" sz="2800" smtClean="0"/>
          </a:p>
          <a:p>
            <a:pPr algn="ctr">
              <a:buFontTx/>
              <a:buNone/>
            </a:pPr>
            <a:endParaRPr lang="en-US" sz="2800" smtClean="0"/>
          </a:p>
        </p:txBody>
      </p:sp>
      <p:grpSp>
        <p:nvGrpSpPr>
          <p:cNvPr id="72708" name="Group 4"/>
          <p:cNvGrpSpPr>
            <a:grpSpLocks/>
          </p:cNvGrpSpPr>
          <p:nvPr/>
        </p:nvGrpSpPr>
        <p:grpSpPr bwMode="auto">
          <a:xfrm>
            <a:off x="6858000" y="1676400"/>
            <a:ext cx="1676400" cy="3509963"/>
            <a:chOff x="4320" y="1056"/>
            <a:chExt cx="1056" cy="2211"/>
          </a:xfrm>
        </p:grpSpPr>
        <p:pic>
          <p:nvPicPr>
            <p:cNvPr id="72709" name="Picture 5" descr="the belt drive"/>
            <p:cNvPicPr>
              <a:picLocks noChangeAspect="1" noChangeArrowheads="1"/>
            </p:cNvPicPr>
            <p:nvPr/>
          </p:nvPicPr>
          <p:blipFill>
            <a:blip r:embed="rId2">
              <a:extLst>
                <a:ext uri="{28A0092B-C50C-407E-A947-70E740481C1C}">
                  <a14:useLocalDpi xmlns="" xmlns:a14="http://schemas.microsoft.com/office/drawing/2010/main" val="0"/>
                </a:ext>
              </a:extLst>
            </a:blip>
            <a:srcRect r="15044"/>
            <a:stretch>
              <a:fillRect/>
            </a:stretch>
          </p:blipFill>
          <p:spPr bwMode="auto">
            <a:xfrm>
              <a:off x="4320" y="1056"/>
              <a:ext cx="1056" cy="22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2710" name="Oval 6"/>
            <p:cNvSpPr>
              <a:spLocks noChangeArrowheads="1"/>
            </p:cNvSpPr>
            <p:nvPr/>
          </p:nvSpPr>
          <p:spPr bwMode="auto">
            <a:xfrm>
              <a:off x="4416" y="2208"/>
              <a:ext cx="816" cy="816"/>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711" name="Oval 7"/>
          <p:cNvSpPr>
            <a:spLocks noChangeArrowheads="1"/>
          </p:cNvSpPr>
          <p:nvPr/>
        </p:nvSpPr>
        <p:spPr bwMode="auto">
          <a:xfrm>
            <a:off x="7239000" y="2057400"/>
            <a:ext cx="838200" cy="8382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 xmlns:p14="http://schemas.microsoft.com/office/powerpoint/2010/main" val="2404311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Problem 1</a:t>
            </a:r>
          </a:p>
        </p:txBody>
      </p:sp>
      <p:sp>
        <p:nvSpPr>
          <p:cNvPr id="75779" name="Rectangle 3"/>
          <p:cNvSpPr>
            <a:spLocks noGrp="1" noChangeArrowheads="1"/>
          </p:cNvSpPr>
          <p:nvPr>
            <p:ph idx="1"/>
          </p:nvPr>
        </p:nvSpPr>
        <p:spPr/>
        <p:txBody>
          <a:bodyPr/>
          <a:lstStyle/>
          <a:p>
            <a:r>
              <a:rPr lang="en-US" sz="2800" smtClean="0"/>
              <a:t>A belt drive is used to transmit power from an electric motor to a compressor for a refrigerated truck. The compressor must still operate when the truck is parked and the engine is not running. The electric motor is rated at 3550 rpm, and the motor sheave diameter is 12 cm. The compressor sheave has 24 cm diameter.</a:t>
            </a:r>
          </a:p>
          <a:p>
            <a:r>
              <a:rPr lang="en-US" sz="2800" smtClean="0"/>
              <a:t>Find </a:t>
            </a:r>
            <a:r>
              <a:rPr lang="en-US" sz="2800" b="1" smtClean="0"/>
              <a:t> </a:t>
            </a:r>
            <a:r>
              <a:rPr lang="en-US" sz="2800" smtClean="0"/>
              <a:t>the operating speed of the compressor and the belt speed.</a:t>
            </a:r>
          </a:p>
        </p:txBody>
      </p:sp>
    </p:spTree>
    <p:extLst>
      <p:ext uri="{BB962C8B-B14F-4D97-AF65-F5344CB8AC3E}">
        <p14:creationId xmlns="" xmlns:p14="http://schemas.microsoft.com/office/powerpoint/2010/main" val="1755792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Solution</a:t>
            </a:r>
          </a:p>
        </p:txBody>
      </p:sp>
      <p:graphicFrame>
        <p:nvGraphicFramePr>
          <p:cNvPr id="76804" name="Object 4"/>
          <p:cNvGraphicFramePr>
            <a:graphicFrameLocks noGrp="1" noChangeAspect="1"/>
          </p:cNvGraphicFramePr>
          <p:nvPr>
            <p:ph idx="1"/>
            <p:extLst>
              <p:ext uri="{D42A27DB-BD31-4B8C-83A1-F6EECF244321}">
                <p14:modId xmlns="" xmlns:p14="http://schemas.microsoft.com/office/powerpoint/2010/main" val="2790018317"/>
              </p:ext>
            </p:extLst>
          </p:nvPr>
        </p:nvGraphicFramePr>
        <p:xfrm>
          <a:off x="1752600" y="3314701"/>
          <a:ext cx="1311175" cy="928687"/>
        </p:xfrm>
        <a:graphic>
          <a:graphicData uri="http://schemas.openxmlformats.org/presentationml/2006/ole">
            <p:oleObj spid="_x0000_s91178" name="Equation" r:id="rId3" imgW="609480" imgH="431640" progId="Equation.3">
              <p:embed/>
            </p:oleObj>
          </a:graphicData>
        </a:graphic>
      </p:graphicFrame>
      <p:sp>
        <p:nvSpPr>
          <p:cNvPr id="76803" name="Rectangle 3"/>
          <p:cNvSpPr>
            <a:spLocks noGrp="1" noChangeArrowheads="1"/>
          </p:cNvSpPr>
          <p:nvPr>
            <p:ph type="body" sz="half" idx="4294967295"/>
          </p:nvPr>
        </p:nvSpPr>
        <p:spPr>
          <a:xfrm>
            <a:off x="0" y="1600200"/>
            <a:ext cx="8002588" cy="4525963"/>
          </a:xfrm>
        </p:spPr>
        <p:txBody>
          <a:bodyPr/>
          <a:lstStyle/>
          <a:p>
            <a:r>
              <a:rPr lang="en-US" sz="2800" dirty="0" smtClean="0"/>
              <a:t>Given Motor speed = 3550 rpm</a:t>
            </a:r>
          </a:p>
          <a:p>
            <a:r>
              <a:rPr lang="en-US" sz="2800" dirty="0" smtClean="0"/>
              <a:t>Diameter of motor sheave=12 cm</a:t>
            </a:r>
          </a:p>
          <a:p>
            <a:r>
              <a:rPr lang="en-US" sz="2800" dirty="0" smtClean="0"/>
              <a:t>Diameter of compressor sheave=24 cm</a:t>
            </a:r>
          </a:p>
          <a:p>
            <a:endParaRPr lang="en-US" sz="2800" dirty="0" smtClean="0"/>
          </a:p>
        </p:txBody>
      </p:sp>
      <p:graphicFrame>
        <p:nvGraphicFramePr>
          <p:cNvPr id="76813" name="Object 13"/>
          <p:cNvGraphicFramePr>
            <a:graphicFrameLocks noGrp="1" noChangeAspect="1"/>
          </p:cNvGraphicFramePr>
          <p:nvPr>
            <p:ph sz="quarter" idx="4294967295"/>
            <p:extLst>
              <p:ext uri="{D42A27DB-BD31-4B8C-83A1-F6EECF244321}">
                <p14:modId xmlns="" xmlns:p14="http://schemas.microsoft.com/office/powerpoint/2010/main" val="2561128788"/>
              </p:ext>
            </p:extLst>
          </p:nvPr>
        </p:nvGraphicFramePr>
        <p:xfrm>
          <a:off x="6264275" y="4249738"/>
          <a:ext cx="2879725" cy="1042987"/>
        </p:xfrm>
        <a:graphic>
          <a:graphicData uri="http://schemas.openxmlformats.org/presentationml/2006/ole">
            <p:oleObj spid="_x0000_s91179" name="Equation" r:id="rId4" imgW="1612800" imgH="583920" progId="Equation.3">
              <p:embed/>
            </p:oleObj>
          </a:graphicData>
        </a:graphic>
      </p:graphicFrame>
      <p:pic>
        <p:nvPicPr>
          <p:cNvPr id="76812" name="Picture 1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781512" y="3313421"/>
            <a:ext cx="2238375" cy="709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7" name="Object 4"/>
          <p:cNvGraphicFramePr>
            <a:graphicFrameLocks noChangeAspect="1"/>
          </p:cNvGraphicFramePr>
          <p:nvPr>
            <p:extLst>
              <p:ext uri="{D42A27DB-BD31-4B8C-83A1-F6EECF244321}">
                <p14:modId xmlns="" xmlns:p14="http://schemas.microsoft.com/office/powerpoint/2010/main" val="2449135819"/>
              </p:ext>
            </p:extLst>
          </p:nvPr>
        </p:nvGraphicFramePr>
        <p:xfrm>
          <a:off x="1646187" y="3863181"/>
          <a:ext cx="1524000" cy="1938337"/>
        </p:xfrm>
        <a:graphic>
          <a:graphicData uri="http://schemas.openxmlformats.org/presentationml/2006/ole">
            <p:oleObj spid="_x0000_s91180" name="Equation" r:id="rId6" imgW="698400" imgH="888840" progId="Equation.3">
              <p:embed/>
            </p:oleObj>
          </a:graphicData>
        </a:graphic>
      </p:graphicFrame>
      <p:graphicFrame>
        <p:nvGraphicFramePr>
          <p:cNvPr id="8" name="Object 4"/>
          <p:cNvGraphicFramePr>
            <a:graphicFrameLocks noChangeAspect="1"/>
          </p:cNvGraphicFramePr>
          <p:nvPr>
            <p:extLst>
              <p:ext uri="{D42A27DB-BD31-4B8C-83A1-F6EECF244321}">
                <p14:modId xmlns="" xmlns:p14="http://schemas.microsoft.com/office/powerpoint/2010/main" val="3849417877"/>
              </p:ext>
            </p:extLst>
          </p:nvPr>
        </p:nvGraphicFramePr>
        <p:xfrm>
          <a:off x="1540568" y="5310917"/>
          <a:ext cx="3046413" cy="858837"/>
        </p:xfrm>
        <a:graphic>
          <a:graphicData uri="http://schemas.openxmlformats.org/presentationml/2006/ole">
            <p:oleObj spid="_x0000_s91181" name="Equation" r:id="rId7" imgW="1396800" imgH="393480" progId="Equation.3">
              <p:embed/>
            </p:oleObj>
          </a:graphicData>
        </a:graphic>
      </p:graphicFrame>
    </p:spTree>
    <p:extLst>
      <p:ext uri="{BB962C8B-B14F-4D97-AF65-F5344CB8AC3E}">
        <p14:creationId xmlns="" xmlns:p14="http://schemas.microsoft.com/office/powerpoint/2010/main" val="377978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804"/>
                                        </p:tgtEl>
                                        <p:attrNameLst>
                                          <p:attrName>style.visibility</p:attrName>
                                        </p:attrNameLst>
                                      </p:cBhvr>
                                      <p:to>
                                        <p:strVal val="visible"/>
                                      </p:to>
                                    </p:set>
                                    <p:anim calcmode="lin" valueType="num">
                                      <p:cBhvr additive="base">
                                        <p:cTn id="19" dur="500" fill="hold"/>
                                        <p:tgtEl>
                                          <p:spTgt spid="76804"/>
                                        </p:tgtEl>
                                        <p:attrNameLst>
                                          <p:attrName>ppt_x</p:attrName>
                                        </p:attrNameLst>
                                      </p:cBhvr>
                                      <p:tavLst>
                                        <p:tav tm="0">
                                          <p:val>
                                            <p:strVal val="#ppt_x"/>
                                          </p:val>
                                        </p:tav>
                                        <p:tav tm="100000">
                                          <p:val>
                                            <p:strVal val="#ppt_x"/>
                                          </p:val>
                                        </p:tav>
                                      </p:tavLst>
                                    </p:anim>
                                    <p:anim calcmode="lin" valueType="num">
                                      <p:cBhvr additive="base">
                                        <p:cTn id="20"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68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6813"/>
                                        </p:tgtEl>
                                        <p:attrNameLst>
                                          <p:attrName>style.visibility</p:attrName>
                                        </p:attrNameLst>
                                      </p:cBhvr>
                                      <p:to>
                                        <p:strVal val="visible"/>
                                      </p:to>
                                    </p:set>
                                    <p:anim calcmode="lin" valueType="num">
                                      <p:cBhvr additive="base">
                                        <p:cTn id="41" dur="500" fill="hold"/>
                                        <p:tgtEl>
                                          <p:spTgt spid="76813"/>
                                        </p:tgtEl>
                                        <p:attrNameLst>
                                          <p:attrName>ppt_x</p:attrName>
                                        </p:attrNameLst>
                                      </p:cBhvr>
                                      <p:tavLst>
                                        <p:tav tm="0">
                                          <p:val>
                                            <p:strVal val="#ppt_x"/>
                                          </p:val>
                                        </p:tav>
                                        <p:tav tm="100000">
                                          <p:val>
                                            <p:strVal val="#ppt_x"/>
                                          </p:val>
                                        </p:tav>
                                      </p:tavLst>
                                    </p:anim>
                                    <p:anim calcmode="lin" valueType="num">
                                      <p:cBhvr additive="base">
                                        <p:cTn id="42" dur="500" fill="hold"/>
                                        <p:tgtEl>
                                          <p:spTgt spid="768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Problem 2</a:t>
            </a:r>
          </a:p>
        </p:txBody>
      </p:sp>
      <p:graphicFrame>
        <p:nvGraphicFramePr>
          <p:cNvPr id="79877" name="Object 5"/>
          <p:cNvGraphicFramePr>
            <a:graphicFrameLocks noGrp="1" noChangeAspect="1"/>
          </p:cNvGraphicFramePr>
          <p:nvPr>
            <p:ph idx="1"/>
            <p:extLst>
              <p:ext uri="{D42A27DB-BD31-4B8C-83A1-F6EECF244321}">
                <p14:modId xmlns="" xmlns:p14="http://schemas.microsoft.com/office/powerpoint/2010/main" val="314446284"/>
              </p:ext>
            </p:extLst>
          </p:nvPr>
        </p:nvGraphicFramePr>
        <p:xfrm>
          <a:off x="1981200" y="3200400"/>
          <a:ext cx="3062287" cy="1546225"/>
        </p:xfrm>
        <a:graphic>
          <a:graphicData uri="http://schemas.openxmlformats.org/presentationml/2006/ole">
            <p:oleObj spid="_x0000_s92182" name="Equation" r:id="rId3" imgW="1307880" imgH="660240" progId="Equation.3">
              <p:embed/>
            </p:oleObj>
          </a:graphicData>
        </a:graphic>
      </p:graphicFrame>
      <p:sp>
        <p:nvSpPr>
          <p:cNvPr id="79875" name="Rectangle 3"/>
          <p:cNvSpPr>
            <a:spLocks noGrp="1" noChangeArrowheads="1"/>
          </p:cNvSpPr>
          <p:nvPr>
            <p:ph type="body" sz="half" idx="4294967295"/>
          </p:nvPr>
        </p:nvSpPr>
        <p:spPr>
          <a:xfrm>
            <a:off x="0" y="1125538"/>
            <a:ext cx="9144000" cy="1922462"/>
          </a:xfrm>
        </p:spPr>
        <p:txBody>
          <a:bodyPr/>
          <a:lstStyle/>
          <a:p>
            <a:r>
              <a:rPr lang="en-US" sz="2800" dirty="0" smtClean="0"/>
              <a:t>A shaft runs at 80 rpm and drives a machine at 150 rpm through belt . Diameter of driving pulley is 600 mm . Find the diameter of driven pulley, if the total slip is 4%.</a:t>
            </a:r>
          </a:p>
          <a:p>
            <a:r>
              <a:rPr lang="en-US" sz="2800" dirty="0" smtClean="0"/>
              <a:t>Solution:</a:t>
            </a:r>
          </a:p>
        </p:txBody>
      </p:sp>
      <p:graphicFrame>
        <p:nvGraphicFramePr>
          <p:cNvPr id="5" name="Object 5"/>
          <p:cNvGraphicFramePr>
            <a:graphicFrameLocks noChangeAspect="1"/>
          </p:cNvGraphicFramePr>
          <p:nvPr>
            <p:extLst>
              <p:ext uri="{D42A27DB-BD31-4B8C-83A1-F6EECF244321}">
                <p14:modId xmlns="" xmlns:p14="http://schemas.microsoft.com/office/powerpoint/2010/main" val="1324730409"/>
              </p:ext>
            </p:extLst>
          </p:nvPr>
        </p:nvGraphicFramePr>
        <p:xfrm>
          <a:off x="3022600" y="4092575"/>
          <a:ext cx="3708400" cy="1533525"/>
        </p:xfrm>
        <a:graphic>
          <a:graphicData uri="http://schemas.openxmlformats.org/presentationml/2006/ole">
            <p:oleObj spid="_x0000_s92183" name="Equation" r:id="rId4" imgW="1536480" imgH="634680" progId="Equation.3">
              <p:embed/>
            </p:oleObj>
          </a:graphicData>
        </a:graphic>
      </p:graphicFrame>
    </p:spTree>
    <p:extLst>
      <p:ext uri="{BB962C8B-B14F-4D97-AF65-F5344CB8AC3E}">
        <p14:creationId xmlns="" xmlns:p14="http://schemas.microsoft.com/office/powerpoint/2010/main" val="72749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877"/>
                                        </p:tgtEl>
                                        <p:attrNameLst>
                                          <p:attrName>style.visibility</p:attrName>
                                        </p:attrNameLst>
                                      </p:cBhvr>
                                      <p:to>
                                        <p:strVal val="visible"/>
                                      </p:to>
                                    </p:set>
                                    <p:anim calcmode="lin" valueType="num">
                                      <p:cBhvr additive="base">
                                        <p:cTn id="7" dur="500" fill="hold"/>
                                        <p:tgtEl>
                                          <p:spTgt spid="79877"/>
                                        </p:tgtEl>
                                        <p:attrNameLst>
                                          <p:attrName>ppt_x</p:attrName>
                                        </p:attrNameLst>
                                      </p:cBhvr>
                                      <p:tavLst>
                                        <p:tav tm="0">
                                          <p:val>
                                            <p:strVal val="#ppt_x"/>
                                          </p:val>
                                        </p:tav>
                                        <p:tav tm="100000">
                                          <p:val>
                                            <p:strVal val="#ppt_x"/>
                                          </p:val>
                                        </p:tav>
                                      </p:tavLst>
                                    </p:anim>
                                    <p:anim calcmode="lin" valueType="num">
                                      <p:cBhvr additive="base">
                                        <p:cTn id="8" dur="500" fill="hold"/>
                                        <p:tgtEl>
                                          <p:spTgt spid="798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z="3200" smtClean="0"/>
              <a:t>Length of Belt and Angle of Lap</a:t>
            </a:r>
            <a:br>
              <a:rPr lang="en-US" sz="3200" smtClean="0"/>
            </a:br>
            <a:r>
              <a:rPr lang="en-US" sz="3200" smtClean="0"/>
              <a:t>for </a:t>
            </a:r>
            <a:r>
              <a:rPr lang="en-US" sz="3200" i="1" smtClean="0"/>
              <a:t>Open Belt</a:t>
            </a:r>
          </a:p>
        </p:txBody>
      </p:sp>
      <p:sp>
        <p:nvSpPr>
          <p:cNvPr id="82947" name="Rectangle 3"/>
          <p:cNvSpPr>
            <a:spLocks noGrp="1" noChangeArrowheads="1"/>
          </p:cNvSpPr>
          <p:nvPr>
            <p:ph type="body" sz="half" idx="4294967295"/>
          </p:nvPr>
        </p:nvSpPr>
        <p:spPr>
          <a:xfrm>
            <a:off x="195263" y="1217135"/>
            <a:ext cx="8604250" cy="3659665"/>
          </a:xfrm>
        </p:spPr>
        <p:txBody>
          <a:bodyPr/>
          <a:lstStyle/>
          <a:p>
            <a:r>
              <a:rPr lang="en-US" sz="1800" dirty="0" smtClean="0"/>
              <a:t>Consider an </a:t>
            </a:r>
            <a:r>
              <a:rPr lang="en-US" sz="1800" b="1" dirty="0" smtClean="0">
                <a:solidFill>
                  <a:srgbClr val="FF0000"/>
                </a:solidFill>
              </a:rPr>
              <a:t>open belt</a:t>
            </a:r>
            <a:r>
              <a:rPr lang="en-US" sz="1800" dirty="0" smtClean="0"/>
              <a:t> drive as shown</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Total length of the belt is L=(Arc AB)+ BC+ (Arc CD)+DA</a:t>
            </a:r>
            <a:endParaRPr lang="en-US" sz="2400" dirty="0" smtClean="0"/>
          </a:p>
          <a:p>
            <a:endParaRPr lang="en-US" sz="2400" dirty="0" smtClean="0"/>
          </a:p>
          <a:p>
            <a:endParaRPr lang="en-US" dirty="0" smtClean="0"/>
          </a:p>
        </p:txBody>
      </p:sp>
      <p:grpSp>
        <p:nvGrpSpPr>
          <p:cNvPr id="82993" name="Group 49"/>
          <p:cNvGrpSpPr>
            <a:grpSpLocks/>
          </p:cNvGrpSpPr>
          <p:nvPr/>
        </p:nvGrpSpPr>
        <p:grpSpPr bwMode="auto">
          <a:xfrm>
            <a:off x="611188" y="1412875"/>
            <a:ext cx="5688012" cy="2800350"/>
            <a:chOff x="385" y="890"/>
            <a:chExt cx="3583" cy="1764"/>
          </a:xfrm>
        </p:grpSpPr>
        <p:pic>
          <p:nvPicPr>
            <p:cNvPr id="82950" name="Picture 6"/>
            <p:cNvPicPr>
              <a:picLocks noChangeAspect="1" noChangeArrowheads="1"/>
            </p:cNvPicPr>
            <p:nvPr/>
          </p:nvPicPr>
          <p:blipFill>
            <a:blip r:embed="rId3">
              <a:extLst>
                <a:ext uri="{28A0092B-C50C-407E-A947-70E740481C1C}">
                  <a14:useLocalDpi xmlns="" xmlns:a14="http://schemas.microsoft.com/office/drawing/2010/main" val="0"/>
                </a:ext>
              </a:extLst>
            </a:blip>
            <a:srcRect l="10817" r="2531" b="4684"/>
            <a:stretch>
              <a:fillRect/>
            </a:stretch>
          </p:blipFill>
          <p:spPr bwMode="auto">
            <a:xfrm>
              <a:off x="385" y="928"/>
              <a:ext cx="3583" cy="16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82959" name="Group 15"/>
            <p:cNvGrpSpPr>
              <a:grpSpLocks/>
            </p:cNvGrpSpPr>
            <p:nvPr/>
          </p:nvGrpSpPr>
          <p:grpSpPr bwMode="auto">
            <a:xfrm>
              <a:off x="811" y="1044"/>
              <a:ext cx="354" cy="153"/>
              <a:chOff x="703" y="1344"/>
              <a:chExt cx="453" cy="181"/>
            </a:xfrm>
          </p:grpSpPr>
          <p:sp>
            <p:nvSpPr>
              <p:cNvPr id="82951" name="Arc 7"/>
              <p:cNvSpPr>
                <a:spLocks/>
              </p:cNvSpPr>
              <p:nvPr/>
            </p:nvSpPr>
            <p:spPr bwMode="auto">
              <a:xfrm rot="-1565820">
                <a:off x="703" y="1389"/>
                <a:ext cx="181" cy="136"/>
              </a:xfrm>
              <a:custGeom>
                <a:avLst/>
                <a:gdLst>
                  <a:gd name="G0" fmla="+- 0 0 0"/>
                  <a:gd name="G1" fmla="+- 21600 0 0"/>
                  <a:gd name="G2" fmla="+- 21600 0 0"/>
                  <a:gd name="T0" fmla="*/ 0 w 16419"/>
                  <a:gd name="T1" fmla="*/ 0 h 21600"/>
                  <a:gd name="T2" fmla="*/ 16419 w 16419"/>
                  <a:gd name="T3" fmla="*/ 7565 h 21600"/>
                  <a:gd name="T4" fmla="*/ 0 w 16419"/>
                  <a:gd name="T5" fmla="*/ 21600 h 21600"/>
                </a:gdLst>
                <a:ahLst/>
                <a:cxnLst>
                  <a:cxn ang="0">
                    <a:pos x="T0" y="T1"/>
                  </a:cxn>
                  <a:cxn ang="0">
                    <a:pos x="T2" y="T3"/>
                  </a:cxn>
                  <a:cxn ang="0">
                    <a:pos x="T4" y="T5"/>
                  </a:cxn>
                </a:cxnLst>
                <a:rect l="0" t="0" r="r" b="b"/>
                <a:pathLst>
                  <a:path w="16419" h="21600" fill="none" extrusionOk="0">
                    <a:moveTo>
                      <a:pt x="0" y="0"/>
                    </a:moveTo>
                    <a:cubicBezTo>
                      <a:pt x="6315" y="0"/>
                      <a:pt x="12315" y="2764"/>
                      <a:pt x="16418" y="7565"/>
                    </a:cubicBezTo>
                  </a:path>
                  <a:path w="16419" h="21600" stroke="0" extrusionOk="0">
                    <a:moveTo>
                      <a:pt x="0" y="0"/>
                    </a:moveTo>
                    <a:cubicBezTo>
                      <a:pt x="6315" y="0"/>
                      <a:pt x="12315" y="2764"/>
                      <a:pt x="16418" y="7565"/>
                    </a:cubicBezTo>
                    <a:lnTo>
                      <a:pt x="0" y="21600"/>
                    </a:lnTo>
                    <a:close/>
                  </a:path>
                </a:pathLst>
              </a:custGeom>
              <a:noFill/>
              <a:ln w="9525">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2" name="Arc 8"/>
              <p:cNvSpPr>
                <a:spLocks/>
              </p:cNvSpPr>
              <p:nvPr/>
            </p:nvSpPr>
            <p:spPr bwMode="auto">
              <a:xfrm rot="-906012">
                <a:off x="975" y="1344"/>
                <a:ext cx="181" cy="136"/>
              </a:xfrm>
              <a:custGeom>
                <a:avLst/>
                <a:gdLst>
                  <a:gd name="G0" fmla="+- 0 0 0"/>
                  <a:gd name="G1" fmla="+- 21600 0 0"/>
                  <a:gd name="G2" fmla="+- 21600 0 0"/>
                  <a:gd name="T0" fmla="*/ 0 w 16419"/>
                  <a:gd name="T1" fmla="*/ 0 h 21600"/>
                  <a:gd name="T2" fmla="*/ 16419 w 16419"/>
                  <a:gd name="T3" fmla="*/ 7565 h 21600"/>
                  <a:gd name="T4" fmla="*/ 0 w 16419"/>
                  <a:gd name="T5" fmla="*/ 21600 h 21600"/>
                </a:gdLst>
                <a:ahLst/>
                <a:cxnLst>
                  <a:cxn ang="0">
                    <a:pos x="T0" y="T1"/>
                  </a:cxn>
                  <a:cxn ang="0">
                    <a:pos x="T2" y="T3"/>
                  </a:cxn>
                  <a:cxn ang="0">
                    <a:pos x="T4" y="T5"/>
                  </a:cxn>
                </a:cxnLst>
                <a:rect l="0" t="0" r="r" b="b"/>
                <a:pathLst>
                  <a:path w="16419" h="21600" fill="none" extrusionOk="0">
                    <a:moveTo>
                      <a:pt x="0" y="0"/>
                    </a:moveTo>
                    <a:cubicBezTo>
                      <a:pt x="6315" y="0"/>
                      <a:pt x="12315" y="2764"/>
                      <a:pt x="16418" y="7565"/>
                    </a:cubicBezTo>
                  </a:path>
                  <a:path w="16419" h="21600" stroke="0" extrusionOk="0">
                    <a:moveTo>
                      <a:pt x="0" y="0"/>
                    </a:moveTo>
                    <a:cubicBezTo>
                      <a:pt x="6315" y="0"/>
                      <a:pt x="12315" y="2764"/>
                      <a:pt x="16418" y="7565"/>
                    </a:cubicBezTo>
                    <a:lnTo>
                      <a:pt x="0" y="21600"/>
                    </a:lnTo>
                    <a:close/>
                  </a:path>
                </a:pathLst>
              </a:custGeom>
              <a:noFill/>
              <a:ln w="9525">
                <a:solidFill>
                  <a:schemeClr val="tx1"/>
                </a:solidFill>
                <a:round/>
                <a:headEnd type="triangle" w="med" len="me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955" name="Group 11"/>
            <p:cNvGrpSpPr>
              <a:grpSpLocks/>
            </p:cNvGrpSpPr>
            <p:nvPr/>
          </p:nvGrpSpPr>
          <p:grpSpPr bwMode="auto">
            <a:xfrm rot="11255871">
              <a:off x="776" y="2347"/>
              <a:ext cx="354" cy="153"/>
              <a:chOff x="658" y="2976"/>
              <a:chExt cx="453" cy="181"/>
            </a:xfrm>
          </p:grpSpPr>
          <p:sp>
            <p:nvSpPr>
              <p:cNvPr id="82953" name="Arc 9"/>
              <p:cNvSpPr>
                <a:spLocks/>
              </p:cNvSpPr>
              <p:nvPr/>
            </p:nvSpPr>
            <p:spPr bwMode="auto">
              <a:xfrm rot="-1565820">
                <a:off x="658" y="3021"/>
                <a:ext cx="181" cy="136"/>
              </a:xfrm>
              <a:custGeom>
                <a:avLst/>
                <a:gdLst>
                  <a:gd name="G0" fmla="+- 0 0 0"/>
                  <a:gd name="G1" fmla="+- 21600 0 0"/>
                  <a:gd name="G2" fmla="+- 21600 0 0"/>
                  <a:gd name="T0" fmla="*/ 0 w 16419"/>
                  <a:gd name="T1" fmla="*/ 0 h 21600"/>
                  <a:gd name="T2" fmla="*/ 16419 w 16419"/>
                  <a:gd name="T3" fmla="*/ 7565 h 21600"/>
                  <a:gd name="T4" fmla="*/ 0 w 16419"/>
                  <a:gd name="T5" fmla="*/ 21600 h 21600"/>
                </a:gdLst>
                <a:ahLst/>
                <a:cxnLst>
                  <a:cxn ang="0">
                    <a:pos x="T0" y="T1"/>
                  </a:cxn>
                  <a:cxn ang="0">
                    <a:pos x="T2" y="T3"/>
                  </a:cxn>
                  <a:cxn ang="0">
                    <a:pos x="T4" y="T5"/>
                  </a:cxn>
                </a:cxnLst>
                <a:rect l="0" t="0" r="r" b="b"/>
                <a:pathLst>
                  <a:path w="16419" h="21600" fill="none" extrusionOk="0">
                    <a:moveTo>
                      <a:pt x="0" y="0"/>
                    </a:moveTo>
                    <a:cubicBezTo>
                      <a:pt x="6315" y="0"/>
                      <a:pt x="12315" y="2764"/>
                      <a:pt x="16418" y="7565"/>
                    </a:cubicBezTo>
                  </a:path>
                  <a:path w="16419" h="21600" stroke="0" extrusionOk="0">
                    <a:moveTo>
                      <a:pt x="0" y="0"/>
                    </a:moveTo>
                    <a:cubicBezTo>
                      <a:pt x="6315" y="0"/>
                      <a:pt x="12315" y="2764"/>
                      <a:pt x="16418" y="7565"/>
                    </a:cubicBezTo>
                    <a:lnTo>
                      <a:pt x="0" y="21600"/>
                    </a:lnTo>
                    <a:close/>
                  </a:path>
                </a:pathLst>
              </a:custGeom>
              <a:noFill/>
              <a:ln w="9525">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4" name="Arc 10"/>
              <p:cNvSpPr>
                <a:spLocks/>
              </p:cNvSpPr>
              <p:nvPr/>
            </p:nvSpPr>
            <p:spPr bwMode="auto">
              <a:xfrm rot="-906012">
                <a:off x="930" y="2976"/>
                <a:ext cx="181" cy="136"/>
              </a:xfrm>
              <a:custGeom>
                <a:avLst/>
                <a:gdLst>
                  <a:gd name="G0" fmla="+- 0 0 0"/>
                  <a:gd name="G1" fmla="+- 21600 0 0"/>
                  <a:gd name="G2" fmla="+- 21600 0 0"/>
                  <a:gd name="T0" fmla="*/ 0 w 16419"/>
                  <a:gd name="T1" fmla="*/ 0 h 21600"/>
                  <a:gd name="T2" fmla="*/ 16419 w 16419"/>
                  <a:gd name="T3" fmla="*/ 7565 h 21600"/>
                  <a:gd name="T4" fmla="*/ 0 w 16419"/>
                  <a:gd name="T5" fmla="*/ 21600 h 21600"/>
                </a:gdLst>
                <a:ahLst/>
                <a:cxnLst>
                  <a:cxn ang="0">
                    <a:pos x="T0" y="T1"/>
                  </a:cxn>
                  <a:cxn ang="0">
                    <a:pos x="T2" y="T3"/>
                  </a:cxn>
                  <a:cxn ang="0">
                    <a:pos x="T4" y="T5"/>
                  </a:cxn>
                </a:cxnLst>
                <a:rect l="0" t="0" r="r" b="b"/>
                <a:pathLst>
                  <a:path w="16419" h="21600" fill="none" extrusionOk="0">
                    <a:moveTo>
                      <a:pt x="0" y="0"/>
                    </a:moveTo>
                    <a:cubicBezTo>
                      <a:pt x="6315" y="0"/>
                      <a:pt x="12315" y="2764"/>
                      <a:pt x="16418" y="7565"/>
                    </a:cubicBezTo>
                  </a:path>
                  <a:path w="16419" h="21600" stroke="0" extrusionOk="0">
                    <a:moveTo>
                      <a:pt x="0" y="0"/>
                    </a:moveTo>
                    <a:cubicBezTo>
                      <a:pt x="6315" y="0"/>
                      <a:pt x="12315" y="2764"/>
                      <a:pt x="16418" y="7565"/>
                    </a:cubicBezTo>
                    <a:lnTo>
                      <a:pt x="0" y="21600"/>
                    </a:lnTo>
                    <a:close/>
                  </a:path>
                </a:pathLst>
              </a:custGeom>
              <a:noFill/>
              <a:ln w="9525">
                <a:solidFill>
                  <a:schemeClr val="tx1"/>
                </a:solidFill>
                <a:round/>
                <a:headEnd type="triangle" w="med" len="me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956" name="Text Box 12"/>
            <p:cNvSpPr txBox="1">
              <a:spLocks noChangeArrowheads="1"/>
            </p:cNvSpPr>
            <p:nvPr/>
          </p:nvSpPr>
          <p:spPr bwMode="auto">
            <a:xfrm>
              <a:off x="918" y="890"/>
              <a:ext cx="212"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1800">
                  <a:cs typeface="Arial" panose="020B0604020202020204" pitchFamily="34" charset="0"/>
                </a:rPr>
                <a:t>β</a:t>
              </a:r>
            </a:p>
          </p:txBody>
        </p:sp>
        <p:sp>
          <p:nvSpPr>
            <p:cNvPr id="82957" name="Text Box 13"/>
            <p:cNvSpPr txBox="1">
              <a:spLocks noChangeArrowheads="1"/>
            </p:cNvSpPr>
            <p:nvPr/>
          </p:nvSpPr>
          <p:spPr bwMode="auto">
            <a:xfrm>
              <a:off x="882" y="2423"/>
              <a:ext cx="212"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1800">
                  <a:cs typeface="Arial" panose="020B0604020202020204" pitchFamily="34" charset="0"/>
                </a:rPr>
                <a:t>β</a:t>
              </a:r>
            </a:p>
          </p:txBody>
        </p:sp>
        <p:grpSp>
          <p:nvGrpSpPr>
            <p:cNvPr id="82960" name="Group 16"/>
            <p:cNvGrpSpPr>
              <a:grpSpLocks/>
            </p:cNvGrpSpPr>
            <p:nvPr/>
          </p:nvGrpSpPr>
          <p:grpSpPr bwMode="auto">
            <a:xfrm rot="5400000">
              <a:off x="1577" y="1663"/>
              <a:ext cx="383" cy="141"/>
              <a:chOff x="703" y="1344"/>
              <a:chExt cx="453" cy="181"/>
            </a:xfrm>
          </p:grpSpPr>
          <p:sp>
            <p:nvSpPr>
              <p:cNvPr id="82961" name="Arc 17"/>
              <p:cNvSpPr>
                <a:spLocks/>
              </p:cNvSpPr>
              <p:nvPr/>
            </p:nvSpPr>
            <p:spPr bwMode="auto">
              <a:xfrm rot="-1565820">
                <a:off x="703" y="1389"/>
                <a:ext cx="181" cy="136"/>
              </a:xfrm>
              <a:custGeom>
                <a:avLst/>
                <a:gdLst>
                  <a:gd name="G0" fmla="+- 0 0 0"/>
                  <a:gd name="G1" fmla="+- 21600 0 0"/>
                  <a:gd name="G2" fmla="+- 21600 0 0"/>
                  <a:gd name="T0" fmla="*/ 0 w 16419"/>
                  <a:gd name="T1" fmla="*/ 0 h 21600"/>
                  <a:gd name="T2" fmla="*/ 16419 w 16419"/>
                  <a:gd name="T3" fmla="*/ 7565 h 21600"/>
                  <a:gd name="T4" fmla="*/ 0 w 16419"/>
                  <a:gd name="T5" fmla="*/ 21600 h 21600"/>
                </a:gdLst>
                <a:ahLst/>
                <a:cxnLst>
                  <a:cxn ang="0">
                    <a:pos x="T0" y="T1"/>
                  </a:cxn>
                  <a:cxn ang="0">
                    <a:pos x="T2" y="T3"/>
                  </a:cxn>
                  <a:cxn ang="0">
                    <a:pos x="T4" y="T5"/>
                  </a:cxn>
                </a:cxnLst>
                <a:rect l="0" t="0" r="r" b="b"/>
                <a:pathLst>
                  <a:path w="16419" h="21600" fill="none" extrusionOk="0">
                    <a:moveTo>
                      <a:pt x="0" y="0"/>
                    </a:moveTo>
                    <a:cubicBezTo>
                      <a:pt x="6315" y="0"/>
                      <a:pt x="12315" y="2764"/>
                      <a:pt x="16418" y="7565"/>
                    </a:cubicBezTo>
                  </a:path>
                  <a:path w="16419" h="21600" stroke="0" extrusionOk="0">
                    <a:moveTo>
                      <a:pt x="0" y="0"/>
                    </a:moveTo>
                    <a:cubicBezTo>
                      <a:pt x="6315" y="0"/>
                      <a:pt x="12315" y="2764"/>
                      <a:pt x="16418" y="7565"/>
                    </a:cubicBezTo>
                    <a:lnTo>
                      <a:pt x="0" y="21600"/>
                    </a:lnTo>
                    <a:close/>
                  </a:path>
                </a:pathLst>
              </a:custGeom>
              <a:noFill/>
              <a:ln w="9525">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62" name="Arc 18"/>
              <p:cNvSpPr>
                <a:spLocks/>
              </p:cNvSpPr>
              <p:nvPr/>
            </p:nvSpPr>
            <p:spPr bwMode="auto">
              <a:xfrm rot="-906012">
                <a:off x="975" y="1344"/>
                <a:ext cx="181" cy="136"/>
              </a:xfrm>
              <a:custGeom>
                <a:avLst/>
                <a:gdLst>
                  <a:gd name="G0" fmla="+- 0 0 0"/>
                  <a:gd name="G1" fmla="+- 21600 0 0"/>
                  <a:gd name="G2" fmla="+- 21600 0 0"/>
                  <a:gd name="T0" fmla="*/ 0 w 16419"/>
                  <a:gd name="T1" fmla="*/ 0 h 21600"/>
                  <a:gd name="T2" fmla="*/ 16419 w 16419"/>
                  <a:gd name="T3" fmla="*/ 7565 h 21600"/>
                  <a:gd name="T4" fmla="*/ 0 w 16419"/>
                  <a:gd name="T5" fmla="*/ 21600 h 21600"/>
                </a:gdLst>
                <a:ahLst/>
                <a:cxnLst>
                  <a:cxn ang="0">
                    <a:pos x="T0" y="T1"/>
                  </a:cxn>
                  <a:cxn ang="0">
                    <a:pos x="T2" y="T3"/>
                  </a:cxn>
                  <a:cxn ang="0">
                    <a:pos x="T4" y="T5"/>
                  </a:cxn>
                </a:cxnLst>
                <a:rect l="0" t="0" r="r" b="b"/>
                <a:pathLst>
                  <a:path w="16419" h="21600" fill="none" extrusionOk="0">
                    <a:moveTo>
                      <a:pt x="0" y="0"/>
                    </a:moveTo>
                    <a:cubicBezTo>
                      <a:pt x="6315" y="0"/>
                      <a:pt x="12315" y="2764"/>
                      <a:pt x="16418" y="7565"/>
                    </a:cubicBezTo>
                  </a:path>
                  <a:path w="16419" h="21600" stroke="0" extrusionOk="0">
                    <a:moveTo>
                      <a:pt x="0" y="0"/>
                    </a:moveTo>
                    <a:cubicBezTo>
                      <a:pt x="6315" y="0"/>
                      <a:pt x="12315" y="2764"/>
                      <a:pt x="16418" y="7565"/>
                    </a:cubicBezTo>
                    <a:lnTo>
                      <a:pt x="0" y="21600"/>
                    </a:lnTo>
                    <a:close/>
                  </a:path>
                </a:pathLst>
              </a:custGeom>
              <a:noFill/>
              <a:ln w="9525">
                <a:solidFill>
                  <a:schemeClr val="tx1"/>
                </a:solidFill>
                <a:round/>
                <a:headEnd type="triangle" w="med" len="me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963" name="Group 19"/>
            <p:cNvGrpSpPr>
              <a:grpSpLocks/>
            </p:cNvGrpSpPr>
            <p:nvPr/>
          </p:nvGrpSpPr>
          <p:grpSpPr bwMode="auto">
            <a:xfrm>
              <a:off x="2869" y="1082"/>
              <a:ext cx="354" cy="153"/>
              <a:chOff x="703" y="1344"/>
              <a:chExt cx="453" cy="181"/>
            </a:xfrm>
          </p:grpSpPr>
          <p:sp>
            <p:nvSpPr>
              <p:cNvPr id="82964" name="Arc 20"/>
              <p:cNvSpPr>
                <a:spLocks/>
              </p:cNvSpPr>
              <p:nvPr/>
            </p:nvSpPr>
            <p:spPr bwMode="auto">
              <a:xfrm rot="-1565820">
                <a:off x="703" y="1389"/>
                <a:ext cx="181" cy="136"/>
              </a:xfrm>
              <a:custGeom>
                <a:avLst/>
                <a:gdLst>
                  <a:gd name="G0" fmla="+- 0 0 0"/>
                  <a:gd name="G1" fmla="+- 21600 0 0"/>
                  <a:gd name="G2" fmla="+- 21600 0 0"/>
                  <a:gd name="T0" fmla="*/ 0 w 16419"/>
                  <a:gd name="T1" fmla="*/ 0 h 21600"/>
                  <a:gd name="T2" fmla="*/ 16419 w 16419"/>
                  <a:gd name="T3" fmla="*/ 7565 h 21600"/>
                  <a:gd name="T4" fmla="*/ 0 w 16419"/>
                  <a:gd name="T5" fmla="*/ 21600 h 21600"/>
                </a:gdLst>
                <a:ahLst/>
                <a:cxnLst>
                  <a:cxn ang="0">
                    <a:pos x="T0" y="T1"/>
                  </a:cxn>
                  <a:cxn ang="0">
                    <a:pos x="T2" y="T3"/>
                  </a:cxn>
                  <a:cxn ang="0">
                    <a:pos x="T4" y="T5"/>
                  </a:cxn>
                </a:cxnLst>
                <a:rect l="0" t="0" r="r" b="b"/>
                <a:pathLst>
                  <a:path w="16419" h="21600" fill="none" extrusionOk="0">
                    <a:moveTo>
                      <a:pt x="0" y="0"/>
                    </a:moveTo>
                    <a:cubicBezTo>
                      <a:pt x="6315" y="0"/>
                      <a:pt x="12315" y="2764"/>
                      <a:pt x="16418" y="7565"/>
                    </a:cubicBezTo>
                  </a:path>
                  <a:path w="16419" h="21600" stroke="0" extrusionOk="0">
                    <a:moveTo>
                      <a:pt x="0" y="0"/>
                    </a:moveTo>
                    <a:cubicBezTo>
                      <a:pt x="6315" y="0"/>
                      <a:pt x="12315" y="2764"/>
                      <a:pt x="16418" y="7565"/>
                    </a:cubicBezTo>
                    <a:lnTo>
                      <a:pt x="0" y="21600"/>
                    </a:lnTo>
                    <a:close/>
                  </a:path>
                </a:pathLst>
              </a:custGeom>
              <a:noFill/>
              <a:ln w="9525">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65" name="Arc 21"/>
              <p:cNvSpPr>
                <a:spLocks/>
              </p:cNvSpPr>
              <p:nvPr/>
            </p:nvSpPr>
            <p:spPr bwMode="auto">
              <a:xfrm rot="-906012">
                <a:off x="975" y="1344"/>
                <a:ext cx="181" cy="136"/>
              </a:xfrm>
              <a:custGeom>
                <a:avLst/>
                <a:gdLst>
                  <a:gd name="G0" fmla="+- 0 0 0"/>
                  <a:gd name="G1" fmla="+- 21600 0 0"/>
                  <a:gd name="G2" fmla="+- 21600 0 0"/>
                  <a:gd name="T0" fmla="*/ 0 w 16419"/>
                  <a:gd name="T1" fmla="*/ 0 h 21600"/>
                  <a:gd name="T2" fmla="*/ 16419 w 16419"/>
                  <a:gd name="T3" fmla="*/ 7565 h 21600"/>
                  <a:gd name="T4" fmla="*/ 0 w 16419"/>
                  <a:gd name="T5" fmla="*/ 21600 h 21600"/>
                </a:gdLst>
                <a:ahLst/>
                <a:cxnLst>
                  <a:cxn ang="0">
                    <a:pos x="T0" y="T1"/>
                  </a:cxn>
                  <a:cxn ang="0">
                    <a:pos x="T2" y="T3"/>
                  </a:cxn>
                  <a:cxn ang="0">
                    <a:pos x="T4" y="T5"/>
                  </a:cxn>
                </a:cxnLst>
                <a:rect l="0" t="0" r="r" b="b"/>
                <a:pathLst>
                  <a:path w="16419" h="21600" fill="none" extrusionOk="0">
                    <a:moveTo>
                      <a:pt x="0" y="0"/>
                    </a:moveTo>
                    <a:cubicBezTo>
                      <a:pt x="6315" y="0"/>
                      <a:pt x="12315" y="2764"/>
                      <a:pt x="16418" y="7565"/>
                    </a:cubicBezTo>
                  </a:path>
                  <a:path w="16419" h="21600" stroke="0" extrusionOk="0">
                    <a:moveTo>
                      <a:pt x="0" y="0"/>
                    </a:moveTo>
                    <a:cubicBezTo>
                      <a:pt x="6315" y="0"/>
                      <a:pt x="12315" y="2764"/>
                      <a:pt x="16418" y="7565"/>
                    </a:cubicBezTo>
                    <a:lnTo>
                      <a:pt x="0" y="21600"/>
                    </a:lnTo>
                    <a:close/>
                  </a:path>
                </a:pathLst>
              </a:custGeom>
              <a:noFill/>
              <a:ln w="9525">
                <a:solidFill>
                  <a:schemeClr val="tx1"/>
                </a:solidFill>
                <a:round/>
                <a:headEnd type="triangle" w="med" len="me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966" name="Group 22"/>
            <p:cNvGrpSpPr>
              <a:grpSpLocks/>
            </p:cNvGrpSpPr>
            <p:nvPr/>
          </p:nvGrpSpPr>
          <p:grpSpPr bwMode="auto">
            <a:xfrm rot="11255871">
              <a:off x="2833" y="2270"/>
              <a:ext cx="354" cy="153"/>
              <a:chOff x="658" y="2976"/>
              <a:chExt cx="453" cy="181"/>
            </a:xfrm>
          </p:grpSpPr>
          <p:sp>
            <p:nvSpPr>
              <p:cNvPr id="82967" name="Arc 23"/>
              <p:cNvSpPr>
                <a:spLocks/>
              </p:cNvSpPr>
              <p:nvPr/>
            </p:nvSpPr>
            <p:spPr bwMode="auto">
              <a:xfrm rot="-1565820">
                <a:off x="658" y="3021"/>
                <a:ext cx="181" cy="136"/>
              </a:xfrm>
              <a:custGeom>
                <a:avLst/>
                <a:gdLst>
                  <a:gd name="G0" fmla="+- 0 0 0"/>
                  <a:gd name="G1" fmla="+- 21600 0 0"/>
                  <a:gd name="G2" fmla="+- 21600 0 0"/>
                  <a:gd name="T0" fmla="*/ 0 w 16419"/>
                  <a:gd name="T1" fmla="*/ 0 h 21600"/>
                  <a:gd name="T2" fmla="*/ 16419 w 16419"/>
                  <a:gd name="T3" fmla="*/ 7565 h 21600"/>
                  <a:gd name="T4" fmla="*/ 0 w 16419"/>
                  <a:gd name="T5" fmla="*/ 21600 h 21600"/>
                </a:gdLst>
                <a:ahLst/>
                <a:cxnLst>
                  <a:cxn ang="0">
                    <a:pos x="T0" y="T1"/>
                  </a:cxn>
                  <a:cxn ang="0">
                    <a:pos x="T2" y="T3"/>
                  </a:cxn>
                  <a:cxn ang="0">
                    <a:pos x="T4" y="T5"/>
                  </a:cxn>
                </a:cxnLst>
                <a:rect l="0" t="0" r="r" b="b"/>
                <a:pathLst>
                  <a:path w="16419" h="21600" fill="none" extrusionOk="0">
                    <a:moveTo>
                      <a:pt x="0" y="0"/>
                    </a:moveTo>
                    <a:cubicBezTo>
                      <a:pt x="6315" y="0"/>
                      <a:pt x="12315" y="2764"/>
                      <a:pt x="16418" y="7565"/>
                    </a:cubicBezTo>
                  </a:path>
                  <a:path w="16419" h="21600" stroke="0" extrusionOk="0">
                    <a:moveTo>
                      <a:pt x="0" y="0"/>
                    </a:moveTo>
                    <a:cubicBezTo>
                      <a:pt x="6315" y="0"/>
                      <a:pt x="12315" y="2764"/>
                      <a:pt x="16418" y="7565"/>
                    </a:cubicBezTo>
                    <a:lnTo>
                      <a:pt x="0" y="21600"/>
                    </a:lnTo>
                    <a:close/>
                  </a:path>
                </a:pathLst>
              </a:custGeom>
              <a:noFill/>
              <a:ln w="9525">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68" name="Arc 24"/>
              <p:cNvSpPr>
                <a:spLocks/>
              </p:cNvSpPr>
              <p:nvPr/>
            </p:nvSpPr>
            <p:spPr bwMode="auto">
              <a:xfrm rot="-906012">
                <a:off x="930" y="2976"/>
                <a:ext cx="181" cy="136"/>
              </a:xfrm>
              <a:custGeom>
                <a:avLst/>
                <a:gdLst>
                  <a:gd name="G0" fmla="+- 0 0 0"/>
                  <a:gd name="G1" fmla="+- 21600 0 0"/>
                  <a:gd name="G2" fmla="+- 21600 0 0"/>
                  <a:gd name="T0" fmla="*/ 0 w 16419"/>
                  <a:gd name="T1" fmla="*/ 0 h 21600"/>
                  <a:gd name="T2" fmla="*/ 16419 w 16419"/>
                  <a:gd name="T3" fmla="*/ 7565 h 21600"/>
                  <a:gd name="T4" fmla="*/ 0 w 16419"/>
                  <a:gd name="T5" fmla="*/ 21600 h 21600"/>
                </a:gdLst>
                <a:ahLst/>
                <a:cxnLst>
                  <a:cxn ang="0">
                    <a:pos x="T0" y="T1"/>
                  </a:cxn>
                  <a:cxn ang="0">
                    <a:pos x="T2" y="T3"/>
                  </a:cxn>
                  <a:cxn ang="0">
                    <a:pos x="T4" y="T5"/>
                  </a:cxn>
                </a:cxnLst>
                <a:rect l="0" t="0" r="r" b="b"/>
                <a:pathLst>
                  <a:path w="16419" h="21600" fill="none" extrusionOk="0">
                    <a:moveTo>
                      <a:pt x="0" y="0"/>
                    </a:moveTo>
                    <a:cubicBezTo>
                      <a:pt x="6315" y="0"/>
                      <a:pt x="12315" y="2764"/>
                      <a:pt x="16418" y="7565"/>
                    </a:cubicBezTo>
                  </a:path>
                  <a:path w="16419" h="21600" stroke="0" extrusionOk="0">
                    <a:moveTo>
                      <a:pt x="0" y="0"/>
                    </a:moveTo>
                    <a:cubicBezTo>
                      <a:pt x="6315" y="0"/>
                      <a:pt x="12315" y="2764"/>
                      <a:pt x="16418" y="7565"/>
                    </a:cubicBezTo>
                    <a:lnTo>
                      <a:pt x="0" y="21600"/>
                    </a:lnTo>
                    <a:close/>
                  </a:path>
                </a:pathLst>
              </a:custGeom>
              <a:noFill/>
              <a:ln w="9525">
                <a:solidFill>
                  <a:schemeClr val="tx1"/>
                </a:solidFill>
                <a:round/>
                <a:headEnd type="triangle" w="med" len="me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969" name="Text Box 25"/>
            <p:cNvSpPr txBox="1">
              <a:spLocks noChangeArrowheads="1"/>
            </p:cNvSpPr>
            <p:nvPr/>
          </p:nvSpPr>
          <p:spPr bwMode="auto">
            <a:xfrm>
              <a:off x="1804" y="1581"/>
              <a:ext cx="213"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1800">
                  <a:cs typeface="Arial" panose="020B0604020202020204" pitchFamily="34" charset="0"/>
                </a:rPr>
                <a:t>β</a:t>
              </a:r>
            </a:p>
          </p:txBody>
        </p:sp>
        <p:sp>
          <p:nvSpPr>
            <p:cNvPr id="82970" name="Text Box 26"/>
            <p:cNvSpPr txBox="1">
              <a:spLocks noChangeArrowheads="1"/>
            </p:cNvSpPr>
            <p:nvPr/>
          </p:nvSpPr>
          <p:spPr bwMode="auto">
            <a:xfrm>
              <a:off x="2939" y="2232"/>
              <a:ext cx="213"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1800">
                  <a:cs typeface="Arial" panose="020B0604020202020204" pitchFamily="34" charset="0"/>
                </a:rPr>
                <a:t>β</a:t>
              </a:r>
            </a:p>
          </p:txBody>
        </p:sp>
        <p:sp>
          <p:nvSpPr>
            <p:cNvPr id="82971" name="Text Box 27"/>
            <p:cNvSpPr txBox="1">
              <a:spLocks noChangeArrowheads="1"/>
            </p:cNvSpPr>
            <p:nvPr/>
          </p:nvSpPr>
          <p:spPr bwMode="auto">
            <a:xfrm>
              <a:off x="2975" y="1005"/>
              <a:ext cx="213"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1800">
                  <a:cs typeface="Arial" panose="020B0604020202020204" pitchFamily="34" charset="0"/>
                </a:rPr>
                <a:t>β</a:t>
              </a:r>
            </a:p>
          </p:txBody>
        </p:sp>
        <p:sp>
          <p:nvSpPr>
            <p:cNvPr id="82977" name="Text Box 33"/>
            <p:cNvSpPr txBox="1">
              <a:spLocks noChangeArrowheads="1"/>
            </p:cNvSpPr>
            <p:nvPr/>
          </p:nvSpPr>
          <p:spPr bwMode="auto">
            <a:xfrm>
              <a:off x="846" y="1964"/>
              <a:ext cx="213"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cs typeface="Arial" panose="020B0604020202020204" pitchFamily="34" charset="0"/>
                </a:rPr>
                <a:t>A</a:t>
              </a:r>
              <a:endParaRPr lang="el-GR" sz="1800">
                <a:cs typeface="Arial" panose="020B0604020202020204" pitchFamily="34" charset="0"/>
              </a:endParaRPr>
            </a:p>
          </p:txBody>
        </p:sp>
        <p:sp>
          <p:nvSpPr>
            <p:cNvPr id="82978" name="Text Box 34"/>
            <p:cNvSpPr txBox="1">
              <a:spLocks noChangeArrowheads="1"/>
            </p:cNvSpPr>
            <p:nvPr/>
          </p:nvSpPr>
          <p:spPr bwMode="auto">
            <a:xfrm>
              <a:off x="846" y="1312"/>
              <a:ext cx="213"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cs typeface="Arial" panose="020B0604020202020204" pitchFamily="34" charset="0"/>
                </a:rPr>
                <a:t>B</a:t>
              </a:r>
              <a:endParaRPr lang="el-GR" sz="1800">
                <a:cs typeface="Arial" panose="020B0604020202020204" pitchFamily="34" charset="0"/>
              </a:endParaRPr>
            </a:p>
          </p:txBody>
        </p:sp>
        <p:sp>
          <p:nvSpPr>
            <p:cNvPr id="82979" name="Text Box 35"/>
            <p:cNvSpPr txBox="1">
              <a:spLocks noChangeArrowheads="1"/>
            </p:cNvSpPr>
            <p:nvPr/>
          </p:nvSpPr>
          <p:spPr bwMode="auto">
            <a:xfrm>
              <a:off x="2833" y="2078"/>
              <a:ext cx="212"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cs typeface="Arial" panose="020B0604020202020204" pitchFamily="34" charset="0"/>
                </a:rPr>
                <a:t>D</a:t>
              </a:r>
              <a:endParaRPr lang="el-GR" sz="1800">
                <a:cs typeface="Arial" panose="020B0604020202020204" pitchFamily="34" charset="0"/>
              </a:endParaRPr>
            </a:p>
          </p:txBody>
        </p:sp>
        <p:sp>
          <p:nvSpPr>
            <p:cNvPr id="82981" name="Text Box 37"/>
            <p:cNvSpPr txBox="1">
              <a:spLocks noChangeArrowheads="1"/>
            </p:cNvSpPr>
            <p:nvPr/>
          </p:nvSpPr>
          <p:spPr bwMode="auto">
            <a:xfrm>
              <a:off x="2869" y="1159"/>
              <a:ext cx="212"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cs typeface="Arial" panose="020B0604020202020204" pitchFamily="34" charset="0"/>
                </a:rPr>
                <a:t>C</a:t>
              </a:r>
              <a:endParaRPr lang="el-GR" sz="1800">
                <a:cs typeface="Arial" panose="020B0604020202020204" pitchFamily="34" charset="0"/>
              </a:endParaRPr>
            </a:p>
          </p:txBody>
        </p:sp>
        <p:sp>
          <p:nvSpPr>
            <p:cNvPr id="82982" name="Line 38"/>
            <p:cNvSpPr>
              <a:spLocks noChangeShapeType="1"/>
            </p:cNvSpPr>
            <p:nvPr/>
          </p:nvSpPr>
          <p:spPr bwMode="auto">
            <a:xfrm flipV="1">
              <a:off x="989" y="1542"/>
              <a:ext cx="2056" cy="19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83" name="Line 39"/>
            <p:cNvSpPr>
              <a:spLocks noChangeShapeType="1"/>
            </p:cNvSpPr>
            <p:nvPr/>
          </p:nvSpPr>
          <p:spPr bwMode="auto">
            <a:xfrm>
              <a:off x="989" y="1734"/>
              <a:ext cx="2092" cy="38"/>
            </a:xfrm>
            <a:prstGeom prst="line">
              <a:avLst/>
            </a:prstGeom>
            <a:noFill/>
            <a:ln w="9525">
              <a:solidFill>
                <a:schemeClr val="tx1"/>
              </a:solidFill>
              <a:prstDash val="lgDash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84" name="Text Box 40"/>
            <p:cNvSpPr txBox="1">
              <a:spLocks noChangeArrowheads="1"/>
            </p:cNvSpPr>
            <p:nvPr/>
          </p:nvSpPr>
          <p:spPr bwMode="auto">
            <a:xfrm>
              <a:off x="846" y="1619"/>
              <a:ext cx="213"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cs typeface="Arial" panose="020B0604020202020204" pitchFamily="34" charset="0"/>
                </a:rPr>
                <a:t>O</a:t>
              </a:r>
              <a:endParaRPr lang="el-GR" sz="1800">
                <a:cs typeface="Arial" panose="020B0604020202020204" pitchFamily="34" charset="0"/>
              </a:endParaRPr>
            </a:p>
          </p:txBody>
        </p:sp>
        <p:sp>
          <p:nvSpPr>
            <p:cNvPr id="82985" name="Text Box 41"/>
            <p:cNvSpPr txBox="1">
              <a:spLocks noChangeArrowheads="1"/>
            </p:cNvSpPr>
            <p:nvPr/>
          </p:nvSpPr>
          <p:spPr bwMode="auto">
            <a:xfrm>
              <a:off x="3061" y="1389"/>
              <a:ext cx="213"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cs typeface="Arial" panose="020B0604020202020204" pitchFamily="34" charset="0"/>
                </a:rPr>
                <a:t>M</a:t>
              </a:r>
              <a:endParaRPr lang="el-GR" sz="1800">
                <a:cs typeface="Arial" panose="020B0604020202020204" pitchFamily="34" charset="0"/>
              </a:endParaRPr>
            </a:p>
          </p:txBody>
        </p:sp>
        <p:sp>
          <p:nvSpPr>
            <p:cNvPr id="82986" name="Line 42"/>
            <p:cNvSpPr>
              <a:spLocks noChangeShapeType="1"/>
            </p:cNvSpPr>
            <p:nvPr/>
          </p:nvSpPr>
          <p:spPr bwMode="auto">
            <a:xfrm>
              <a:off x="2975" y="1542"/>
              <a:ext cx="0" cy="7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87" name="Line 43"/>
            <p:cNvSpPr>
              <a:spLocks noChangeShapeType="1"/>
            </p:cNvSpPr>
            <p:nvPr/>
          </p:nvSpPr>
          <p:spPr bwMode="auto">
            <a:xfrm>
              <a:off x="2975" y="1619"/>
              <a:ext cx="7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82991" name="Object 47"/>
          <p:cNvGraphicFramePr>
            <a:graphicFrameLocks noGrp="1" noChangeAspect="1"/>
          </p:cNvGraphicFramePr>
          <p:nvPr>
            <p:ph idx="1"/>
            <p:extLst>
              <p:ext uri="{D42A27DB-BD31-4B8C-83A1-F6EECF244321}">
                <p14:modId xmlns="" xmlns:p14="http://schemas.microsoft.com/office/powerpoint/2010/main" val="3829987585"/>
              </p:ext>
            </p:extLst>
          </p:nvPr>
        </p:nvGraphicFramePr>
        <p:xfrm>
          <a:off x="1457324" y="5005784"/>
          <a:ext cx="3344413" cy="1547415"/>
        </p:xfrm>
        <a:graphic>
          <a:graphicData uri="http://schemas.openxmlformats.org/presentationml/2006/ole">
            <p:oleObj spid="_x0000_s93198" name="Equation" r:id="rId4" imgW="2552700" imgH="1181100" progId="Equation.3">
              <p:embed/>
            </p:oleObj>
          </a:graphicData>
        </a:graphic>
      </p:graphicFrame>
    </p:spTree>
    <p:extLst>
      <p:ext uri="{BB962C8B-B14F-4D97-AF65-F5344CB8AC3E}">
        <p14:creationId xmlns="" xmlns:p14="http://schemas.microsoft.com/office/powerpoint/2010/main" val="3288501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l"/>
            <a:r>
              <a:rPr lang="en-US" sz="2400" smtClean="0"/>
              <a:t>Length of Belt and Angle of Lap (Contd.)</a:t>
            </a:r>
          </a:p>
        </p:txBody>
      </p:sp>
      <p:sp>
        <p:nvSpPr>
          <p:cNvPr id="83976" name="Rectangle 8"/>
          <p:cNvSpPr>
            <a:spLocks noGrp="1" noChangeArrowheads="1"/>
          </p:cNvSpPr>
          <p:nvPr>
            <p:ph idx="1"/>
          </p:nvPr>
        </p:nvSpPr>
        <p:spPr/>
        <p:txBody>
          <a:bodyPr/>
          <a:lstStyle/>
          <a:p>
            <a:r>
              <a:rPr lang="en-US" sz="2800" smtClean="0"/>
              <a:t>Substituting the values for cos</a:t>
            </a:r>
            <a:r>
              <a:rPr lang="el-GR" sz="2800" smtClean="0">
                <a:cs typeface="Arial" panose="020B0604020202020204" pitchFamily="34" charset="0"/>
              </a:rPr>
              <a:t>β</a:t>
            </a:r>
            <a:r>
              <a:rPr lang="en-US" sz="2800" smtClean="0">
                <a:cs typeface="Arial" panose="020B0604020202020204" pitchFamily="34" charset="0"/>
              </a:rPr>
              <a:t> and </a:t>
            </a:r>
            <a:r>
              <a:rPr lang="el-GR" sz="2800" smtClean="0">
                <a:cs typeface="Arial" panose="020B0604020202020204" pitchFamily="34" charset="0"/>
              </a:rPr>
              <a:t>β</a:t>
            </a:r>
            <a:r>
              <a:rPr lang="en-US" sz="2800" smtClean="0">
                <a:cs typeface="Arial" panose="020B0604020202020204" pitchFamily="34" charset="0"/>
              </a:rPr>
              <a:t> and simplifying</a:t>
            </a:r>
          </a:p>
          <a:p>
            <a:endParaRPr lang="en-US" sz="2800" smtClean="0">
              <a:cs typeface="Arial" panose="020B0604020202020204" pitchFamily="34" charset="0"/>
            </a:endParaRPr>
          </a:p>
          <a:p>
            <a:endParaRPr lang="en-US" sz="2800" smtClean="0">
              <a:cs typeface="Arial" panose="020B0604020202020204" pitchFamily="34" charset="0"/>
            </a:endParaRPr>
          </a:p>
          <a:p>
            <a:r>
              <a:rPr lang="en-US" sz="2800" smtClean="0">
                <a:cs typeface="Arial" panose="020B0604020202020204" pitchFamily="34" charset="0"/>
              </a:rPr>
              <a:t>Similarly the angle of laps are given as</a:t>
            </a:r>
            <a:endParaRPr lang="el-GR" sz="2800" smtClean="0">
              <a:cs typeface="Arial" panose="020B0604020202020204" pitchFamily="34" charset="0"/>
            </a:endParaRPr>
          </a:p>
        </p:txBody>
      </p:sp>
      <p:pic>
        <p:nvPicPr>
          <p:cNvPr id="83977" name="Picture 9"/>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08175" y="2133600"/>
            <a:ext cx="4968875" cy="919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83980" name="Group 12"/>
          <p:cNvGrpSpPr>
            <a:grpSpLocks/>
          </p:cNvGrpSpPr>
          <p:nvPr/>
        </p:nvGrpSpPr>
        <p:grpSpPr bwMode="auto">
          <a:xfrm>
            <a:off x="755650" y="3933825"/>
            <a:ext cx="7035800" cy="1077913"/>
            <a:chOff x="567" y="2523"/>
            <a:chExt cx="4432" cy="679"/>
          </a:xfrm>
        </p:grpSpPr>
        <p:pic>
          <p:nvPicPr>
            <p:cNvPr id="83978" name="Picture 1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12" y="2614"/>
              <a:ext cx="4387" cy="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3979" name="Rectangle 11"/>
            <p:cNvSpPr>
              <a:spLocks noChangeArrowheads="1"/>
            </p:cNvSpPr>
            <p:nvPr/>
          </p:nvSpPr>
          <p:spPr bwMode="auto">
            <a:xfrm>
              <a:off x="567" y="2523"/>
              <a:ext cx="499" cy="27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 xmlns:p14="http://schemas.microsoft.com/office/powerpoint/2010/main" val="22097774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85" name="Picture 3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08175" y="1557338"/>
            <a:ext cx="4972050" cy="2352675"/>
          </a:xfrm>
          <a:prstGeom prst="rect">
            <a:avLst/>
          </a:prstGeom>
          <a:noFill/>
          <a:extLst>
            <a:ext uri="{909E8E84-426E-40DD-AFC4-6F175D3DCCD1}">
              <a14:hiddenFill xmlns="" xmlns:a14="http://schemas.microsoft.com/office/drawing/2010/main">
                <a:solidFill>
                  <a:srgbClr val="FFFFFF"/>
                </a:solidFill>
              </a14:hiddenFill>
            </a:ext>
          </a:extLst>
        </p:spPr>
      </p:pic>
      <p:sp>
        <p:nvSpPr>
          <p:cNvPr id="104450" name="Rectangle 2"/>
          <p:cNvSpPr>
            <a:spLocks noGrp="1" noChangeArrowheads="1"/>
          </p:cNvSpPr>
          <p:nvPr>
            <p:ph type="title"/>
          </p:nvPr>
        </p:nvSpPr>
        <p:spPr/>
        <p:txBody>
          <a:bodyPr/>
          <a:lstStyle/>
          <a:p>
            <a:r>
              <a:rPr lang="en-US" sz="3200" smtClean="0"/>
              <a:t>Length of Belt and Angle of Lap</a:t>
            </a:r>
            <a:br>
              <a:rPr lang="en-US" sz="3200" smtClean="0"/>
            </a:br>
            <a:r>
              <a:rPr lang="en-US" sz="3200" smtClean="0"/>
              <a:t>for </a:t>
            </a:r>
            <a:r>
              <a:rPr lang="en-US" sz="3200" i="1" smtClean="0"/>
              <a:t>Cross Belt</a:t>
            </a:r>
          </a:p>
        </p:txBody>
      </p:sp>
      <p:graphicFrame>
        <p:nvGraphicFramePr>
          <p:cNvPr id="104490" name="Object 42"/>
          <p:cNvGraphicFramePr>
            <a:graphicFrameLocks noGrp="1" noChangeAspect="1"/>
          </p:cNvGraphicFramePr>
          <p:nvPr>
            <p:ph idx="1"/>
            <p:extLst>
              <p:ext uri="{D42A27DB-BD31-4B8C-83A1-F6EECF244321}">
                <p14:modId xmlns="" xmlns:p14="http://schemas.microsoft.com/office/powerpoint/2010/main" val="3506895340"/>
              </p:ext>
            </p:extLst>
          </p:nvPr>
        </p:nvGraphicFramePr>
        <p:xfrm>
          <a:off x="1060450" y="3817867"/>
          <a:ext cx="3822700" cy="2811534"/>
        </p:xfrm>
        <a:graphic>
          <a:graphicData uri="http://schemas.openxmlformats.org/presentationml/2006/ole">
            <p:oleObj spid="_x0000_s94221" name="Equation" r:id="rId4" imgW="1968500" imgH="1447800" progId="Equation.3">
              <p:embed/>
            </p:oleObj>
          </a:graphicData>
        </a:graphic>
      </p:graphicFrame>
      <p:sp>
        <p:nvSpPr>
          <p:cNvPr id="104451" name="Rectangle 3"/>
          <p:cNvSpPr>
            <a:spLocks noGrp="1" noChangeArrowheads="1"/>
          </p:cNvSpPr>
          <p:nvPr>
            <p:ph type="body" sz="half" idx="4294967295"/>
          </p:nvPr>
        </p:nvSpPr>
        <p:spPr>
          <a:xfrm>
            <a:off x="0" y="1196975"/>
            <a:ext cx="9144000" cy="4525963"/>
          </a:xfrm>
        </p:spPr>
        <p:txBody>
          <a:bodyPr/>
          <a:lstStyle/>
          <a:p>
            <a:r>
              <a:rPr lang="en-US" sz="2000" dirty="0" smtClean="0"/>
              <a:t>Following the similar trigonometric approach, the length of belt and angle of lap can be obtained</a:t>
            </a:r>
          </a:p>
        </p:txBody>
      </p:sp>
    </p:spTree>
    <p:extLst>
      <p:ext uri="{BB962C8B-B14F-4D97-AF65-F5344CB8AC3E}">
        <p14:creationId xmlns="" xmlns:p14="http://schemas.microsoft.com/office/powerpoint/2010/main" val="3696294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t>Tension in Belts</a:t>
            </a:r>
          </a:p>
        </p:txBody>
      </p:sp>
      <p:sp>
        <p:nvSpPr>
          <p:cNvPr id="81923" name="Rectangle 3"/>
          <p:cNvSpPr>
            <a:spLocks noGrp="1" noChangeArrowheads="1"/>
          </p:cNvSpPr>
          <p:nvPr>
            <p:ph type="body" sz="half" idx="4294967295"/>
          </p:nvPr>
        </p:nvSpPr>
        <p:spPr>
          <a:xfrm>
            <a:off x="-16868" y="1210560"/>
            <a:ext cx="6732588" cy="5472113"/>
          </a:xfrm>
        </p:spPr>
        <p:txBody>
          <a:bodyPr/>
          <a:lstStyle/>
          <a:p>
            <a:pPr>
              <a:lnSpc>
                <a:spcPct val="80000"/>
              </a:lnSpc>
            </a:pPr>
            <a:r>
              <a:rPr lang="en-US" sz="2000" dirty="0" smtClean="0"/>
              <a:t>Consider a flat belt- pulley assembly as shown </a:t>
            </a:r>
          </a:p>
          <a:p>
            <a:pPr>
              <a:lnSpc>
                <a:spcPct val="80000"/>
              </a:lnSpc>
            </a:pPr>
            <a:r>
              <a:rPr lang="en-US" sz="2000" dirty="0" smtClean="0"/>
              <a:t>Angle suspended by a small element be </a:t>
            </a:r>
            <a:r>
              <a:rPr lang="en-US" sz="2000" dirty="0" smtClean="0">
                <a:sym typeface="Symbol" panose="05050102010706020507" pitchFamily="18" charset="2"/>
              </a:rPr>
              <a:t></a:t>
            </a:r>
          </a:p>
          <a:p>
            <a:pPr>
              <a:lnSpc>
                <a:spcPct val="80000"/>
              </a:lnSpc>
            </a:pPr>
            <a:r>
              <a:rPr lang="en-US" sz="2000" dirty="0" smtClean="0">
                <a:sym typeface="Symbol" panose="05050102010706020507" pitchFamily="18" charset="2"/>
              </a:rPr>
              <a:t>Let T be the tension in slack side </a:t>
            </a:r>
          </a:p>
          <a:p>
            <a:pPr>
              <a:lnSpc>
                <a:spcPct val="80000"/>
              </a:lnSpc>
              <a:buFontTx/>
              <a:buNone/>
            </a:pPr>
            <a:r>
              <a:rPr lang="en-US" sz="2000" dirty="0" smtClean="0">
                <a:sym typeface="Symbol" panose="05050102010706020507" pitchFamily="18" charset="2"/>
              </a:rPr>
              <a:t>	T+ T be the tension in tight side</a:t>
            </a:r>
          </a:p>
          <a:p>
            <a:pPr>
              <a:lnSpc>
                <a:spcPct val="80000"/>
              </a:lnSpc>
              <a:buFontTx/>
              <a:buNone/>
            </a:pPr>
            <a:r>
              <a:rPr lang="en-US" sz="2000" dirty="0" smtClean="0">
                <a:sym typeface="Symbol" panose="05050102010706020507" pitchFamily="18" charset="2"/>
              </a:rPr>
              <a:t>	R be the reaction of belt element</a:t>
            </a:r>
          </a:p>
          <a:p>
            <a:pPr>
              <a:lnSpc>
                <a:spcPct val="80000"/>
              </a:lnSpc>
              <a:buFontTx/>
              <a:buNone/>
            </a:pPr>
            <a:r>
              <a:rPr lang="en-US" sz="2000" dirty="0" smtClean="0">
                <a:sym typeface="Symbol" panose="05050102010706020507" pitchFamily="18" charset="2"/>
              </a:rPr>
              <a:t>	</a:t>
            </a:r>
            <a:r>
              <a:rPr lang="en-US" sz="2000" dirty="0" smtClean="0"/>
              <a:t>µR be the frictional force, where </a:t>
            </a:r>
            <a:r>
              <a:rPr lang="en-US" sz="2000" dirty="0" smtClean="0">
                <a:cs typeface="Arial" panose="020B0604020202020204" pitchFamily="34" charset="0"/>
              </a:rPr>
              <a:t>µ is coefficient of friction</a:t>
            </a:r>
          </a:p>
          <a:p>
            <a:pPr>
              <a:lnSpc>
                <a:spcPct val="80000"/>
              </a:lnSpc>
            </a:pPr>
            <a:r>
              <a:rPr lang="en-US" sz="2000" dirty="0" smtClean="0"/>
              <a:t>Resolving the forces tangential to the pulley and   considering the equilibrium equation</a:t>
            </a:r>
          </a:p>
          <a:p>
            <a:pPr>
              <a:lnSpc>
                <a:spcPct val="80000"/>
              </a:lnSpc>
              <a:buFontTx/>
              <a:buNone/>
            </a:pPr>
            <a:endParaRPr lang="en-US" sz="2000" dirty="0" smtClean="0"/>
          </a:p>
          <a:p>
            <a:pPr>
              <a:lnSpc>
                <a:spcPct val="80000"/>
              </a:lnSpc>
              <a:buFontTx/>
              <a:buNone/>
            </a:pPr>
            <a:endParaRPr lang="en-US" sz="2000" dirty="0" smtClean="0"/>
          </a:p>
          <a:p>
            <a:pPr>
              <a:lnSpc>
                <a:spcPct val="80000"/>
              </a:lnSpc>
              <a:buFontTx/>
              <a:buNone/>
            </a:pPr>
            <a:endParaRPr lang="en-US" sz="2000" dirty="0" smtClean="0"/>
          </a:p>
          <a:p>
            <a:pPr>
              <a:lnSpc>
                <a:spcPct val="80000"/>
              </a:lnSpc>
              <a:buFontTx/>
              <a:buNone/>
            </a:pPr>
            <a:r>
              <a:rPr lang="en-US" sz="2000" dirty="0" smtClean="0"/>
              <a:t>		</a:t>
            </a:r>
          </a:p>
          <a:p>
            <a:pPr>
              <a:lnSpc>
                <a:spcPct val="80000"/>
              </a:lnSpc>
              <a:buFontTx/>
              <a:buNone/>
            </a:pPr>
            <a:r>
              <a:rPr lang="en-US" sz="2000" dirty="0" smtClean="0"/>
              <a:t>				as </a:t>
            </a:r>
            <a:r>
              <a:rPr lang="en-US" sz="2000" dirty="0" smtClean="0">
                <a:sym typeface="Symbol" panose="05050102010706020507" pitchFamily="18" charset="2"/>
              </a:rPr>
              <a:t>/2 is small and </a:t>
            </a:r>
            <a:r>
              <a:rPr lang="en-US" sz="2000" dirty="0" err="1" smtClean="0">
                <a:sym typeface="Symbol" panose="05050102010706020507" pitchFamily="18" charset="2"/>
              </a:rPr>
              <a:t>cos</a:t>
            </a:r>
            <a:r>
              <a:rPr lang="en-US" sz="2000" dirty="0" smtClean="0">
                <a:sym typeface="Symbol" panose="05050102010706020507" pitchFamily="18" charset="2"/>
              </a:rPr>
              <a:t>/2=1</a:t>
            </a:r>
          </a:p>
          <a:p>
            <a:pPr>
              <a:lnSpc>
                <a:spcPct val="80000"/>
              </a:lnSpc>
            </a:pPr>
            <a:r>
              <a:rPr lang="en-US" sz="2000" dirty="0" smtClean="0"/>
              <a:t>Resolving the forces radial to the pulley and considering the equilibrium equation</a:t>
            </a:r>
            <a:endParaRPr lang="en-US" sz="2000" dirty="0" smtClean="0">
              <a:sym typeface="Symbol" panose="05050102010706020507" pitchFamily="18" charset="2"/>
            </a:endParaRPr>
          </a:p>
          <a:p>
            <a:pPr>
              <a:lnSpc>
                <a:spcPct val="80000"/>
              </a:lnSpc>
              <a:buFontTx/>
              <a:buNone/>
            </a:pPr>
            <a:endParaRPr lang="en-US" sz="2000" dirty="0" smtClean="0"/>
          </a:p>
          <a:p>
            <a:pPr>
              <a:lnSpc>
                <a:spcPct val="80000"/>
              </a:lnSpc>
              <a:buFontTx/>
              <a:buNone/>
            </a:pPr>
            <a:r>
              <a:rPr lang="en-US" sz="1600" dirty="0" smtClean="0"/>
              <a:t>				</a:t>
            </a:r>
          </a:p>
        </p:txBody>
      </p:sp>
      <p:graphicFrame>
        <p:nvGraphicFramePr>
          <p:cNvPr id="81958" name="Object 38"/>
          <p:cNvGraphicFramePr>
            <a:graphicFrameLocks noGrp="1" noChangeAspect="1"/>
          </p:cNvGraphicFramePr>
          <p:nvPr>
            <p:ph sz="quarter" idx="4294967295"/>
            <p:extLst>
              <p:ext uri="{D42A27DB-BD31-4B8C-83A1-F6EECF244321}">
                <p14:modId xmlns="" xmlns:p14="http://schemas.microsoft.com/office/powerpoint/2010/main" val="1078413603"/>
              </p:ext>
            </p:extLst>
          </p:nvPr>
        </p:nvGraphicFramePr>
        <p:xfrm>
          <a:off x="1952625" y="5549900"/>
          <a:ext cx="2598738" cy="1349375"/>
        </p:xfrm>
        <a:graphic>
          <a:graphicData uri="http://schemas.openxmlformats.org/presentationml/2006/ole">
            <p:oleObj spid="_x0000_s95272" name="Equation" r:id="rId3" imgW="1981080" imgH="1028520" progId="Equation.3">
              <p:embed/>
            </p:oleObj>
          </a:graphicData>
        </a:graphic>
      </p:graphicFrame>
      <p:grpSp>
        <p:nvGrpSpPr>
          <p:cNvPr id="81963" name="Group 43"/>
          <p:cNvGrpSpPr>
            <a:grpSpLocks/>
          </p:cNvGrpSpPr>
          <p:nvPr/>
        </p:nvGrpSpPr>
        <p:grpSpPr bwMode="auto">
          <a:xfrm>
            <a:off x="5795963" y="-315913"/>
            <a:ext cx="3527425" cy="4764088"/>
            <a:chOff x="3651" y="-63"/>
            <a:chExt cx="2222" cy="3001"/>
          </a:xfrm>
        </p:grpSpPr>
        <p:grpSp>
          <p:nvGrpSpPr>
            <p:cNvPr id="81962" name="Group 42"/>
            <p:cNvGrpSpPr>
              <a:grpSpLocks/>
            </p:cNvGrpSpPr>
            <p:nvPr/>
          </p:nvGrpSpPr>
          <p:grpSpPr bwMode="auto">
            <a:xfrm>
              <a:off x="3651" y="-63"/>
              <a:ext cx="2222" cy="3001"/>
              <a:chOff x="3651" y="-63"/>
              <a:chExt cx="2222" cy="3001"/>
            </a:xfrm>
          </p:grpSpPr>
          <p:sp>
            <p:nvSpPr>
              <p:cNvPr id="81925" name="Oval 5"/>
              <p:cNvSpPr>
                <a:spLocks noChangeArrowheads="1"/>
              </p:cNvSpPr>
              <p:nvPr/>
            </p:nvSpPr>
            <p:spPr bwMode="auto">
              <a:xfrm>
                <a:off x="4097" y="1353"/>
                <a:ext cx="1036" cy="118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762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8" name="Arc 8"/>
              <p:cNvSpPr>
                <a:spLocks/>
              </p:cNvSpPr>
              <p:nvPr/>
            </p:nvSpPr>
            <p:spPr bwMode="auto">
              <a:xfrm flipV="1">
                <a:off x="3877" y="1310"/>
                <a:ext cx="1497" cy="1497"/>
              </a:xfrm>
              <a:custGeom>
                <a:avLst/>
                <a:gdLst>
                  <a:gd name="G0" fmla="+- 20662 0 0"/>
                  <a:gd name="G1" fmla="+- 0 0 0"/>
                  <a:gd name="G2" fmla="+- 21600 0 0"/>
                  <a:gd name="T0" fmla="*/ 41083 w 41083"/>
                  <a:gd name="T1" fmla="*/ 7039 h 21600"/>
                  <a:gd name="T2" fmla="*/ 0 w 41083"/>
                  <a:gd name="T3" fmla="*/ 6296 h 21600"/>
                  <a:gd name="T4" fmla="*/ 20662 w 41083"/>
                  <a:gd name="T5" fmla="*/ 0 h 21600"/>
                </a:gdLst>
                <a:ahLst/>
                <a:cxnLst>
                  <a:cxn ang="0">
                    <a:pos x="T0" y="T1"/>
                  </a:cxn>
                  <a:cxn ang="0">
                    <a:pos x="T2" y="T3"/>
                  </a:cxn>
                  <a:cxn ang="0">
                    <a:pos x="T4" y="T5"/>
                  </a:cxn>
                </a:cxnLst>
                <a:rect l="0" t="0" r="r" b="b"/>
                <a:pathLst>
                  <a:path w="41083" h="21600" fill="none" extrusionOk="0">
                    <a:moveTo>
                      <a:pt x="41082" y="7038"/>
                    </a:moveTo>
                    <a:cubicBezTo>
                      <a:pt x="38079" y="15752"/>
                      <a:pt x="29878" y="21599"/>
                      <a:pt x="20662" y="21600"/>
                    </a:cubicBezTo>
                    <a:cubicBezTo>
                      <a:pt x="11157" y="21600"/>
                      <a:pt x="2770" y="15387"/>
                      <a:pt x="-1" y="6296"/>
                    </a:cubicBezTo>
                  </a:path>
                  <a:path w="41083" h="21600" stroke="0" extrusionOk="0">
                    <a:moveTo>
                      <a:pt x="41082" y="7038"/>
                    </a:moveTo>
                    <a:cubicBezTo>
                      <a:pt x="38079" y="15752"/>
                      <a:pt x="29878" y="21599"/>
                      <a:pt x="20662" y="21600"/>
                    </a:cubicBezTo>
                    <a:cubicBezTo>
                      <a:pt x="11157" y="21600"/>
                      <a:pt x="2770" y="15387"/>
                      <a:pt x="-1" y="6296"/>
                    </a:cubicBezTo>
                    <a:lnTo>
                      <a:pt x="20662" y="0"/>
                    </a:lnTo>
                    <a:close/>
                  </a:path>
                </a:pathLst>
              </a:custGeom>
              <a:noFill/>
              <a:ln w="76200">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9" name="Line 9"/>
              <p:cNvSpPr>
                <a:spLocks noChangeShapeType="1"/>
              </p:cNvSpPr>
              <p:nvPr/>
            </p:nvSpPr>
            <p:spPr bwMode="auto">
              <a:xfrm flipV="1">
                <a:off x="4649" y="1388"/>
                <a:ext cx="272" cy="59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0" name="Line 10"/>
              <p:cNvSpPr>
                <a:spLocks noChangeShapeType="1"/>
              </p:cNvSpPr>
              <p:nvPr/>
            </p:nvSpPr>
            <p:spPr bwMode="auto">
              <a:xfrm flipH="1" flipV="1">
                <a:off x="4405" y="1388"/>
                <a:ext cx="244" cy="54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1" name="Arc 11"/>
              <p:cNvSpPr>
                <a:spLocks/>
              </p:cNvSpPr>
              <p:nvPr/>
            </p:nvSpPr>
            <p:spPr bwMode="auto">
              <a:xfrm rot="5394277" flipV="1">
                <a:off x="4616" y="1627"/>
                <a:ext cx="78" cy="171"/>
              </a:xfrm>
              <a:custGeom>
                <a:avLst/>
                <a:gdLst>
                  <a:gd name="G0" fmla="+- 21600 0 0"/>
                  <a:gd name="G1" fmla="+- 21298 0 0"/>
                  <a:gd name="G2" fmla="+- 21600 0 0"/>
                  <a:gd name="T0" fmla="*/ 16113 w 21600"/>
                  <a:gd name="T1" fmla="*/ 42189 h 42189"/>
                  <a:gd name="T2" fmla="*/ 18003 w 21600"/>
                  <a:gd name="T3" fmla="*/ 0 h 42189"/>
                  <a:gd name="T4" fmla="*/ 21600 w 21600"/>
                  <a:gd name="T5" fmla="*/ 21298 h 42189"/>
                </a:gdLst>
                <a:ahLst/>
                <a:cxnLst>
                  <a:cxn ang="0">
                    <a:pos x="T0" y="T1"/>
                  </a:cxn>
                  <a:cxn ang="0">
                    <a:pos x="T2" y="T3"/>
                  </a:cxn>
                  <a:cxn ang="0">
                    <a:pos x="T4" y="T5"/>
                  </a:cxn>
                </a:cxnLst>
                <a:rect l="0" t="0" r="r" b="b"/>
                <a:pathLst>
                  <a:path w="21600" h="42189" fill="none" extrusionOk="0">
                    <a:moveTo>
                      <a:pt x="16112" y="42189"/>
                    </a:moveTo>
                    <a:cubicBezTo>
                      <a:pt x="6618" y="39695"/>
                      <a:pt x="0" y="31114"/>
                      <a:pt x="0" y="21298"/>
                    </a:cubicBezTo>
                    <a:cubicBezTo>
                      <a:pt x="-1" y="10756"/>
                      <a:pt x="7608" y="1755"/>
                      <a:pt x="18002" y="-1"/>
                    </a:cubicBezTo>
                  </a:path>
                  <a:path w="21600" h="42189" stroke="0" extrusionOk="0">
                    <a:moveTo>
                      <a:pt x="16112" y="42189"/>
                    </a:moveTo>
                    <a:cubicBezTo>
                      <a:pt x="6618" y="39695"/>
                      <a:pt x="0" y="31114"/>
                      <a:pt x="0" y="21298"/>
                    </a:cubicBezTo>
                    <a:cubicBezTo>
                      <a:pt x="-1" y="10756"/>
                      <a:pt x="7608" y="1755"/>
                      <a:pt x="18002" y="-1"/>
                    </a:cubicBezTo>
                    <a:lnTo>
                      <a:pt x="21600" y="21298"/>
                    </a:ln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33" name="Line 13"/>
              <p:cNvSpPr>
                <a:spLocks noChangeShapeType="1"/>
              </p:cNvSpPr>
              <p:nvPr/>
            </p:nvSpPr>
            <p:spPr bwMode="auto">
              <a:xfrm flipV="1">
                <a:off x="4648" y="947"/>
                <a:ext cx="0" cy="363"/>
              </a:xfrm>
              <a:prstGeom prst="line">
                <a:avLst/>
              </a:prstGeom>
              <a:noFill/>
              <a:ln w="38100">
                <a:solidFill>
                  <a:srgbClr val="A721A7"/>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4" name="Line 14"/>
              <p:cNvSpPr>
                <a:spLocks noChangeShapeType="1"/>
              </p:cNvSpPr>
              <p:nvPr/>
            </p:nvSpPr>
            <p:spPr bwMode="auto">
              <a:xfrm flipH="1">
                <a:off x="3923" y="1310"/>
                <a:ext cx="725" cy="0"/>
              </a:xfrm>
              <a:prstGeom prst="line">
                <a:avLst/>
              </a:prstGeom>
              <a:noFill/>
              <a:ln w="38100">
                <a:solidFill>
                  <a:srgbClr val="A721A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5" name="Line 15"/>
              <p:cNvSpPr>
                <a:spLocks noChangeShapeType="1"/>
              </p:cNvSpPr>
              <p:nvPr/>
            </p:nvSpPr>
            <p:spPr bwMode="auto">
              <a:xfrm flipH="1">
                <a:off x="4195" y="1310"/>
                <a:ext cx="408" cy="124"/>
              </a:xfrm>
              <a:prstGeom prst="line">
                <a:avLst/>
              </a:prstGeom>
              <a:noFill/>
              <a:ln w="38100">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6" name="Line 16"/>
              <p:cNvSpPr>
                <a:spLocks noChangeShapeType="1"/>
              </p:cNvSpPr>
              <p:nvPr/>
            </p:nvSpPr>
            <p:spPr bwMode="auto">
              <a:xfrm>
                <a:off x="4648" y="1310"/>
                <a:ext cx="862" cy="0"/>
              </a:xfrm>
              <a:prstGeom prst="line">
                <a:avLst/>
              </a:prstGeom>
              <a:noFill/>
              <a:ln w="38100">
                <a:solidFill>
                  <a:srgbClr val="A721A7"/>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7" name="Line 17"/>
              <p:cNvSpPr>
                <a:spLocks noChangeShapeType="1"/>
              </p:cNvSpPr>
              <p:nvPr/>
            </p:nvSpPr>
            <p:spPr bwMode="auto">
              <a:xfrm>
                <a:off x="4648" y="1310"/>
                <a:ext cx="455" cy="170"/>
              </a:xfrm>
              <a:prstGeom prst="line">
                <a:avLst/>
              </a:prstGeom>
              <a:noFill/>
              <a:ln w="38100">
                <a:solidFill>
                  <a:schemeClr val="tx1"/>
                </a:solidFill>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8" name="Text Box 18"/>
              <p:cNvSpPr txBox="1">
                <a:spLocks noChangeArrowheads="1"/>
              </p:cNvSpPr>
              <p:nvPr/>
            </p:nvSpPr>
            <p:spPr bwMode="auto">
              <a:xfrm>
                <a:off x="4558" y="765"/>
                <a:ext cx="227"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R</a:t>
                </a:r>
              </a:p>
            </p:txBody>
          </p:sp>
          <p:sp>
            <p:nvSpPr>
              <p:cNvPr id="81939" name="Text Box 19"/>
              <p:cNvSpPr txBox="1">
                <a:spLocks noChangeArrowheads="1"/>
              </p:cNvSpPr>
              <p:nvPr/>
            </p:nvSpPr>
            <p:spPr bwMode="auto">
              <a:xfrm>
                <a:off x="5374" y="1446"/>
                <a:ext cx="499"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T+</a:t>
                </a:r>
                <a:r>
                  <a:rPr lang="en-US" sz="1600" b="1">
                    <a:sym typeface="Symbol" panose="05050102010706020507" pitchFamily="18" charset="2"/>
                  </a:rPr>
                  <a:t>T</a:t>
                </a:r>
              </a:p>
            </p:txBody>
          </p:sp>
          <p:sp>
            <p:nvSpPr>
              <p:cNvPr id="81940" name="Text Box 20"/>
              <p:cNvSpPr txBox="1">
                <a:spLocks noChangeArrowheads="1"/>
              </p:cNvSpPr>
              <p:nvPr/>
            </p:nvSpPr>
            <p:spPr bwMode="auto">
              <a:xfrm>
                <a:off x="3651" y="1525"/>
                <a:ext cx="227"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T</a:t>
                </a:r>
              </a:p>
            </p:txBody>
          </p:sp>
          <p:sp>
            <p:nvSpPr>
              <p:cNvPr id="81941" name="Text Box 21"/>
              <p:cNvSpPr txBox="1">
                <a:spLocks noChangeArrowheads="1"/>
              </p:cNvSpPr>
              <p:nvPr/>
            </p:nvSpPr>
            <p:spPr bwMode="auto">
              <a:xfrm>
                <a:off x="4513" y="1494"/>
                <a:ext cx="273"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ym typeface="Symbol" panose="05050102010706020507" pitchFamily="18" charset="2"/>
                  </a:rPr>
                  <a:t></a:t>
                </a:r>
              </a:p>
            </p:txBody>
          </p:sp>
          <p:sp>
            <p:nvSpPr>
              <p:cNvPr id="81942" name="Text Box 22"/>
              <p:cNvSpPr txBox="1">
                <a:spLocks noChangeArrowheads="1"/>
              </p:cNvSpPr>
              <p:nvPr/>
            </p:nvSpPr>
            <p:spPr bwMode="auto">
              <a:xfrm>
                <a:off x="3696" y="1174"/>
                <a:ext cx="40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cs typeface="Arial" panose="020B0604020202020204" pitchFamily="34" charset="0"/>
                  </a:rPr>
                  <a:t>µ</a:t>
                </a:r>
                <a:r>
                  <a:rPr lang="en-US" sz="1600" b="1"/>
                  <a:t>R</a:t>
                </a:r>
              </a:p>
            </p:txBody>
          </p:sp>
          <p:sp>
            <p:nvSpPr>
              <p:cNvPr id="81943" name="Text Box 23"/>
              <p:cNvSpPr txBox="1">
                <a:spLocks noChangeArrowheads="1"/>
              </p:cNvSpPr>
              <p:nvPr/>
            </p:nvSpPr>
            <p:spPr bwMode="auto">
              <a:xfrm>
                <a:off x="5057" y="947"/>
                <a:ext cx="40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ym typeface="Symbol" panose="05050102010706020507" pitchFamily="18" charset="2"/>
                  </a:rPr>
                  <a:t>/2</a:t>
                </a:r>
              </a:p>
            </p:txBody>
          </p:sp>
          <p:sp>
            <p:nvSpPr>
              <p:cNvPr id="81944" name="Arc 24"/>
              <p:cNvSpPr>
                <a:spLocks/>
              </p:cNvSpPr>
              <p:nvPr/>
            </p:nvSpPr>
            <p:spPr bwMode="auto">
              <a:xfrm flipV="1">
                <a:off x="4875" y="1264"/>
                <a:ext cx="136" cy="136"/>
              </a:xfrm>
              <a:custGeom>
                <a:avLst/>
                <a:gdLst>
                  <a:gd name="G0" fmla="+- 0 0 0"/>
                  <a:gd name="G1" fmla="+- 21600 0 0"/>
                  <a:gd name="G2" fmla="+- 21600 0 0"/>
                  <a:gd name="T0" fmla="*/ 0 w 20891"/>
                  <a:gd name="T1" fmla="*/ 0 h 21600"/>
                  <a:gd name="T2" fmla="*/ 20891 w 20891"/>
                  <a:gd name="T3" fmla="*/ 16110 h 21600"/>
                  <a:gd name="T4" fmla="*/ 0 w 20891"/>
                  <a:gd name="T5" fmla="*/ 21600 h 21600"/>
                </a:gdLst>
                <a:ahLst/>
                <a:cxnLst>
                  <a:cxn ang="0">
                    <a:pos x="T0" y="T1"/>
                  </a:cxn>
                  <a:cxn ang="0">
                    <a:pos x="T2" y="T3"/>
                  </a:cxn>
                  <a:cxn ang="0">
                    <a:pos x="T4" y="T5"/>
                  </a:cxn>
                </a:cxnLst>
                <a:rect l="0" t="0" r="r" b="b"/>
                <a:pathLst>
                  <a:path w="20891" h="21600" fill="none" extrusionOk="0">
                    <a:moveTo>
                      <a:pt x="0" y="0"/>
                    </a:moveTo>
                    <a:cubicBezTo>
                      <a:pt x="9814" y="0"/>
                      <a:pt x="18396" y="6617"/>
                      <a:pt x="20890" y="16110"/>
                    </a:cubicBezTo>
                  </a:path>
                  <a:path w="20891" h="21600" stroke="0" extrusionOk="0">
                    <a:moveTo>
                      <a:pt x="0" y="0"/>
                    </a:moveTo>
                    <a:cubicBezTo>
                      <a:pt x="9814" y="0"/>
                      <a:pt x="18396" y="6617"/>
                      <a:pt x="20890" y="16110"/>
                    </a:cubicBezTo>
                    <a:lnTo>
                      <a:pt x="0" y="21600"/>
                    </a:ln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45" name="Arc 25"/>
              <p:cNvSpPr>
                <a:spLocks/>
              </p:cNvSpPr>
              <p:nvPr/>
            </p:nvSpPr>
            <p:spPr bwMode="auto">
              <a:xfrm flipV="1">
                <a:off x="5057" y="1128"/>
                <a:ext cx="136" cy="2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tx1"/>
                </a:solidFill>
                <a:round/>
                <a:headEnd type="triangle" w="med" len="me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46" name="Text Box 26"/>
              <p:cNvSpPr txBox="1">
                <a:spLocks noChangeArrowheads="1"/>
              </p:cNvSpPr>
              <p:nvPr/>
            </p:nvSpPr>
            <p:spPr bwMode="auto">
              <a:xfrm>
                <a:off x="3877" y="947"/>
                <a:ext cx="40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ym typeface="Symbol" panose="05050102010706020507" pitchFamily="18" charset="2"/>
                  </a:rPr>
                  <a:t>/2</a:t>
                </a:r>
              </a:p>
            </p:txBody>
          </p:sp>
          <p:sp>
            <p:nvSpPr>
              <p:cNvPr id="81947" name="Arc 27"/>
              <p:cNvSpPr>
                <a:spLocks/>
              </p:cNvSpPr>
              <p:nvPr/>
            </p:nvSpPr>
            <p:spPr bwMode="auto">
              <a:xfrm flipV="1">
                <a:off x="4194" y="1309"/>
                <a:ext cx="141" cy="139"/>
              </a:xfrm>
              <a:custGeom>
                <a:avLst/>
                <a:gdLst>
                  <a:gd name="G0" fmla="+- 21600 0 0"/>
                  <a:gd name="G1" fmla="+- 11632 0 0"/>
                  <a:gd name="G2" fmla="+- 21600 0 0"/>
                  <a:gd name="T0" fmla="*/ 2754 w 21600"/>
                  <a:gd name="T1" fmla="*/ 22186 h 22186"/>
                  <a:gd name="T2" fmla="*/ 3400 w 21600"/>
                  <a:gd name="T3" fmla="*/ 0 h 22186"/>
                  <a:gd name="T4" fmla="*/ 21600 w 21600"/>
                  <a:gd name="T5" fmla="*/ 11632 h 22186"/>
                </a:gdLst>
                <a:ahLst/>
                <a:cxnLst>
                  <a:cxn ang="0">
                    <a:pos x="T0" y="T1"/>
                  </a:cxn>
                  <a:cxn ang="0">
                    <a:pos x="T2" y="T3"/>
                  </a:cxn>
                  <a:cxn ang="0">
                    <a:pos x="T4" y="T5"/>
                  </a:cxn>
                </a:cxnLst>
                <a:rect l="0" t="0" r="r" b="b"/>
                <a:pathLst>
                  <a:path w="21600" h="22186" fill="none" extrusionOk="0">
                    <a:moveTo>
                      <a:pt x="2753" y="22186"/>
                    </a:moveTo>
                    <a:cubicBezTo>
                      <a:pt x="948" y="18961"/>
                      <a:pt x="0" y="15327"/>
                      <a:pt x="0" y="11632"/>
                    </a:cubicBezTo>
                    <a:cubicBezTo>
                      <a:pt x="-1" y="7509"/>
                      <a:pt x="1179" y="3473"/>
                      <a:pt x="3399" y="-1"/>
                    </a:cubicBezTo>
                  </a:path>
                  <a:path w="21600" h="22186" stroke="0" extrusionOk="0">
                    <a:moveTo>
                      <a:pt x="2753" y="22186"/>
                    </a:moveTo>
                    <a:cubicBezTo>
                      <a:pt x="948" y="18961"/>
                      <a:pt x="0" y="15327"/>
                      <a:pt x="0" y="11632"/>
                    </a:cubicBezTo>
                    <a:cubicBezTo>
                      <a:pt x="-1" y="7509"/>
                      <a:pt x="1179" y="3473"/>
                      <a:pt x="3399" y="-1"/>
                    </a:cubicBezTo>
                    <a:lnTo>
                      <a:pt x="21600" y="11632"/>
                    </a:ln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48" name="Arc 28"/>
              <p:cNvSpPr>
                <a:spLocks/>
              </p:cNvSpPr>
              <p:nvPr/>
            </p:nvSpPr>
            <p:spPr bwMode="auto">
              <a:xfrm flipV="1">
                <a:off x="4013" y="1128"/>
                <a:ext cx="165" cy="272"/>
              </a:xfrm>
              <a:custGeom>
                <a:avLst/>
                <a:gdLst>
                  <a:gd name="G0" fmla="+- 21582 0 0"/>
                  <a:gd name="G1" fmla="+- 21600 0 0"/>
                  <a:gd name="G2" fmla="+- 21600 0 0"/>
                  <a:gd name="T0" fmla="*/ 0 w 26152"/>
                  <a:gd name="T1" fmla="*/ 20719 h 21600"/>
                  <a:gd name="T2" fmla="*/ 26152 w 26152"/>
                  <a:gd name="T3" fmla="*/ 489 h 21600"/>
                  <a:gd name="T4" fmla="*/ 21582 w 26152"/>
                  <a:gd name="T5" fmla="*/ 21600 h 21600"/>
                </a:gdLst>
                <a:ahLst/>
                <a:cxnLst>
                  <a:cxn ang="0">
                    <a:pos x="T0" y="T1"/>
                  </a:cxn>
                  <a:cxn ang="0">
                    <a:pos x="T2" y="T3"/>
                  </a:cxn>
                  <a:cxn ang="0">
                    <a:pos x="T4" y="T5"/>
                  </a:cxn>
                </a:cxnLst>
                <a:rect l="0" t="0" r="r" b="b"/>
                <a:pathLst>
                  <a:path w="26152" h="21600" fill="none" extrusionOk="0">
                    <a:moveTo>
                      <a:pt x="-1" y="20718"/>
                    </a:moveTo>
                    <a:cubicBezTo>
                      <a:pt x="472" y="9142"/>
                      <a:pt x="9995" y="-1"/>
                      <a:pt x="21582" y="0"/>
                    </a:cubicBezTo>
                    <a:cubicBezTo>
                      <a:pt x="23118" y="0"/>
                      <a:pt x="24650" y="163"/>
                      <a:pt x="26152" y="488"/>
                    </a:cubicBezTo>
                  </a:path>
                  <a:path w="26152" h="21600" stroke="0" extrusionOk="0">
                    <a:moveTo>
                      <a:pt x="-1" y="20718"/>
                    </a:moveTo>
                    <a:cubicBezTo>
                      <a:pt x="472" y="9142"/>
                      <a:pt x="9995" y="-1"/>
                      <a:pt x="21582" y="0"/>
                    </a:cubicBezTo>
                    <a:cubicBezTo>
                      <a:pt x="23118" y="0"/>
                      <a:pt x="24650" y="163"/>
                      <a:pt x="26152" y="488"/>
                    </a:cubicBezTo>
                    <a:lnTo>
                      <a:pt x="21582" y="21600"/>
                    </a:lnTo>
                    <a:close/>
                  </a:path>
                </a:pathLst>
              </a:custGeom>
              <a:noFill/>
              <a:ln w="9525">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49" name="Arc 29"/>
              <p:cNvSpPr>
                <a:spLocks/>
              </p:cNvSpPr>
              <p:nvPr/>
            </p:nvSpPr>
            <p:spPr bwMode="auto">
              <a:xfrm rot="3517170" flipV="1">
                <a:off x="2586" y="1134"/>
                <a:ext cx="3001" cy="607"/>
              </a:xfrm>
              <a:custGeom>
                <a:avLst/>
                <a:gdLst>
                  <a:gd name="G0" fmla="+- 0 0 0"/>
                  <a:gd name="G1" fmla="+- 7767 0 0"/>
                  <a:gd name="G2" fmla="+- 21600 0 0"/>
                  <a:gd name="T0" fmla="*/ 20155 w 21600"/>
                  <a:gd name="T1" fmla="*/ 0 h 13119"/>
                  <a:gd name="T2" fmla="*/ 20927 w 21600"/>
                  <a:gd name="T3" fmla="*/ 13119 h 13119"/>
                  <a:gd name="T4" fmla="*/ 0 w 21600"/>
                  <a:gd name="T5" fmla="*/ 7767 h 13119"/>
                </a:gdLst>
                <a:ahLst/>
                <a:cxnLst>
                  <a:cxn ang="0">
                    <a:pos x="T0" y="T1"/>
                  </a:cxn>
                  <a:cxn ang="0">
                    <a:pos x="T2" y="T3"/>
                  </a:cxn>
                  <a:cxn ang="0">
                    <a:pos x="T4" y="T5"/>
                  </a:cxn>
                </a:cxnLst>
                <a:rect l="0" t="0" r="r" b="b"/>
                <a:pathLst>
                  <a:path w="21600" h="13119" fill="none" extrusionOk="0">
                    <a:moveTo>
                      <a:pt x="20155" y="-1"/>
                    </a:moveTo>
                    <a:cubicBezTo>
                      <a:pt x="21110" y="2478"/>
                      <a:pt x="21600" y="5111"/>
                      <a:pt x="21600" y="7767"/>
                    </a:cubicBezTo>
                    <a:cubicBezTo>
                      <a:pt x="21600" y="9572"/>
                      <a:pt x="21373" y="11370"/>
                      <a:pt x="20926" y="13118"/>
                    </a:cubicBezTo>
                  </a:path>
                  <a:path w="21600" h="13119" stroke="0" extrusionOk="0">
                    <a:moveTo>
                      <a:pt x="20155" y="-1"/>
                    </a:moveTo>
                    <a:cubicBezTo>
                      <a:pt x="21110" y="2478"/>
                      <a:pt x="21600" y="5111"/>
                      <a:pt x="21600" y="7767"/>
                    </a:cubicBezTo>
                    <a:cubicBezTo>
                      <a:pt x="21600" y="9572"/>
                      <a:pt x="21373" y="11370"/>
                      <a:pt x="20926" y="13118"/>
                    </a:cubicBezTo>
                    <a:lnTo>
                      <a:pt x="0" y="7767"/>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951" name="Line 31"/>
            <p:cNvSpPr>
              <a:spLocks noChangeShapeType="1"/>
            </p:cNvSpPr>
            <p:nvPr/>
          </p:nvSpPr>
          <p:spPr bwMode="auto">
            <a:xfrm>
              <a:off x="4649" y="1298"/>
              <a:ext cx="0" cy="1315"/>
            </a:xfrm>
            <a:prstGeom prst="line">
              <a:avLst/>
            </a:prstGeom>
            <a:noFill/>
            <a:ln w="9525">
              <a:solidFill>
                <a:schemeClr val="tx1"/>
              </a:solidFill>
              <a:prstDash val="lgDash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60" name="Line 40"/>
            <p:cNvSpPr>
              <a:spLocks noChangeShapeType="1"/>
            </p:cNvSpPr>
            <p:nvPr/>
          </p:nvSpPr>
          <p:spPr bwMode="auto">
            <a:xfrm>
              <a:off x="5103" y="1480"/>
              <a:ext cx="455" cy="170"/>
            </a:xfrm>
            <a:prstGeom prst="line">
              <a:avLst/>
            </a:prstGeom>
            <a:noFill/>
            <a:ln w="38100">
              <a:solidFill>
                <a:schemeClr val="tx1"/>
              </a:solidFill>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61" name="Line 41"/>
            <p:cNvSpPr>
              <a:spLocks noChangeShapeType="1"/>
            </p:cNvSpPr>
            <p:nvPr/>
          </p:nvSpPr>
          <p:spPr bwMode="auto">
            <a:xfrm flipH="1">
              <a:off x="3787" y="1434"/>
              <a:ext cx="408" cy="124"/>
            </a:xfrm>
            <a:prstGeom prst="line">
              <a:avLst/>
            </a:prstGeom>
            <a:noFill/>
            <a:ln w="38100">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81952" name="Object 32"/>
          <p:cNvGraphicFramePr>
            <a:graphicFrameLocks noGrp="1" noChangeAspect="1"/>
          </p:cNvGraphicFramePr>
          <p:nvPr>
            <p:ph idx="1"/>
            <p:extLst>
              <p:ext uri="{D42A27DB-BD31-4B8C-83A1-F6EECF244321}">
                <p14:modId xmlns="" xmlns:p14="http://schemas.microsoft.com/office/powerpoint/2010/main" val="3759532325"/>
              </p:ext>
            </p:extLst>
          </p:nvPr>
        </p:nvGraphicFramePr>
        <p:xfrm>
          <a:off x="565160" y="3561346"/>
          <a:ext cx="2935288" cy="889000"/>
        </p:xfrm>
        <a:graphic>
          <a:graphicData uri="http://schemas.openxmlformats.org/presentationml/2006/ole">
            <p:oleObj spid="_x0000_s95273" name="Equation" r:id="rId4" imgW="2095200" imgH="634680" progId="Equation.3">
              <p:embed/>
            </p:oleObj>
          </a:graphicData>
        </a:graphic>
      </p:graphicFrame>
      <mc:AlternateContent xmlns:mc="http://schemas.openxmlformats.org/markup-compatibility/2006">
        <mc:Choice xmlns="" xmlns:p14="http://schemas.microsoft.com/office/powerpoint/2010/main" Requires="p14">
          <p:contentPart p14:bwMode="auto" r:id="rId7">
            <p14:nvContentPartPr>
              <p14:cNvPr id="2" name="Ink 1"/>
              <p14:cNvContentPartPr/>
              <p14:nvPr/>
            </p14:nvContentPartPr>
            <p14:xfrm>
              <a:off x="2544840" y="6682680"/>
              <a:ext cx="69120" cy="153000"/>
            </p14:xfrm>
          </p:contentPart>
        </mc:Choice>
        <mc:Fallback>
          <p:pic>
            <p:nvPicPr>
              <p:cNvPr id="2" name="Ink 1"/>
              <p:cNvPicPr/>
              <p:nvPr/>
            </p:nvPicPr>
            <p:blipFill>
              <a:blip r:embed="rId8"/>
              <a:stretch>
                <a:fillRect/>
              </a:stretch>
            </p:blipFill>
            <p:spPr>
              <a:xfrm>
                <a:off x="2535480" y="6673320"/>
                <a:ext cx="87840" cy="171720"/>
              </a:xfrm>
              <a:prstGeom prst="rect">
                <a:avLst/>
              </a:prstGeom>
            </p:spPr>
          </p:pic>
        </mc:Fallback>
      </mc:AlternateContent>
      <p:graphicFrame>
        <p:nvGraphicFramePr>
          <p:cNvPr id="34" name="Object 32"/>
          <p:cNvGraphicFramePr>
            <a:graphicFrameLocks noChangeAspect="1"/>
          </p:cNvGraphicFramePr>
          <p:nvPr>
            <p:extLst>
              <p:ext uri="{D42A27DB-BD31-4B8C-83A1-F6EECF244321}">
                <p14:modId xmlns="" xmlns:p14="http://schemas.microsoft.com/office/powerpoint/2010/main" val="1811185508"/>
              </p:ext>
            </p:extLst>
          </p:nvPr>
        </p:nvGraphicFramePr>
        <p:xfrm>
          <a:off x="555549" y="4070969"/>
          <a:ext cx="1804988" cy="992188"/>
        </p:xfrm>
        <a:graphic>
          <a:graphicData uri="http://schemas.openxmlformats.org/presentationml/2006/ole">
            <p:oleObj spid="_x0000_s95274" name="Equation" r:id="rId9" imgW="1155600" imgH="634680" progId="Equation.3">
              <p:embed/>
            </p:oleObj>
          </a:graphicData>
        </a:graphic>
      </p:graphicFrame>
      <p:graphicFrame>
        <p:nvGraphicFramePr>
          <p:cNvPr id="35" name="Object 32"/>
          <p:cNvGraphicFramePr>
            <a:graphicFrameLocks noChangeAspect="1"/>
          </p:cNvGraphicFramePr>
          <p:nvPr>
            <p:extLst>
              <p:ext uri="{D42A27DB-BD31-4B8C-83A1-F6EECF244321}">
                <p14:modId xmlns="" xmlns:p14="http://schemas.microsoft.com/office/powerpoint/2010/main" val="100970969"/>
              </p:ext>
            </p:extLst>
          </p:nvPr>
        </p:nvGraphicFramePr>
        <p:xfrm>
          <a:off x="556327" y="4788842"/>
          <a:ext cx="2162175" cy="317500"/>
        </p:xfrm>
        <a:graphic>
          <a:graphicData uri="http://schemas.openxmlformats.org/presentationml/2006/ole">
            <p:oleObj spid="_x0000_s95275" name="Equation" r:id="rId10" imgW="1384200" imgH="203040" progId="Equation.3">
              <p:embed/>
            </p:oleObj>
          </a:graphicData>
        </a:graphic>
      </p:graphicFrame>
    </p:spTree>
    <p:extLst>
      <p:ext uri="{BB962C8B-B14F-4D97-AF65-F5344CB8AC3E}">
        <p14:creationId xmlns="" xmlns:p14="http://schemas.microsoft.com/office/powerpoint/2010/main" val="59260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9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1952"/>
                                        </p:tgtEl>
                                        <p:attrNameLst>
                                          <p:attrName>style.visibility</p:attrName>
                                        </p:attrNameLst>
                                      </p:cBhvr>
                                      <p:to>
                                        <p:strVal val="visible"/>
                                      </p:to>
                                    </p:set>
                                    <p:anim calcmode="lin" valueType="num">
                                      <p:cBhvr additive="base">
                                        <p:cTn id="35" dur="500" fill="hold"/>
                                        <p:tgtEl>
                                          <p:spTgt spid="81952"/>
                                        </p:tgtEl>
                                        <p:attrNameLst>
                                          <p:attrName>ppt_x</p:attrName>
                                        </p:attrNameLst>
                                      </p:cBhvr>
                                      <p:tavLst>
                                        <p:tav tm="0">
                                          <p:val>
                                            <p:strVal val="#ppt_x"/>
                                          </p:val>
                                        </p:tav>
                                        <p:tav tm="100000">
                                          <p:val>
                                            <p:strVal val="#ppt_x"/>
                                          </p:val>
                                        </p:tav>
                                      </p:tavLst>
                                    </p:anim>
                                    <p:anim calcmode="lin" valueType="num">
                                      <p:cBhvr additive="base">
                                        <p:cTn id="36" dur="500" fill="hold"/>
                                        <p:tgtEl>
                                          <p:spTgt spid="8195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1923">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1923">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1923">
                                            <p:txEl>
                                              <p:pRg st="12" end="1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1923">
                                            <p:txEl>
                                              <p:pRg st="14" end="1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81958"/>
                                        </p:tgtEl>
                                        <p:attrNameLst>
                                          <p:attrName>style.visibility</p:attrName>
                                        </p:attrNameLst>
                                      </p:cBhvr>
                                      <p:to>
                                        <p:strVal val="visible"/>
                                      </p:to>
                                    </p:set>
                                    <p:anim calcmode="lin" valueType="num">
                                      <p:cBhvr additive="base">
                                        <p:cTn id="69" dur="500" fill="hold"/>
                                        <p:tgtEl>
                                          <p:spTgt spid="81958"/>
                                        </p:tgtEl>
                                        <p:attrNameLst>
                                          <p:attrName>ppt_x</p:attrName>
                                        </p:attrNameLst>
                                      </p:cBhvr>
                                      <p:tavLst>
                                        <p:tav tm="0">
                                          <p:val>
                                            <p:strVal val="#ppt_x"/>
                                          </p:val>
                                        </p:tav>
                                        <p:tav tm="100000">
                                          <p:val>
                                            <p:strVal val="#ppt_x"/>
                                          </p:val>
                                        </p:tav>
                                      </p:tavLst>
                                    </p:anim>
                                    <p:anim calcmode="lin" valueType="num">
                                      <p:cBhvr additive="base">
                                        <p:cTn id="70" dur="500" fill="hold"/>
                                        <p:tgtEl>
                                          <p:spTgt spid="819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body" sz="half" idx="4294967295"/>
          </p:nvPr>
        </p:nvSpPr>
        <p:spPr>
          <a:xfrm>
            <a:off x="0" y="1196975"/>
            <a:ext cx="8893175" cy="4525963"/>
          </a:xfrm>
        </p:spPr>
        <p:txBody>
          <a:bodyPr/>
          <a:lstStyle/>
          <a:p>
            <a:r>
              <a:rPr lang="en-US" sz="1800" dirty="0" smtClean="0"/>
              <a:t>Substituting equation (2) in equation (1)</a:t>
            </a:r>
          </a:p>
          <a:p>
            <a:endParaRPr lang="en-US" sz="1800" dirty="0" smtClean="0"/>
          </a:p>
          <a:p>
            <a:endParaRPr lang="en-US" sz="1800" dirty="0" smtClean="0"/>
          </a:p>
          <a:p>
            <a:endParaRPr lang="en-US" sz="1800" dirty="0" smtClean="0"/>
          </a:p>
          <a:p>
            <a:r>
              <a:rPr lang="en-US" sz="1800" dirty="0" smtClean="0"/>
              <a:t>Integrating for the complete belt</a:t>
            </a:r>
          </a:p>
          <a:p>
            <a:endParaRPr lang="en-US" sz="1800" dirty="0" smtClean="0"/>
          </a:p>
          <a:p>
            <a:endParaRPr lang="en-US" sz="1800" dirty="0" smtClean="0"/>
          </a:p>
          <a:p>
            <a:endParaRPr lang="en-US" sz="1800" dirty="0" smtClean="0"/>
          </a:p>
          <a:p>
            <a:endParaRPr lang="en-US" sz="1800" dirty="0" smtClean="0"/>
          </a:p>
          <a:p>
            <a:endParaRPr lang="en-US" sz="1800" dirty="0"/>
          </a:p>
          <a:p>
            <a:endParaRPr lang="en-US" sz="1800" dirty="0" smtClean="0"/>
          </a:p>
          <a:p>
            <a:endParaRPr lang="en-US" sz="1800" dirty="0" smtClean="0"/>
          </a:p>
          <a:p>
            <a:r>
              <a:rPr lang="en-US" sz="1800" dirty="0" smtClean="0"/>
              <a:t>Initial Tension in belt, T</a:t>
            </a:r>
            <a:r>
              <a:rPr lang="en-US" sz="1800" baseline="-25000" dirty="0" smtClean="0"/>
              <a:t>0</a:t>
            </a:r>
          </a:p>
          <a:p>
            <a:endParaRPr lang="en-US" sz="1800" baseline="-25000" dirty="0" smtClean="0"/>
          </a:p>
        </p:txBody>
      </p:sp>
      <p:sp>
        <p:nvSpPr>
          <p:cNvPr id="94210" name="Rectangle 2"/>
          <p:cNvSpPr>
            <a:spLocks noGrp="1" noChangeArrowheads="1"/>
          </p:cNvSpPr>
          <p:nvPr>
            <p:ph type="title"/>
          </p:nvPr>
        </p:nvSpPr>
        <p:spPr/>
        <p:txBody>
          <a:bodyPr/>
          <a:lstStyle/>
          <a:p>
            <a:pPr algn="l"/>
            <a:r>
              <a:rPr lang="en-US" sz="4000" smtClean="0"/>
              <a:t>Tension in Belts (Contd.)</a:t>
            </a:r>
          </a:p>
        </p:txBody>
      </p:sp>
      <p:graphicFrame>
        <p:nvGraphicFramePr>
          <p:cNvPr id="94212" name="Object 4"/>
          <p:cNvGraphicFramePr>
            <a:graphicFrameLocks noGrp="1" noChangeAspect="1"/>
          </p:cNvGraphicFramePr>
          <p:nvPr>
            <p:ph idx="1"/>
            <p:extLst>
              <p:ext uri="{D42A27DB-BD31-4B8C-83A1-F6EECF244321}">
                <p14:modId xmlns="" xmlns:p14="http://schemas.microsoft.com/office/powerpoint/2010/main" val="1512650640"/>
              </p:ext>
            </p:extLst>
          </p:nvPr>
        </p:nvGraphicFramePr>
        <p:xfrm>
          <a:off x="1735842" y="1588163"/>
          <a:ext cx="1497895" cy="777753"/>
        </p:xfrm>
        <a:graphic>
          <a:graphicData uri="http://schemas.openxmlformats.org/presentationml/2006/ole">
            <p:oleObj spid="_x0000_s96306" name="Equation" r:id="rId3" imgW="660113" imgH="342751" progId="Equation.3">
              <p:embed/>
            </p:oleObj>
          </a:graphicData>
        </a:graphic>
      </p:graphicFrame>
      <p:graphicFrame>
        <p:nvGraphicFramePr>
          <p:cNvPr id="94214" name="Object 6"/>
          <p:cNvGraphicFramePr>
            <a:graphicFrameLocks noGrp="1" noChangeAspect="1"/>
          </p:cNvGraphicFramePr>
          <p:nvPr>
            <p:ph sz="quarter" idx="4294967295"/>
            <p:extLst>
              <p:ext uri="{D42A27DB-BD31-4B8C-83A1-F6EECF244321}">
                <p14:modId xmlns="" xmlns:p14="http://schemas.microsoft.com/office/powerpoint/2010/main" val="3222603374"/>
              </p:ext>
            </p:extLst>
          </p:nvPr>
        </p:nvGraphicFramePr>
        <p:xfrm>
          <a:off x="2076450" y="2767013"/>
          <a:ext cx="1296988" cy="2160587"/>
        </p:xfrm>
        <a:graphic>
          <a:graphicData uri="http://schemas.openxmlformats.org/presentationml/2006/ole">
            <p:oleObj spid="_x0000_s96307" name="Equation" r:id="rId4" imgW="838080" imgH="1396800" progId="Equation.3">
              <p:embed/>
            </p:oleObj>
          </a:graphicData>
        </a:graphic>
      </p:graphicFrame>
      <p:sp>
        <p:nvSpPr>
          <p:cNvPr id="94217" name="Rectangle 9"/>
          <p:cNvSpPr>
            <a:spLocks noChangeArrowheads="1"/>
          </p:cNvSpPr>
          <p:nvPr/>
        </p:nvSpPr>
        <p:spPr bwMode="auto">
          <a:xfrm>
            <a:off x="4787900" y="2844746"/>
            <a:ext cx="1800225" cy="107950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8" name="Text Box 10"/>
          <p:cNvSpPr txBox="1">
            <a:spLocks noChangeArrowheads="1"/>
          </p:cNvSpPr>
          <p:nvPr/>
        </p:nvSpPr>
        <p:spPr bwMode="auto">
          <a:xfrm>
            <a:off x="4787900" y="4149725"/>
            <a:ext cx="5113338" cy="1768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t>Where 	T1 = tension in tight side, </a:t>
            </a:r>
          </a:p>
          <a:p>
            <a:pPr>
              <a:spcBef>
                <a:spcPct val="50000"/>
              </a:spcBef>
            </a:pPr>
            <a:r>
              <a:rPr lang="en-US" sz="2000" dirty="0"/>
              <a:t>	T2 = tension in slack side </a:t>
            </a:r>
          </a:p>
          <a:p>
            <a:pPr>
              <a:spcBef>
                <a:spcPct val="50000"/>
              </a:spcBef>
            </a:pPr>
            <a:r>
              <a:rPr lang="en-US" sz="2000" dirty="0"/>
              <a:t>	</a:t>
            </a:r>
            <a:r>
              <a:rPr lang="en-US" sz="2000" dirty="0">
                <a:cs typeface="Arial" panose="020B0604020202020204" pitchFamily="34" charset="0"/>
              </a:rPr>
              <a:t>µ   = </a:t>
            </a:r>
            <a:r>
              <a:rPr lang="en-US" sz="2000" dirty="0"/>
              <a:t>Coefficient of friction and </a:t>
            </a:r>
          </a:p>
          <a:p>
            <a:pPr>
              <a:spcBef>
                <a:spcPct val="50000"/>
              </a:spcBef>
            </a:pPr>
            <a:r>
              <a:rPr lang="en-US" sz="2000" dirty="0"/>
              <a:t>	 </a:t>
            </a:r>
            <a:r>
              <a:rPr lang="en-US" sz="2000" dirty="0">
                <a:sym typeface="Symbol" panose="05050102010706020507" pitchFamily="18" charset="2"/>
              </a:rPr>
              <a:t></a:t>
            </a:r>
            <a:r>
              <a:rPr lang="en-US" sz="2000" dirty="0"/>
              <a:t> =angle of lap</a:t>
            </a:r>
          </a:p>
        </p:txBody>
      </p:sp>
      <p:graphicFrame>
        <p:nvGraphicFramePr>
          <p:cNvPr id="94219" name="Object 11"/>
          <p:cNvGraphicFramePr>
            <a:graphicFrameLocks noChangeAspect="1"/>
          </p:cNvGraphicFramePr>
          <p:nvPr>
            <p:extLst>
              <p:ext uri="{D42A27DB-BD31-4B8C-83A1-F6EECF244321}">
                <p14:modId xmlns="" xmlns:p14="http://schemas.microsoft.com/office/powerpoint/2010/main" val="3076333920"/>
              </p:ext>
            </p:extLst>
          </p:nvPr>
        </p:nvGraphicFramePr>
        <p:xfrm>
          <a:off x="4942681" y="2872249"/>
          <a:ext cx="2001837" cy="1030288"/>
        </p:xfrm>
        <a:graphic>
          <a:graphicData uri="http://schemas.openxmlformats.org/presentationml/2006/ole">
            <p:oleObj spid="_x0000_s96308" name="Equation" r:id="rId5" imgW="838080" imgH="1396800" progId="Equation.3">
              <p:embed/>
            </p:oleObj>
          </a:graphicData>
        </a:graphic>
      </p:graphicFrame>
      <p:graphicFrame>
        <p:nvGraphicFramePr>
          <p:cNvPr id="94220" name="Object 12"/>
          <p:cNvGraphicFramePr>
            <a:graphicFrameLocks noChangeAspect="1"/>
          </p:cNvGraphicFramePr>
          <p:nvPr>
            <p:extLst>
              <p:ext uri="{D42A27DB-BD31-4B8C-83A1-F6EECF244321}">
                <p14:modId xmlns="" xmlns:p14="http://schemas.microsoft.com/office/powerpoint/2010/main" val="3939041016"/>
              </p:ext>
            </p:extLst>
          </p:nvPr>
        </p:nvGraphicFramePr>
        <p:xfrm>
          <a:off x="1752600" y="5497513"/>
          <a:ext cx="1355725" cy="1065212"/>
        </p:xfrm>
        <a:graphic>
          <a:graphicData uri="http://schemas.openxmlformats.org/presentationml/2006/ole">
            <p:oleObj spid="_x0000_s96309" name="Equation" r:id="rId6" imgW="571320" imgH="634680" progId="Equation.3">
              <p:embed/>
            </p:oleObj>
          </a:graphicData>
        </a:graphic>
      </p:graphicFrame>
    </p:spTree>
    <p:extLst>
      <p:ext uri="{BB962C8B-B14F-4D97-AF65-F5344CB8AC3E}">
        <p14:creationId xmlns="" xmlns:p14="http://schemas.microsoft.com/office/powerpoint/2010/main" val="302211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42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42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4214"/>
                                        </p:tgtEl>
                                        <p:attrNameLst>
                                          <p:attrName>style.visibility</p:attrName>
                                        </p:attrNameLst>
                                      </p:cBhvr>
                                      <p:to>
                                        <p:strVal val="visible"/>
                                      </p:to>
                                    </p:set>
                                    <p:anim calcmode="lin" valueType="num">
                                      <p:cBhvr additive="base">
                                        <p:cTn id="21" dur="500" fill="hold"/>
                                        <p:tgtEl>
                                          <p:spTgt spid="94214"/>
                                        </p:tgtEl>
                                        <p:attrNameLst>
                                          <p:attrName>ppt_x</p:attrName>
                                        </p:attrNameLst>
                                      </p:cBhvr>
                                      <p:tavLst>
                                        <p:tav tm="0">
                                          <p:val>
                                            <p:strVal val="#ppt_x"/>
                                          </p:val>
                                        </p:tav>
                                        <p:tav tm="100000">
                                          <p:val>
                                            <p:strVal val="#ppt_x"/>
                                          </p:val>
                                        </p:tav>
                                      </p:tavLst>
                                    </p:anim>
                                    <p:anim calcmode="lin" valueType="num">
                                      <p:cBhvr additive="base">
                                        <p:cTn id="22" dur="500" fill="hold"/>
                                        <p:tgtEl>
                                          <p:spTgt spid="942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94219"/>
                                        </p:tgtEl>
                                        <p:attrNameLst>
                                          <p:attrName>style.visibility</p:attrName>
                                        </p:attrNameLst>
                                      </p:cBhvr>
                                      <p:to>
                                        <p:strVal val="visible"/>
                                      </p:to>
                                    </p:set>
                                    <p:anim calcmode="lin" valueType="num">
                                      <p:cBhvr>
                                        <p:cTn id="27" dur="1000" fill="hold"/>
                                        <p:tgtEl>
                                          <p:spTgt spid="94219"/>
                                        </p:tgtEl>
                                        <p:attrNameLst>
                                          <p:attrName>ppt_w</p:attrName>
                                        </p:attrNameLst>
                                      </p:cBhvr>
                                      <p:tavLst>
                                        <p:tav tm="0">
                                          <p:val>
                                            <p:fltVal val="0"/>
                                          </p:val>
                                        </p:tav>
                                        <p:tav tm="100000">
                                          <p:val>
                                            <p:strVal val="#ppt_w"/>
                                          </p:val>
                                        </p:tav>
                                      </p:tavLst>
                                    </p:anim>
                                    <p:anim calcmode="lin" valueType="num">
                                      <p:cBhvr>
                                        <p:cTn id="28" dur="1000" fill="hold"/>
                                        <p:tgtEl>
                                          <p:spTgt spid="94219"/>
                                        </p:tgtEl>
                                        <p:attrNameLst>
                                          <p:attrName>ppt_h</p:attrName>
                                        </p:attrNameLst>
                                      </p:cBhvr>
                                      <p:tavLst>
                                        <p:tav tm="0">
                                          <p:val>
                                            <p:fltVal val="0"/>
                                          </p:val>
                                        </p:tav>
                                        <p:tav tm="100000">
                                          <p:val>
                                            <p:strVal val="#ppt_h"/>
                                          </p:val>
                                        </p:tav>
                                      </p:tavLst>
                                    </p:anim>
                                    <p:anim calcmode="lin" valueType="num">
                                      <p:cBhvr>
                                        <p:cTn id="29" dur="1000" fill="hold"/>
                                        <p:tgtEl>
                                          <p:spTgt spid="94219"/>
                                        </p:tgtEl>
                                        <p:attrNameLst>
                                          <p:attrName>style.rotation</p:attrName>
                                        </p:attrNameLst>
                                      </p:cBhvr>
                                      <p:tavLst>
                                        <p:tav tm="0">
                                          <p:val>
                                            <p:fltVal val="90"/>
                                          </p:val>
                                        </p:tav>
                                        <p:tav tm="100000">
                                          <p:val>
                                            <p:fltVal val="0"/>
                                          </p:val>
                                        </p:tav>
                                      </p:tavLst>
                                    </p:anim>
                                    <p:animEffect transition="in" filter="fade">
                                      <p:cBhvr>
                                        <p:cTn id="30" dur="1000"/>
                                        <p:tgtEl>
                                          <p:spTgt spid="9421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218">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4218">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4218">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4218">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4211">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4220"/>
                                        </p:tgtEl>
                                        <p:attrNameLst>
                                          <p:attrName>style.visibility</p:attrName>
                                        </p:attrNameLst>
                                      </p:cBhvr>
                                      <p:to>
                                        <p:strVal val="visible"/>
                                      </p:to>
                                    </p:set>
                                    <p:anim calcmode="lin" valueType="num">
                                      <p:cBhvr additive="base">
                                        <p:cTn id="49" dur="500" fill="hold"/>
                                        <p:tgtEl>
                                          <p:spTgt spid="94220"/>
                                        </p:tgtEl>
                                        <p:attrNameLst>
                                          <p:attrName>ppt_x</p:attrName>
                                        </p:attrNameLst>
                                      </p:cBhvr>
                                      <p:tavLst>
                                        <p:tav tm="0">
                                          <p:val>
                                            <p:strVal val="#ppt_x"/>
                                          </p:val>
                                        </p:tav>
                                        <p:tav tm="100000">
                                          <p:val>
                                            <p:strVal val="#ppt_x"/>
                                          </p:val>
                                        </p:tav>
                                      </p:tavLst>
                                    </p:anim>
                                    <p:anim calcmode="lin" valueType="num">
                                      <p:cBhvr additive="base">
                                        <p:cTn id="50" dur="500" fill="hold"/>
                                        <p:tgtEl>
                                          <p:spTgt spid="94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algn="l"/>
            <a:r>
              <a:rPr lang="en-US" sz="3200" smtClean="0"/>
              <a:t>Introduction (Contd.)</a:t>
            </a:r>
            <a:r>
              <a:rPr lang="en-US" sz="4000" smtClean="0"/>
              <a:t/>
            </a:r>
            <a:br>
              <a:rPr lang="en-US" sz="4000" smtClean="0"/>
            </a:br>
            <a:r>
              <a:rPr lang="en-US" sz="4000" smtClean="0"/>
              <a:t>	</a:t>
            </a:r>
            <a:r>
              <a:rPr lang="en-US" smtClean="0"/>
              <a:t>Application</a:t>
            </a:r>
          </a:p>
        </p:txBody>
      </p:sp>
      <p:pic>
        <p:nvPicPr>
          <p:cNvPr id="6157" name="Picture 1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a:xfrm>
            <a:off x="426615" y="1617662"/>
            <a:ext cx="3302423" cy="4525963"/>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429500" y="5572125"/>
            <a:ext cx="642938"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8" name="Text Box 14"/>
          <p:cNvSpPr txBox="1">
            <a:spLocks noChangeArrowheads="1"/>
          </p:cNvSpPr>
          <p:nvPr/>
        </p:nvSpPr>
        <p:spPr bwMode="auto">
          <a:xfrm>
            <a:off x="1258888" y="1196975"/>
            <a:ext cx="208756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1BB10F"/>
                </a:solidFill>
              </a:rPr>
              <a:t>BOON</a:t>
            </a:r>
          </a:p>
        </p:txBody>
      </p:sp>
      <p:pic>
        <p:nvPicPr>
          <p:cNvPr id="6159" name="Picture 15"/>
          <p:cNvPicPr>
            <a:picLocks noChangeAspect="1" noChangeArrowheads="1"/>
          </p:cNvPicPr>
          <p:nvPr/>
        </p:nvPicPr>
        <p:blipFill>
          <a:blip r:embed="rId3">
            <a:extLst>
              <a:ext uri="{28A0092B-C50C-407E-A947-70E740481C1C}">
                <a14:useLocalDpi xmlns="" xmlns:a14="http://schemas.microsoft.com/office/drawing/2010/main" val="0"/>
              </a:ext>
            </a:extLst>
          </a:blip>
          <a:srcRect l="33058" t="22560" r="18082" b="22482"/>
          <a:stretch>
            <a:fillRect/>
          </a:stretch>
        </p:blipFill>
        <p:spPr bwMode="auto">
          <a:xfrm>
            <a:off x="4267200" y="1676400"/>
            <a:ext cx="4343400" cy="4149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160" name="Text Box 16"/>
          <p:cNvSpPr txBox="1">
            <a:spLocks noChangeArrowheads="1"/>
          </p:cNvSpPr>
          <p:nvPr/>
        </p:nvSpPr>
        <p:spPr bwMode="auto">
          <a:xfrm>
            <a:off x="6443663" y="1052513"/>
            <a:ext cx="208756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BAN</a:t>
            </a:r>
          </a:p>
        </p:txBody>
      </p:sp>
    </p:spTree>
    <p:extLst>
      <p:ext uri="{BB962C8B-B14F-4D97-AF65-F5344CB8AC3E}">
        <p14:creationId xmlns="" xmlns:p14="http://schemas.microsoft.com/office/powerpoint/2010/main" val="35972385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sz="half" idx="4294967295"/>
          </p:nvPr>
        </p:nvSpPr>
        <p:spPr>
          <a:xfrm>
            <a:off x="0" y="1125538"/>
            <a:ext cx="6127750" cy="5732462"/>
          </a:xfrm>
        </p:spPr>
        <p:txBody>
          <a:bodyPr>
            <a:normAutofit/>
          </a:bodyPr>
          <a:lstStyle/>
          <a:p>
            <a:r>
              <a:rPr lang="en-US" sz="1800" dirty="0" smtClean="0"/>
              <a:t>The centrifugal force acting on the belt will try to throw the belt away from pulley</a:t>
            </a:r>
          </a:p>
          <a:p>
            <a:r>
              <a:rPr lang="en-US" sz="1800" dirty="0" smtClean="0"/>
              <a:t>There by it produces a tension called centrifugal tension</a:t>
            </a:r>
          </a:p>
          <a:p>
            <a:pPr>
              <a:buFontTx/>
              <a:buNone/>
            </a:pPr>
            <a:r>
              <a:rPr lang="en-US" sz="1800" dirty="0" smtClean="0"/>
              <a:t>					</a:t>
            </a:r>
          </a:p>
          <a:p>
            <a:pPr>
              <a:buFontTx/>
              <a:buNone/>
            </a:pPr>
            <a:endParaRPr lang="en-US" sz="1800" dirty="0" smtClean="0"/>
          </a:p>
          <a:p>
            <a:pPr>
              <a:buFontTx/>
              <a:buNone/>
            </a:pPr>
            <a:endParaRPr lang="en-US" sz="1800" dirty="0"/>
          </a:p>
          <a:p>
            <a:pPr>
              <a:buFontTx/>
              <a:buNone/>
            </a:pPr>
            <a:r>
              <a:rPr lang="en-US" sz="1800" dirty="0" smtClean="0"/>
              <a:t>				as m=mass/unit length</a:t>
            </a:r>
          </a:p>
          <a:p>
            <a:pPr>
              <a:buFontTx/>
              <a:buNone/>
            </a:pPr>
            <a:r>
              <a:rPr lang="en-US" sz="1800" dirty="0" smtClean="0"/>
              <a:t>Resolving the tension radially</a:t>
            </a:r>
          </a:p>
          <a:p>
            <a:pPr>
              <a:buFontTx/>
              <a:buNone/>
            </a:pPr>
            <a:endParaRPr lang="en-US" sz="1800" dirty="0" smtClean="0"/>
          </a:p>
          <a:p>
            <a:pPr>
              <a:buFontTx/>
              <a:buNone/>
            </a:pPr>
            <a:endParaRPr lang="en-US" sz="1800" dirty="0" smtClean="0"/>
          </a:p>
          <a:p>
            <a:pPr>
              <a:buFontTx/>
              <a:buNone/>
            </a:pPr>
            <a:endParaRPr lang="en-US" sz="1800" dirty="0" smtClean="0"/>
          </a:p>
          <a:p>
            <a:pPr>
              <a:buFontTx/>
              <a:buNone/>
            </a:pPr>
            <a:endParaRPr lang="en-US" sz="1800" dirty="0" smtClean="0"/>
          </a:p>
          <a:p>
            <a:pPr>
              <a:buFontTx/>
              <a:buNone/>
            </a:pPr>
            <a:r>
              <a:rPr lang="en-US" sz="1800" dirty="0" smtClean="0"/>
              <a:t>Hence</a:t>
            </a:r>
          </a:p>
          <a:p>
            <a:pPr>
              <a:buFontTx/>
              <a:buNone/>
            </a:pPr>
            <a:endParaRPr lang="en-US" sz="1800" dirty="0" smtClean="0"/>
          </a:p>
          <a:p>
            <a:pPr>
              <a:buFontTx/>
              <a:buNone/>
            </a:pPr>
            <a:r>
              <a:rPr lang="en-US" sz="1800" dirty="0" smtClean="0"/>
              <a:t>Total Tension in tight side= T</a:t>
            </a:r>
            <a:r>
              <a:rPr lang="en-US" sz="1800" baseline="-25000" dirty="0" smtClean="0"/>
              <a:t>1</a:t>
            </a:r>
            <a:r>
              <a:rPr lang="en-US" sz="1800" dirty="0" smtClean="0"/>
              <a:t>+T</a:t>
            </a:r>
            <a:r>
              <a:rPr lang="en-US" sz="1800" baseline="-25000" dirty="0" smtClean="0"/>
              <a:t>C</a:t>
            </a:r>
          </a:p>
        </p:txBody>
      </p:sp>
      <p:sp>
        <p:nvSpPr>
          <p:cNvPr id="97282" name="Rectangle 2"/>
          <p:cNvSpPr>
            <a:spLocks noGrp="1" noChangeArrowheads="1"/>
          </p:cNvSpPr>
          <p:nvPr>
            <p:ph type="title"/>
          </p:nvPr>
        </p:nvSpPr>
        <p:spPr/>
        <p:txBody>
          <a:bodyPr/>
          <a:lstStyle/>
          <a:p>
            <a:r>
              <a:rPr lang="en-US" smtClean="0"/>
              <a:t>Centrifugal Tension</a:t>
            </a:r>
          </a:p>
        </p:txBody>
      </p:sp>
      <p:graphicFrame>
        <p:nvGraphicFramePr>
          <p:cNvPr id="97314" name="Object 34"/>
          <p:cNvGraphicFramePr>
            <a:graphicFrameLocks noGrp="1" noChangeAspect="1"/>
          </p:cNvGraphicFramePr>
          <p:nvPr>
            <p:ph sz="quarter" idx="4294967295"/>
            <p:extLst>
              <p:ext uri="{D42A27DB-BD31-4B8C-83A1-F6EECF244321}">
                <p14:modId xmlns="" xmlns:p14="http://schemas.microsoft.com/office/powerpoint/2010/main" val="2774290465"/>
              </p:ext>
            </p:extLst>
          </p:nvPr>
        </p:nvGraphicFramePr>
        <p:xfrm>
          <a:off x="1419262" y="2090345"/>
          <a:ext cx="1857338" cy="1253449"/>
        </p:xfrm>
        <a:graphic>
          <a:graphicData uri="http://schemas.openxmlformats.org/presentationml/2006/ole">
            <p:oleObj spid="_x0000_s97314" name="Equation" r:id="rId3" imgW="1015920" imgH="685800" progId="Equation.3">
              <p:embed/>
            </p:oleObj>
          </a:graphicData>
        </a:graphic>
      </p:graphicFrame>
      <p:sp>
        <p:nvSpPr>
          <p:cNvPr id="97285" name="Oval 5"/>
          <p:cNvSpPr>
            <a:spLocks noChangeArrowheads="1"/>
          </p:cNvSpPr>
          <p:nvPr/>
        </p:nvSpPr>
        <p:spPr bwMode="auto">
          <a:xfrm>
            <a:off x="6503988" y="2147888"/>
            <a:ext cx="1644650" cy="1874837"/>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762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6" name="Arc 6"/>
          <p:cNvSpPr>
            <a:spLocks/>
          </p:cNvSpPr>
          <p:nvPr/>
        </p:nvSpPr>
        <p:spPr bwMode="auto">
          <a:xfrm flipV="1">
            <a:off x="6154738" y="2079625"/>
            <a:ext cx="2376487" cy="2376488"/>
          </a:xfrm>
          <a:custGeom>
            <a:avLst/>
            <a:gdLst>
              <a:gd name="G0" fmla="+- 20662 0 0"/>
              <a:gd name="G1" fmla="+- 0 0 0"/>
              <a:gd name="G2" fmla="+- 21600 0 0"/>
              <a:gd name="T0" fmla="*/ 41083 w 41083"/>
              <a:gd name="T1" fmla="*/ 7039 h 21600"/>
              <a:gd name="T2" fmla="*/ 0 w 41083"/>
              <a:gd name="T3" fmla="*/ 6296 h 21600"/>
              <a:gd name="T4" fmla="*/ 20662 w 41083"/>
              <a:gd name="T5" fmla="*/ 0 h 21600"/>
            </a:gdLst>
            <a:ahLst/>
            <a:cxnLst>
              <a:cxn ang="0">
                <a:pos x="T0" y="T1"/>
              </a:cxn>
              <a:cxn ang="0">
                <a:pos x="T2" y="T3"/>
              </a:cxn>
              <a:cxn ang="0">
                <a:pos x="T4" y="T5"/>
              </a:cxn>
            </a:cxnLst>
            <a:rect l="0" t="0" r="r" b="b"/>
            <a:pathLst>
              <a:path w="41083" h="21600" fill="none" extrusionOk="0">
                <a:moveTo>
                  <a:pt x="41082" y="7038"/>
                </a:moveTo>
                <a:cubicBezTo>
                  <a:pt x="38079" y="15752"/>
                  <a:pt x="29878" y="21599"/>
                  <a:pt x="20662" y="21600"/>
                </a:cubicBezTo>
                <a:cubicBezTo>
                  <a:pt x="11157" y="21600"/>
                  <a:pt x="2770" y="15387"/>
                  <a:pt x="-1" y="6296"/>
                </a:cubicBezTo>
              </a:path>
              <a:path w="41083" h="21600" stroke="0" extrusionOk="0">
                <a:moveTo>
                  <a:pt x="41082" y="7038"/>
                </a:moveTo>
                <a:cubicBezTo>
                  <a:pt x="38079" y="15752"/>
                  <a:pt x="29878" y="21599"/>
                  <a:pt x="20662" y="21600"/>
                </a:cubicBezTo>
                <a:cubicBezTo>
                  <a:pt x="11157" y="21600"/>
                  <a:pt x="2770" y="15387"/>
                  <a:pt x="-1" y="6296"/>
                </a:cubicBezTo>
                <a:lnTo>
                  <a:pt x="20662" y="0"/>
                </a:lnTo>
                <a:close/>
              </a:path>
            </a:pathLst>
          </a:custGeom>
          <a:noFill/>
          <a:ln w="76200">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7" name="Line 7"/>
          <p:cNvSpPr>
            <a:spLocks noChangeShapeType="1"/>
          </p:cNvSpPr>
          <p:nvPr/>
        </p:nvSpPr>
        <p:spPr bwMode="auto">
          <a:xfrm flipV="1">
            <a:off x="7380288" y="2203450"/>
            <a:ext cx="431800" cy="9366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8" name="Line 8"/>
          <p:cNvSpPr>
            <a:spLocks noChangeShapeType="1"/>
          </p:cNvSpPr>
          <p:nvPr/>
        </p:nvSpPr>
        <p:spPr bwMode="auto">
          <a:xfrm flipH="1" flipV="1">
            <a:off x="6992938" y="2203450"/>
            <a:ext cx="387350" cy="8651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9" name="Arc 9"/>
          <p:cNvSpPr>
            <a:spLocks/>
          </p:cNvSpPr>
          <p:nvPr/>
        </p:nvSpPr>
        <p:spPr bwMode="auto">
          <a:xfrm rot="5394277" flipV="1">
            <a:off x="7327106" y="2583657"/>
            <a:ext cx="123825" cy="271462"/>
          </a:xfrm>
          <a:custGeom>
            <a:avLst/>
            <a:gdLst>
              <a:gd name="G0" fmla="+- 21600 0 0"/>
              <a:gd name="G1" fmla="+- 21298 0 0"/>
              <a:gd name="G2" fmla="+- 21600 0 0"/>
              <a:gd name="T0" fmla="*/ 16113 w 21600"/>
              <a:gd name="T1" fmla="*/ 42189 h 42189"/>
              <a:gd name="T2" fmla="*/ 18003 w 21600"/>
              <a:gd name="T3" fmla="*/ 0 h 42189"/>
              <a:gd name="T4" fmla="*/ 21600 w 21600"/>
              <a:gd name="T5" fmla="*/ 21298 h 42189"/>
            </a:gdLst>
            <a:ahLst/>
            <a:cxnLst>
              <a:cxn ang="0">
                <a:pos x="T0" y="T1"/>
              </a:cxn>
              <a:cxn ang="0">
                <a:pos x="T2" y="T3"/>
              </a:cxn>
              <a:cxn ang="0">
                <a:pos x="T4" y="T5"/>
              </a:cxn>
            </a:cxnLst>
            <a:rect l="0" t="0" r="r" b="b"/>
            <a:pathLst>
              <a:path w="21600" h="42189" fill="none" extrusionOk="0">
                <a:moveTo>
                  <a:pt x="16112" y="42189"/>
                </a:moveTo>
                <a:cubicBezTo>
                  <a:pt x="6618" y="39695"/>
                  <a:pt x="0" y="31114"/>
                  <a:pt x="0" y="21298"/>
                </a:cubicBezTo>
                <a:cubicBezTo>
                  <a:pt x="-1" y="10756"/>
                  <a:pt x="7608" y="1755"/>
                  <a:pt x="18002" y="-1"/>
                </a:cubicBezTo>
              </a:path>
              <a:path w="21600" h="42189" stroke="0" extrusionOk="0">
                <a:moveTo>
                  <a:pt x="16112" y="42189"/>
                </a:moveTo>
                <a:cubicBezTo>
                  <a:pt x="6618" y="39695"/>
                  <a:pt x="0" y="31114"/>
                  <a:pt x="0" y="21298"/>
                </a:cubicBezTo>
                <a:cubicBezTo>
                  <a:pt x="-1" y="10756"/>
                  <a:pt x="7608" y="1755"/>
                  <a:pt x="18002" y="-1"/>
                </a:cubicBezTo>
                <a:lnTo>
                  <a:pt x="21600" y="21298"/>
                </a:ln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0" name="Line 10"/>
          <p:cNvSpPr>
            <a:spLocks noChangeShapeType="1"/>
          </p:cNvSpPr>
          <p:nvPr/>
        </p:nvSpPr>
        <p:spPr bwMode="auto">
          <a:xfrm flipV="1">
            <a:off x="7378700" y="1503363"/>
            <a:ext cx="0" cy="576262"/>
          </a:xfrm>
          <a:prstGeom prst="line">
            <a:avLst/>
          </a:prstGeom>
          <a:noFill/>
          <a:ln w="38100">
            <a:solidFill>
              <a:srgbClr val="A721A7"/>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1" name="Line 11"/>
          <p:cNvSpPr>
            <a:spLocks noChangeShapeType="1"/>
          </p:cNvSpPr>
          <p:nvPr/>
        </p:nvSpPr>
        <p:spPr bwMode="auto">
          <a:xfrm flipH="1">
            <a:off x="6227763" y="2079625"/>
            <a:ext cx="1150937" cy="0"/>
          </a:xfrm>
          <a:prstGeom prst="line">
            <a:avLst/>
          </a:prstGeom>
          <a:noFill/>
          <a:ln w="38100">
            <a:solidFill>
              <a:srgbClr val="A721A7"/>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2" name="Line 12"/>
          <p:cNvSpPr>
            <a:spLocks noChangeShapeType="1"/>
          </p:cNvSpPr>
          <p:nvPr/>
        </p:nvSpPr>
        <p:spPr bwMode="auto">
          <a:xfrm flipH="1">
            <a:off x="6659563" y="2079625"/>
            <a:ext cx="647700" cy="196850"/>
          </a:xfrm>
          <a:prstGeom prst="line">
            <a:avLst/>
          </a:prstGeom>
          <a:noFill/>
          <a:ln w="38100">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3" name="Line 13"/>
          <p:cNvSpPr>
            <a:spLocks noChangeShapeType="1"/>
          </p:cNvSpPr>
          <p:nvPr/>
        </p:nvSpPr>
        <p:spPr bwMode="auto">
          <a:xfrm>
            <a:off x="7378700" y="2079625"/>
            <a:ext cx="1368425" cy="0"/>
          </a:xfrm>
          <a:prstGeom prst="line">
            <a:avLst/>
          </a:prstGeom>
          <a:noFill/>
          <a:ln w="38100">
            <a:solidFill>
              <a:srgbClr val="A721A7"/>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4" name="Line 14"/>
          <p:cNvSpPr>
            <a:spLocks noChangeShapeType="1"/>
          </p:cNvSpPr>
          <p:nvPr/>
        </p:nvSpPr>
        <p:spPr bwMode="auto">
          <a:xfrm>
            <a:off x="7378700" y="2079625"/>
            <a:ext cx="722313" cy="269875"/>
          </a:xfrm>
          <a:prstGeom prst="line">
            <a:avLst/>
          </a:prstGeom>
          <a:noFill/>
          <a:ln w="38100">
            <a:solidFill>
              <a:schemeClr val="tx1"/>
            </a:solidFill>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5" name="Text Box 15"/>
          <p:cNvSpPr txBox="1">
            <a:spLocks noChangeArrowheads="1"/>
          </p:cNvSpPr>
          <p:nvPr/>
        </p:nvSpPr>
        <p:spPr bwMode="auto">
          <a:xfrm>
            <a:off x="7451725" y="1557338"/>
            <a:ext cx="4333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F</a:t>
            </a:r>
            <a:r>
              <a:rPr lang="en-US" sz="1600" b="1" baseline="-25000"/>
              <a:t>C</a:t>
            </a:r>
          </a:p>
        </p:txBody>
      </p:sp>
      <p:sp>
        <p:nvSpPr>
          <p:cNvPr id="97296" name="Text Box 16"/>
          <p:cNvSpPr txBox="1">
            <a:spLocks noChangeArrowheads="1"/>
          </p:cNvSpPr>
          <p:nvPr/>
        </p:nvSpPr>
        <p:spPr bwMode="auto">
          <a:xfrm>
            <a:off x="8531225" y="2295525"/>
            <a:ext cx="7921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T</a:t>
            </a:r>
            <a:r>
              <a:rPr lang="en-US" sz="1600" b="1" baseline="-25000"/>
              <a:t>C</a:t>
            </a:r>
            <a:endParaRPr lang="en-US" sz="1600" b="1" baseline="-25000">
              <a:sym typeface="Symbol" panose="05050102010706020507" pitchFamily="18" charset="2"/>
            </a:endParaRPr>
          </a:p>
        </p:txBody>
      </p:sp>
      <p:sp>
        <p:nvSpPr>
          <p:cNvPr id="97297" name="Text Box 17"/>
          <p:cNvSpPr txBox="1">
            <a:spLocks noChangeArrowheads="1"/>
          </p:cNvSpPr>
          <p:nvPr/>
        </p:nvSpPr>
        <p:spPr bwMode="auto">
          <a:xfrm>
            <a:off x="5795963" y="2420938"/>
            <a:ext cx="50482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T</a:t>
            </a:r>
            <a:r>
              <a:rPr lang="en-US" sz="1600" b="1" baseline="-25000"/>
              <a:t>C</a:t>
            </a:r>
          </a:p>
        </p:txBody>
      </p:sp>
      <p:sp>
        <p:nvSpPr>
          <p:cNvPr id="97298" name="Text Box 18"/>
          <p:cNvSpPr txBox="1">
            <a:spLocks noChangeArrowheads="1"/>
          </p:cNvSpPr>
          <p:nvPr/>
        </p:nvSpPr>
        <p:spPr bwMode="auto">
          <a:xfrm>
            <a:off x="7164388" y="2371725"/>
            <a:ext cx="4333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ym typeface="Symbol" panose="05050102010706020507" pitchFamily="18" charset="2"/>
              </a:rPr>
              <a:t></a:t>
            </a:r>
          </a:p>
        </p:txBody>
      </p:sp>
      <p:sp>
        <p:nvSpPr>
          <p:cNvPr id="97299" name="Text Box 19"/>
          <p:cNvSpPr txBox="1">
            <a:spLocks noChangeArrowheads="1"/>
          </p:cNvSpPr>
          <p:nvPr/>
        </p:nvSpPr>
        <p:spPr bwMode="auto">
          <a:xfrm>
            <a:off x="5292725" y="3429000"/>
            <a:ext cx="6477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600" b="1"/>
          </a:p>
        </p:txBody>
      </p:sp>
      <p:sp>
        <p:nvSpPr>
          <p:cNvPr id="97300" name="Text Box 20"/>
          <p:cNvSpPr txBox="1">
            <a:spLocks noChangeArrowheads="1"/>
          </p:cNvSpPr>
          <p:nvPr/>
        </p:nvSpPr>
        <p:spPr bwMode="auto">
          <a:xfrm>
            <a:off x="8027988" y="1503363"/>
            <a:ext cx="6477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ym typeface="Symbol" panose="05050102010706020507" pitchFamily="18" charset="2"/>
              </a:rPr>
              <a:t>/2</a:t>
            </a:r>
          </a:p>
        </p:txBody>
      </p:sp>
      <p:sp>
        <p:nvSpPr>
          <p:cNvPr id="97301" name="Arc 21"/>
          <p:cNvSpPr>
            <a:spLocks/>
          </p:cNvSpPr>
          <p:nvPr/>
        </p:nvSpPr>
        <p:spPr bwMode="auto">
          <a:xfrm flipV="1">
            <a:off x="7739063" y="2006600"/>
            <a:ext cx="215900" cy="215900"/>
          </a:xfrm>
          <a:custGeom>
            <a:avLst/>
            <a:gdLst>
              <a:gd name="G0" fmla="+- 0 0 0"/>
              <a:gd name="G1" fmla="+- 21600 0 0"/>
              <a:gd name="G2" fmla="+- 21600 0 0"/>
              <a:gd name="T0" fmla="*/ 0 w 20891"/>
              <a:gd name="T1" fmla="*/ 0 h 21600"/>
              <a:gd name="T2" fmla="*/ 20891 w 20891"/>
              <a:gd name="T3" fmla="*/ 16110 h 21600"/>
              <a:gd name="T4" fmla="*/ 0 w 20891"/>
              <a:gd name="T5" fmla="*/ 21600 h 21600"/>
            </a:gdLst>
            <a:ahLst/>
            <a:cxnLst>
              <a:cxn ang="0">
                <a:pos x="T0" y="T1"/>
              </a:cxn>
              <a:cxn ang="0">
                <a:pos x="T2" y="T3"/>
              </a:cxn>
              <a:cxn ang="0">
                <a:pos x="T4" y="T5"/>
              </a:cxn>
            </a:cxnLst>
            <a:rect l="0" t="0" r="r" b="b"/>
            <a:pathLst>
              <a:path w="20891" h="21600" fill="none" extrusionOk="0">
                <a:moveTo>
                  <a:pt x="0" y="0"/>
                </a:moveTo>
                <a:cubicBezTo>
                  <a:pt x="9814" y="0"/>
                  <a:pt x="18396" y="6617"/>
                  <a:pt x="20890" y="16110"/>
                </a:cubicBezTo>
              </a:path>
              <a:path w="20891" h="21600" stroke="0" extrusionOk="0">
                <a:moveTo>
                  <a:pt x="0" y="0"/>
                </a:moveTo>
                <a:cubicBezTo>
                  <a:pt x="9814" y="0"/>
                  <a:pt x="18396" y="6617"/>
                  <a:pt x="20890" y="16110"/>
                </a:cubicBezTo>
                <a:lnTo>
                  <a:pt x="0" y="21600"/>
                </a:ln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02" name="Arc 22"/>
          <p:cNvSpPr>
            <a:spLocks/>
          </p:cNvSpPr>
          <p:nvPr/>
        </p:nvSpPr>
        <p:spPr bwMode="auto">
          <a:xfrm flipV="1">
            <a:off x="8027988" y="1790700"/>
            <a:ext cx="215900"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tx1"/>
            </a:solidFill>
            <a:round/>
            <a:headEnd type="triangle" w="med" len="me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03" name="Text Box 23"/>
          <p:cNvSpPr txBox="1">
            <a:spLocks noChangeArrowheads="1"/>
          </p:cNvSpPr>
          <p:nvPr/>
        </p:nvSpPr>
        <p:spPr bwMode="auto">
          <a:xfrm>
            <a:off x="6300788" y="1557338"/>
            <a:ext cx="6477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ym typeface="Symbol" panose="05050102010706020507" pitchFamily="18" charset="2"/>
              </a:rPr>
              <a:t>/2</a:t>
            </a:r>
          </a:p>
        </p:txBody>
      </p:sp>
      <p:sp>
        <p:nvSpPr>
          <p:cNvPr id="97304" name="Arc 24"/>
          <p:cNvSpPr>
            <a:spLocks/>
          </p:cNvSpPr>
          <p:nvPr/>
        </p:nvSpPr>
        <p:spPr bwMode="auto">
          <a:xfrm flipV="1">
            <a:off x="6657975" y="2078038"/>
            <a:ext cx="223838" cy="220662"/>
          </a:xfrm>
          <a:custGeom>
            <a:avLst/>
            <a:gdLst>
              <a:gd name="G0" fmla="+- 21600 0 0"/>
              <a:gd name="G1" fmla="+- 11632 0 0"/>
              <a:gd name="G2" fmla="+- 21600 0 0"/>
              <a:gd name="T0" fmla="*/ 2754 w 21600"/>
              <a:gd name="T1" fmla="*/ 22186 h 22186"/>
              <a:gd name="T2" fmla="*/ 3400 w 21600"/>
              <a:gd name="T3" fmla="*/ 0 h 22186"/>
              <a:gd name="T4" fmla="*/ 21600 w 21600"/>
              <a:gd name="T5" fmla="*/ 11632 h 22186"/>
            </a:gdLst>
            <a:ahLst/>
            <a:cxnLst>
              <a:cxn ang="0">
                <a:pos x="T0" y="T1"/>
              </a:cxn>
              <a:cxn ang="0">
                <a:pos x="T2" y="T3"/>
              </a:cxn>
              <a:cxn ang="0">
                <a:pos x="T4" y="T5"/>
              </a:cxn>
            </a:cxnLst>
            <a:rect l="0" t="0" r="r" b="b"/>
            <a:pathLst>
              <a:path w="21600" h="22186" fill="none" extrusionOk="0">
                <a:moveTo>
                  <a:pt x="2753" y="22186"/>
                </a:moveTo>
                <a:cubicBezTo>
                  <a:pt x="948" y="18961"/>
                  <a:pt x="0" y="15327"/>
                  <a:pt x="0" y="11632"/>
                </a:cubicBezTo>
                <a:cubicBezTo>
                  <a:pt x="-1" y="7509"/>
                  <a:pt x="1179" y="3473"/>
                  <a:pt x="3399" y="-1"/>
                </a:cubicBezTo>
              </a:path>
              <a:path w="21600" h="22186" stroke="0" extrusionOk="0">
                <a:moveTo>
                  <a:pt x="2753" y="22186"/>
                </a:moveTo>
                <a:cubicBezTo>
                  <a:pt x="948" y="18961"/>
                  <a:pt x="0" y="15327"/>
                  <a:pt x="0" y="11632"/>
                </a:cubicBezTo>
                <a:cubicBezTo>
                  <a:pt x="-1" y="7509"/>
                  <a:pt x="1179" y="3473"/>
                  <a:pt x="3399" y="-1"/>
                </a:cubicBezTo>
                <a:lnTo>
                  <a:pt x="21600" y="11632"/>
                </a:ln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05" name="Arc 25"/>
          <p:cNvSpPr>
            <a:spLocks/>
          </p:cNvSpPr>
          <p:nvPr/>
        </p:nvSpPr>
        <p:spPr bwMode="auto">
          <a:xfrm flipV="1">
            <a:off x="6370638" y="1790700"/>
            <a:ext cx="261937" cy="431800"/>
          </a:xfrm>
          <a:custGeom>
            <a:avLst/>
            <a:gdLst>
              <a:gd name="G0" fmla="+- 21582 0 0"/>
              <a:gd name="G1" fmla="+- 21600 0 0"/>
              <a:gd name="G2" fmla="+- 21600 0 0"/>
              <a:gd name="T0" fmla="*/ 0 w 26152"/>
              <a:gd name="T1" fmla="*/ 20719 h 21600"/>
              <a:gd name="T2" fmla="*/ 26152 w 26152"/>
              <a:gd name="T3" fmla="*/ 489 h 21600"/>
              <a:gd name="T4" fmla="*/ 21582 w 26152"/>
              <a:gd name="T5" fmla="*/ 21600 h 21600"/>
            </a:gdLst>
            <a:ahLst/>
            <a:cxnLst>
              <a:cxn ang="0">
                <a:pos x="T0" y="T1"/>
              </a:cxn>
              <a:cxn ang="0">
                <a:pos x="T2" y="T3"/>
              </a:cxn>
              <a:cxn ang="0">
                <a:pos x="T4" y="T5"/>
              </a:cxn>
            </a:cxnLst>
            <a:rect l="0" t="0" r="r" b="b"/>
            <a:pathLst>
              <a:path w="26152" h="21600" fill="none" extrusionOk="0">
                <a:moveTo>
                  <a:pt x="-1" y="20718"/>
                </a:moveTo>
                <a:cubicBezTo>
                  <a:pt x="472" y="9142"/>
                  <a:pt x="9995" y="-1"/>
                  <a:pt x="21582" y="0"/>
                </a:cubicBezTo>
                <a:cubicBezTo>
                  <a:pt x="23118" y="0"/>
                  <a:pt x="24650" y="163"/>
                  <a:pt x="26152" y="488"/>
                </a:cubicBezTo>
              </a:path>
              <a:path w="26152" h="21600" stroke="0" extrusionOk="0">
                <a:moveTo>
                  <a:pt x="-1" y="20718"/>
                </a:moveTo>
                <a:cubicBezTo>
                  <a:pt x="472" y="9142"/>
                  <a:pt x="9995" y="-1"/>
                  <a:pt x="21582" y="0"/>
                </a:cubicBezTo>
                <a:cubicBezTo>
                  <a:pt x="23118" y="0"/>
                  <a:pt x="24650" y="163"/>
                  <a:pt x="26152" y="488"/>
                </a:cubicBezTo>
                <a:lnTo>
                  <a:pt x="21582" y="21600"/>
                </a:lnTo>
                <a:close/>
              </a:path>
            </a:pathLst>
          </a:custGeom>
          <a:noFill/>
          <a:ln w="9525">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06" name="Arc 26"/>
          <p:cNvSpPr>
            <a:spLocks/>
          </p:cNvSpPr>
          <p:nvPr/>
        </p:nvSpPr>
        <p:spPr bwMode="auto">
          <a:xfrm rot="3517170" flipV="1">
            <a:off x="4105275" y="1800225"/>
            <a:ext cx="4764088" cy="963612"/>
          </a:xfrm>
          <a:custGeom>
            <a:avLst/>
            <a:gdLst>
              <a:gd name="G0" fmla="+- 0 0 0"/>
              <a:gd name="G1" fmla="+- 7767 0 0"/>
              <a:gd name="G2" fmla="+- 21600 0 0"/>
              <a:gd name="T0" fmla="*/ 20155 w 21600"/>
              <a:gd name="T1" fmla="*/ 0 h 13119"/>
              <a:gd name="T2" fmla="*/ 20927 w 21600"/>
              <a:gd name="T3" fmla="*/ 13119 h 13119"/>
              <a:gd name="T4" fmla="*/ 0 w 21600"/>
              <a:gd name="T5" fmla="*/ 7767 h 13119"/>
            </a:gdLst>
            <a:ahLst/>
            <a:cxnLst>
              <a:cxn ang="0">
                <a:pos x="T0" y="T1"/>
              </a:cxn>
              <a:cxn ang="0">
                <a:pos x="T2" y="T3"/>
              </a:cxn>
              <a:cxn ang="0">
                <a:pos x="T4" y="T5"/>
              </a:cxn>
            </a:cxnLst>
            <a:rect l="0" t="0" r="r" b="b"/>
            <a:pathLst>
              <a:path w="21600" h="13119" fill="none" extrusionOk="0">
                <a:moveTo>
                  <a:pt x="20155" y="-1"/>
                </a:moveTo>
                <a:cubicBezTo>
                  <a:pt x="21110" y="2478"/>
                  <a:pt x="21600" y="5111"/>
                  <a:pt x="21600" y="7767"/>
                </a:cubicBezTo>
                <a:cubicBezTo>
                  <a:pt x="21600" y="9572"/>
                  <a:pt x="21373" y="11370"/>
                  <a:pt x="20926" y="13118"/>
                </a:cubicBezTo>
              </a:path>
              <a:path w="21600" h="13119" stroke="0" extrusionOk="0">
                <a:moveTo>
                  <a:pt x="20155" y="-1"/>
                </a:moveTo>
                <a:cubicBezTo>
                  <a:pt x="21110" y="2478"/>
                  <a:pt x="21600" y="5111"/>
                  <a:pt x="21600" y="7767"/>
                </a:cubicBezTo>
                <a:cubicBezTo>
                  <a:pt x="21600" y="9572"/>
                  <a:pt x="21373" y="11370"/>
                  <a:pt x="20926" y="13118"/>
                </a:cubicBezTo>
                <a:lnTo>
                  <a:pt x="0" y="7767"/>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07" name="Line 27"/>
          <p:cNvSpPr>
            <a:spLocks noChangeShapeType="1"/>
          </p:cNvSpPr>
          <p:nvPr/>
        </p:nvSpPr>
        <p:spPr bwMode="auto">
          <a:xfrm>
            <a:off x="7380288" y="2060575"/>
            <a:ext cx="0" cy="2087563"/>
          </a:xfrm>
          <a:prstGeom prst="line">
            <a:avLst/>
          </a:prstGeom>
          <a:noFill/>
          <a:ln w="9525">
            <a:solidFill>
              <a:schemeClr val="tx1"/>
            </a:solidFill>
            <a:prstDash val="lgDash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08" name="Line 28"/>
          <p:cNvSpPr>
            <a:spLocks noChangeShapeType="1"/>
          </p:cNvSpPr>
          <p:nvPr/>
        </p:nvSpPr>
        <p:spPr bwMode="auto">
          <a:xfrm>
            <a:off x="8101013" y="2349500"/>
            <a:ext cx="722312" cy="269875"/>
          </a:xfrm>
          <a:prstGeom prst="line">
            <a:avLst/>
          </a:prstGeom>
          <a:noFill/>
          <a:ln w="38100">
            <a:solidFill>
              <a:schemeClr val="tx1"/>
            </a:solidFill>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09" name="Line 29"/>
          <p:cNvSpPr>
            <a:spLocks noChangeShapeType="1"/>
          </p:cNvSpPr>
          <p:nvPr/>
        </p:nvSpPr>
        <p:spPr bwMode="auto">
          <a:xfrm flipH="1">
            <a:off x="6011863" y="2276475"/>
            <a:ext cx="647700" cy="196850"/>
          </a:xfrm>
          <a:prstGeom prst="line">
            <a:avLst/>
          </a:prstGeom>
          <a:noFill/>
          <a:ln w="38100">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10" name="Line 30"/>
          <p:cNvSpPr>
            <a:spLocks noChangeShapeType="1"/>
          </p:cNvSpPr>
          <p:nvPr/>
        </p:nvSpPr>
        <p:spPr bwMode="auto">
          <a:xfrm>
            <a:off x="6227763" y="2060575"/>
            <a:ext cx="0" cy="360363"/>
          </a:xfrm>
          <a:prstGeom prst="line">
            <a:avLst/>
          </a:prstGeom>
          <a:noFill/>
          <a:ln w="28575">
            <a:solidFill>
              <a:srgbClr val="A721A7"/>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11" name="Line 31"/>
          <p:cNvSpPr>
            <a:spLocks noChangeShapeType="1"/>
          </p:cNvSpPr>
          <p:nvPr/>
        </p:nvSpPr>
        <p:spPr bwMode="auto">
          <a:xfrm>
            <a:off x="8459788" y="2060575"/>
            <a:ext cx="0" cy="431800"/>
          </a:xfrm>
          <a:prstGeom prst="line">
            <a:avLst/>
          </a:prstGeom>
          <a:noFill/>
          <a:ln w="28575">
            <a:solidFill>
              <a:srgbClr val="A721A7"/>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16" name="Rectangle 36"/>
          <p:cNvSpPr>
            <a:spLocks noChangeArrowheads="1"/>
          </p:cNvSpPr>
          <p:nvPr/>
        </p:nvSpPr>
        <p:spPr bwMode="auto">
          <a:xfrm>
            <a:off x="1143000" y="5003800"/>
            <a:ext cx="1368425" cy="503238"/>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35" name="Object 34"/>
          <p:cNvGraphicFramePr>
            <a:graphicFrameLocks noChangeAspect="1"/>
          </p:cNvGraphicFramePr>
          <p:nvPr>
            <p:extLst>
              <p:ext uri="{D42A27DB-BD31-4B8C-83A1-F6EECF244321}">
                <p14:modId xmlns="" xmlns:p14="http://schemas.microsoft.com/office/powerpoint/2010/main" val="1815957661"/>
              </p:ext>
            </p:extLst>
          </p:nvPr>
        </p:nvGraphicFramePr>
        <p:xfrm>
          <a:off x="1731963" y="3675063"/>
          <a:ext cx="2324100" cy="1533525"/>
        </p:xfrm>
        <a:graphic>
          <a:graphicData uri="http://schemas.openxmlformats.org/presentationml/2006/ole">
            <p:oleObj spid="_x0000_s97315" name="Equation" r:id="rId4" imgW="1562040" imgH="1028520" progId="Equation.3">
              <p:embed/>
            </p:oleObj>
          </a:graphicData>
        </a:graphic>
      </p:graphicFrame>
      <p:graphicFrame>
        <p:nvGraphicFramePr>
          <p:cNvPr id="36" name="Object 34"/>
          <p:cNvGraphicFramePr>
            <a:graphicFrameLocks noChangeAspect="1"/>
          </p:cNvGraphicFramePr>
          <p:nvPr>
            <p:extLst>
              <p:ext uri="{D42A27DB-BD31-4B8C-83A1-F6EECF244321}">
                <p14:modId xmlns="" xmlns:p14="http://schemas.microsoft.com/office/powerpoint/2010/main" val="2143686488"/>
              </p:ext>
            </p:extLst>
          </p:nvPr>
        </p:nvGraphicFramePr>
        <p:xfrm>
          <a:off x="1218204" y="5036619"/>
          <a:ext cx="1218015" cy="503238"/>
        </p:xfrm>
        <a:graphic>
          <a:graphicData uri="http://schemas.openxmlformats.org/presentationml/2006/ole">
            <p:oleObj spid="_x0000_s97316" name="Equation" r:id="rId5" imgW="583920" imgH="241200" progId="Equation.3">
              <p:embed/>
            </p:oleObj>
          </a:graphicData>
        </a:graphic>
      </p:graphicFrame>
    </p:spTree>
    <p:extLst>
      <p:ext uri="{BB962C8B-B14F-4D97-AF65-F5344CB8AC3E}">
        <p14:creationId xmlns="" xmlns:p14="http://schemas.microsoft.com/office/powerpoint/2010/main" val="176227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7314"/>
                                        </p:tgtEl>
                                        <p:attrNameLst>
                                          <p:attrName>style.visibility</p:attrName>
                                        </p:attrNameLst>
                                      </p:cBhvr>
                                      <p:to>
                                        <p:strVal val="visible"/>
                                      </p:to>
                                    </p:set>
                                    <p:anim calcmode="lin" valueType="num">
                                      <p:cBhvr additive="base">
                                        <p:cTn id="19" dur="500" fill="hold"/>
                                        <p:tgtEl>
                                          <p:spTgt spid="97314"/>
                                        </p:tgtEl>
                                        <p:attrNameLst>
                                          <p:attrName>ppt_x</p:attrName>
                                        </p:attrNameLst>
                                      </p:cBhvr>
                                      <p:tavLst>
                                        <p:tav tm="0">
                                          <p:val>
                                            <p:strVal val="#ppt_x"/>
                                          </p:val>
                                        </p:tav>
                                        <p:tav tm="100000">
                                          <p:val>
                                            <p:strVal val="#ppt_x"/>
                                          </p:val>
                                        </p:tav>
                                      </p:tavLst>
                                    </p:anim>
                                    <p:anim calcmode="lin" valueType="num">
                                      <p:cBhvr additive="base">
                                        <p:cTn id="20" dur="500" fill="hold"/>
                                        <p:tgtEl>
                                          <p:spTgt spid="973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7283">
                                            <p:txEl>
                                              <p:pRg st="2" end="2"/>
                                            </p:txEl>
                                          </p:spTgt>
                                        </p:tgtEl>
                                        <p:attrNameLst>
                                          <p:attrName>style.visibility</p:attrName>
                                        </p:attrNameLst>
                                      </p:cBhvr>
                                      <p:to>
                                        <p:strVal val="visible"/>
                                      </p:to>
                                    </p:set>
                                    <p:anim calcmode="lin" valueType="num">
                                      <p:cBhvr additive="base">
                                        <p:cTn id="25"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72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7283">
                                            <p:txEl>
                                              <p:pRg st="5" end="5"/>
                                            </p:txEl>
                                          </p:spTgt>
                                        </p:tgtEl>
                                        <p:attrNameLst>
                                          <p:attrName>style.visibility</p:attrName>
                                        </p:attrNameLst>
                                      </p:cBhvr>
                                      <p:to>
                                        <p:strVal val="visible"/>
                                      </p:to>
                                    </p:set>
                                    <p:anim calcmode="lin" valueType="num">
                                      <p:cBhvr additive="base">
                                        <p:cTn id="31" dur="500" fill="hold"/>
                                        <p:tgtEl>
                                          <p:spTgt spid="9728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72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7283">
                                            <p:txEl>
                                              <p:pRg st="6" end="6"/>
                                            </p:txEl>
                                          </p:spTgt>
                                        </p:tgtEl>
                                        <p:attrNameLst>
                                          <p:attrName>style.visibility</p:attrName>
                                        </p:attrNameLst>
                                      </p:cBhvr>
                                      <p:to>
                                        <p:strVal val="visible"/>
                                      </p:to>
                                    </p:set>
                                    <p:anim calcmode="lin" valueType="num">
                                      <p:cBhvr additive="base">
                                        <p:cTn id="37" dur="500" fill="hold"/>
                                        <p:tgtEl>
                                          <p:spTgt spid="9728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72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7283">
                                            <p:txEl>
                                              <p:pRg st="11" end="11"/>
                                            </p:txEl>
                                          </p:spTgt>
                                        </p:tgtEl>
                                        <p:attrNameLst>
                                          <p:attrName>style.visibility</p:attrName>
                                        </p:attrNameLst>
                                      </p:cBhvr>
                                      <p:to>
                                        <p:strVal val="visible"/>
                                      </p:to>
                                    </p:set>
                                    <p:anim calcmode="lin" valueType="num">
                                      <p:cBhvr additive="base">
                                        <p:cTn id="49" dur="500" fill="hold"/>
                                        <p:tgtEl>
                                          <p:spTgt spid="9728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728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1000" fill="hold"/>
                                        <p:tgtEl>
                                          <p:spTgt spid="36"/>
                                        </p:tgtEl>
                                        <p:attrNameLst>
                                          <p:attrName>ppt_w</p:attrName>
                                        </p:attrNameLst>
                                      </p:cBhvr>
                                      <p:tavLst>
                                        <p:tav tm="0">
                                          <p:val>
                                            <p:fltVal val="0"/>
                                          </p:val>
                                        </p:tav>
                                        <p:tav tm="100000">
                                          <p:val>
                                            <p:strVal val="#ppt_w"/>
                                          </p:val>
                                        </p:tav>
                                      </p:tavLst>
                                    </p:anim>
                                    <p:anim calcmode="lin" valueType="num">
                                      <p:cBhvr>
                                        <p:cTn id="56" dur="1000" fill="hold"/>
                                        <p:tgtEl>
                                          <p:spTgt spid="36"/>
                                        </p:tgtEl>
                                        <p:attrNameLst>
                                          <p:attrName>ppt_h</p:attrName>
                                        </p:attrNameLst>
                                      </p:cBhvr>
                                      <p:tavLst>
                                        <p:tav tm="0">
                                          <p:val>
                                            <p:fltVal val="0"/>
                                          </p:val>
                                        </p:tav>
                                        <p:tav tm="100000">
                                          <p:val>
                                            <p:strVal val="#ppt_h"/>
                                          </p:val>
                                        </p:tav>
                                      </p:tavLst>
                                    </p:anim>
                                    <p:anim calcmode="lin" valueType="num">
                                      <p:cBhvr>
                                        <p:cTn id="57" dur="1000" fill="hold"/>
                                        <p:tgtEl>
                                          <p:spTgt spid="36"/>
                                        </p:tgtEl>
                                        <p:attrNameLst>
                                          <p:attrName>style.rotation</p:attrName>
                                        </p:attrNameLst>
                                      </p:cBhvr>
                                      <p:tavLst>
                                        <p:tav tm="0">
                                          <p:val>
                                            <p:fltVal val="90"/>
                                          </p:val>
                                        </p:tav>
                                        <p:tav tm="100000">
                                          <p:val>
                                            <p:fltVal val="0"/>
                                          </p:val>
                                        </p:tav>
                                      </p:tavLst>
                                    </p:anim>
                                    <p:animEffect transition="in" filter="fade">
                                      <p:cBhvr>
                                        <p:cTn id="58" dur="10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7283">
                                            <p:txEl>
                                              <p:pRg st="13" end="13"/>
                                            </p:txEl>
                                          </p:spTgt>
                                        </p:tgtEl>
                                        <p:attrNameLst>
                                          <p:attrName>style.visibility</p:attrName>
                                        </p:attrNameLst>
                                      </p:cBhvr>
                                      <p:to>
                                        <p:strVal val="visible"/>
                                      </p:to>
                                    </p:set>
                                    <p:anim calcmode="lin" valueType="num">
                                      <p:cBhvr additive="base">
                                        <p:cTn id="63" dur="500" fill="hold"/>
                                        <p:tgtEl>
                                          <p:spTgt spid="9728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728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3" name="Text Box 9"/>
          <p:cNvSpPr txBox="1">
            <a:spLocks noChangeArrowheads="1"/>
          </p:cNvSpPr>
          <p:nvPr/>
        </p:nvSpPr>
        <p:spPr bwMode="auto">
          <a:xfrm>
            <a:off x="0" y="1196975"/>
            <a:ext cx="9144000" cy="27238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The power transmitted by a belt drive is given as</a:t>
            </a:r>
          </a:p>
          <a:p>
            <a:pPr>
              <a:spcBef>
                <a:spcPct val="50000"/>
              </a:spcBef>
            </a:pPr>
            <a:r>
              <a:rPr lang="en-US" dirty="0"/>
              <a:t>					</a:t>
            </a:r>
            <a:r>
              <a:rPr lang="en-US" dirty="0" smtClean="0"/>
              <a:t>asT</a:t>
            </a:r>
            <a:r>
              <a:rPr lang="en-US" baseline="-25000" dirty="0" smtClean="0"/>
              <a:t>1</a:t>
            </a:r>
            <a:r>
              <a:rPr lang="en-US" dirty="0" smtClean="0"/>
              <a:t>/T</a:t>
            </a:r>
            <a:r>
              <a:rPr lang="en-US" baseline="-25000" dirty="0" smtClean="0"/>
              <a:t>2</a:t>
            </a:r>
            <a:r>
              <a:rPr lang="en-US" dirty="0" smtClean="0"/>
              <a:t>=e</a:t>
            </a:r>
            <a:r>
              <a:rPr lang="en-US" baseline="30000" dirty="0" smtClean="0">
                <a:cs typeface="Arial" panose="020B0604020202020204" pitchFamily="34" charset="0"/>
              </a:rPr>
              <a:t>µ</a:t>
            </a:r>
            <a:r>
              <a:rPr lang="en-US" baseline="30000" dirty="0">
                <a:cs typeface="Arial" panose="020B0604020202020204" pitchFamily="34" charset="0"/>
                <a:sym typeface="Symbol" panose="05050102010706020507" pitchFamily="18" charset="2"/>
              </a:rPr>
              <a:t></a:t>
            </a:r>
          </a:p>
          <a:p>
            <a:pPr>
              <a:spcBef>
                <a:spcPct val="50000"/>
              </a:spcBef>
            </a:pPr>
            <a:endParaRPr lang="en-US" baseline="30000" dirty="0">
              <a:cs typeface="Arial" panose="020B0604020202020204" pitchFamily="34" charset="0"/>
              <a:sym typeface="Symbol" panose="05050102010706020507" pitchFamily="18" charset="2"/>
            </a:endParaRPr>
          </a:p>
          <a:p>
            <a:pPr>
              <a:spcBef>
                <a:spcPct val="50000"/>
              </a:spcBef>
            </a:pPr>
            <a:r>
              <a:rPr lang="en-US" dirty="0">
                <a:cs typeface="Arial" panose="020B0604020202020204" pitchFamily="34" charset="0"/>
                <a:sym typeface="Symbol" panose="05050102010706020507" pitchFamily="18" charset="2"/>
              </a:rPr>
              <a:t>where</a:t>
            </a:r>
            <a:r>
              <a:rPr lang="en-US" dirty="0"/>
              <a:t>	</a:t>
            </a:r>
          </a:p>
          <a:p>
            <a:pPr>
              <a:spcBef>
                <a:spcPct val="50000"/>
              </a:spcBef>
            </a:pPr>
            <a:r>
              <a:rPr lang="en-US" dirty="0"/>
              <a:t>Considering the centrifugal tension</a:t>
            </a:r>
          </a:p>
          <a:p>
            <a:pPr>
              <a:spcBef>
                <a:spcPct val="50000"/>
              </a:spcBef>
            </a:pPr>
            <a:endParaRPr lang="en-US" dirty="0"/>
          </a:p>
          <a:p>
            <a:pPr>
              <a:spcBef>
                <a:spcPct val="50000"/>
              </a:spcBef>
            </a:pPr>
            <a:r>
              <a:rPr lang="en-US" dirty="0"/>
              <a:t>Maximizing the power	</a:t>
            </a:r>
          </a:p>
        </p:txBody>
      </p:sp>
      <p:sp>
        <p:nvSpPr>
          <p:cNvPr id="98306" name="Rectangle 2"/>
          <p:cNvSpPr>
            <a:spLocks noGrp="1" noChangeArrowheads="1"/>
          </p:cNvSpPr>
          <p:nvPr>
            <p:ph type="title"/>
          </p:nvPr>
        </p:nvSpPr>
        <p:spPr/>
        <p:txBody>
          <a:bodyPr>
            <a:normAutofit fontScale="90000"/>
          </a:bodyPr>
          <a:lstStyle/>
          <a:p>
            <a:r>
              <a:rPr lang="en-US" sz="4000" smtClean="0"/>
              <a:t>Condition for Maximum Power Transmission</a:t>
            </a:r>
          </a:p>
        </p:txBody>
      </p:sp>
      <p:graphicFrame>
        <p:nvGraphicFramePr>
          <p:cNvPr id="98311" name="Object 7"/>
          <p:cNvGraphicFramePr>
            <a:graphicFrameLocks noGrp="1" noChangeAspect="1"/>
          </p:cNvGraphicFramePr>
          <p:nvPr>
            <p:ph idx="1"/>
            <p:extLst>
              <p:ext uri="{D42A27DB-BD31-4B8C-83A1-F6EECF244321}">
                <p14:modId xmlns="" xmlns:p14="http://schemas.microsoft.com/office/powerpoint/2010/main" val="2038087610"/>
              </p:ext>
            </p:extLst>
          </p:nvPr>
        </p:nvGraphicFramePr>
        <p:xfrm>
          <a:off x="1101669" y="1533525"/>
          <a:ext cx="2860675" cy="1444625"/>
        </p:xfrm>
        <a:graphic>
          <a:graphicData uri="http://schemas.openxmlformats.org/presentationml/2006/ole">
            <p:oleObj spid="_x0000_s98334" name="Equation" r:id="rId3" imgW="2565360" imgH="1295280" progId="Equation.3">
              <p:embed/>
            </p:oleObj>
          </a:graphicData>
        </a:graphic>
      </p:graphicFrame>
      <p:sp>
        <p:nvSpPr>
          <p:cNvPr id="98314" name="Rectangle 10"/>
          <p:cNvSpPr>
            <a:spLocks noChangeArrowheads="1"/>
          </p:cNvSpPr>
          <p:nvPr/>
        </p:nvSpPr>
        <p:spPr bwMode="auto">
          <a:xfrm>
            <a:off x="1141002" y="4800600"/>
            <a:ext cx="1655762" cy="1196975"/>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 name="Object 7"/>
          <p:cNvGraphicFramePr>
            <a:graphicFrameLocks noChangeAspect="1"/>
          </p:cNvGraphicFramePr>
          <p:nvPr>
            <p:extLst>
              <p:ext uri="{D42A27DB-BD31-4B8C-83A1-F6EECF244321}">
                <p14:modId xmlns="" xmlns:p14="http://schemas.microsoft.com/office/powerpoint/2010/main" val="4096393644"/>
              </p:ext>
            </p:extLst>
          </p:nvPr>
        </p:nvGraphicFramePr>
        <p:xfrm>
          <a:off x="1396943" y="3147849"/>
          <a:ext cx="2270125" cy="592138"/>
        </p:xfrm>
        <a:graphic>
          <a:graphicData uri="http://schemas.openxmlformats.org/presentationml/2006/ole">
            <p:oleObj spid="_x0000_s98335" name="Equation" r:id="rId4" imgW="1752480" imgH="457200" progId="Equation.3">
              <p:embed/>
            </p:oleObj>
          </a:graphicData>
        </a:graphic>
      </p:graphicFrame>
      <p:graphicFrame>
        <p:nvGraphicFramePr>
          <p:cNvPr id="8" name="Object 7"/>
          <p:cNvGraphicFramePr>
            <a:graphicFrameLocks noChangeAspect="1"/>
          </p:cNvGraphicFramePr>
          <p:nvPr>
            <p:extLst>
              <p:ext uri="{D42A27DB-BD31-4B8C-83A1-F6EECF244321}">
                <p14:modId xmlns="" xmlns:p14="http://schemas.microsoft.com/office/powerpoint/2010/main" val="1631581705"/>
              </p:ext>
            </p:extLst>
          </p:nvPr>
        </p:nvGraphicFramePr>
        <p:xfrm>
          <a:off x="1351951" y="3932098"/>
          <a:ext cx="1693863" cy="1973262"/>
        </p:xfrm>
        <a:graphic>
          <a:graphicData uri="http://schemas.openxmlformats.org/presentationml/2006/ole">
            <p:oleObj spid="_x0000_s98336" name="Equation" r:id="rId5" imgW="1307880" imgH="1523880" progId="Equation.3">
              <p:embed/>
            </p:oleObj>
          </a:graphicData>
        </a:graphic>
      </p:graphicFrame>
    </p:spTree>
    <p:extLst>
      <p:ext uri="{BB962C8B-B14F-4D97-AF65-F5344CB8AC3E}">
        <p14:creationId xmlns="" xmlns:p14="http://schemas.microsoft.com/office/powerpoint/2010/main" val="356771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831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831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8311"/>
                                        </p:tgtEl>
                                        <p:attrNameLst>
                                          <p:attrName>style.visibility</p:attrName>
                                        </p:attrNameLst>
                                      </p:cBhvr>
                                      <p:to>
                                        <p:strVal val="visible"/>
                                      </p:to>
                                    </p:set>
                                    <p:anim calcmode="lin" valueType="num">
                                      <p:cBhvr additive="base">
                                        <p:cTn id="25" dur="500" fill="hold"/>
                                        <p:tgtEl>
                                          <p:spTgt spid="98311"/>
                                        </p:tgtEl>
                                        <p:attrNameLst>
                                          <p:attrName>ppt_x</p:attrName>
                                        </p:attrNameLst>
                                      </p:cBhvr>
                                      <p:tavLst>
                                        <p:tav tm="0">
                                          <p:val>
                                            <p:strVal val="#ppt_x"/>
                                          </p:val>
                                        </p:tav>
                                        <p:tav tm="100000">
                                          <p:val>
                                            <p:strVal val="#ppt_x"/>
                                          </p:val>
                                        </p:tav>
                                      </p:tavLst>
                                    </p:anim>
                                    <p:anim calcmode="lin" valueType="num">
                                      <p:cBhvr additive="base">
                                        <p:cTn id="26" dur="500" fill="hold"/>
                                        <p:tgtEl>
                                          <p:spTgt spid="983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83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98314"/>
                                        </p:tgtEl>
                                        <p:attrNameLst>
                                          <p:attrName>style.visibility</p:attrName>
                                        </p:attrNameLst>
                                      </p:cBhvr>
                                      <p:to>
                                        <p:strVal val="visible"/>
                                      </p:to>
                                    </p:set>
                                    <p:anim calcmode="lin" valueType="num">
                                      <p:cBhvr>
                                        <p:cTn id="41" dur="1000" fill="hold"/>
                                        <p:tgtEl>
                                          <p:spTgt spid="98314"/>
                                        </p:tgtEl>
                                        <p:attrNameLst>
                                          <p:attrName>ppt_w</p:attrName>
                                        </p:attrNameLst>
                                      </p:cBhvr>
                                      <p:tavLst>
                                        <p:tav tm="0">
                                          <p:val>
                                            <p:fltVal val="0"/>
                                          </p:val>
                                        </p:tav>
                                        <p:tav tm="100000">
                                          <p:val>
                                            <p:strVal val="#ppt_w"/>
                                          </p:val>
                                        </p:tav>
                                      </p:tavLst>
                                    </p:anim>
                                    <p:anim calcmode="lin" valueType="num">
                                      <p:cBhvr>
                                        <p:cTn id="42" dur="1000" fill="hold"/>
                                        <p:tgtEl>
                                          <p:spTgt spid="98314"/>
                                        </p:tgtEl>
                                        <p:attrNameLst>
                                          <p:attrName>ppt_h</p:attrName>
                                        </p:attrNameLst>
                                      </p:cBhvr>
                                      <p:tavLst>
                                        <p:tav tm="0">
                                          <p:val>
                                            <p:fltVal val="0"/>
                                          </p:val>
                                        </p:tav>
                                        <p:tav tm="100000">
                                          <p:val>
                                            <p:strVal val="#ppt_h"/>
                                          </p:val>
                                        </p:tav>
                                      </p:tavLst>
                                    </p:anim>
                                    <p:anim calcmode="lin" valueType="num">
                                      <p:cBhvr>
                                        <p:cTn id="43" dur="1000" fill="hold"/>
                                        <p:tgtEl>
                                          <p:spTgt spid="98314"/>
                                        </p:tgtEl>
                                        <p:attrNameLst>
                                          <p:attrName>style.rotation</p:attrName>
                                        </p:attrNameLst>
                                      </p:cBhvr>
                                      <p:tavLst>
                                        <p:tav tm="0">
                                          <p:val>
                                            <p:fltVal val="90"/>
                                          </p:val>
                                        </p:tav>
                                        <p:tav tm="100000">
                                          <p:val>
                                            <p:fltVal val="0"/>
                                          </p:val>
                                        </p:tav>
                                      </p:tavLst>
                                    </p:anim>
                                    <p:animEffect transition="in" filter="fade">
                                      <p:cBhvr>
                                        <p:cTn id="44" dur="1000"/>
                                        <p:tgtEl>
                                          <p:spTgt spid="98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Problem 3</a:t>
            </a:r>
          </a:p>
        </p:txBody>
      </p:sp>
      <p:sp>
        <p:nvSpPr>
          <p:cNvPr id="99331" name="Rectangle 3"/>
          <p:cNvSpPr>
            <a:spLocks noGrp="1" noChangeArrowheads="1"/>
          </p:cNvSpPr>
          <p:nvPr>
            <p:ph idx="1"/>
          </p:nvPr>
        </p:nvSpPr>
        <p:spPr/>
        <p:txBody>
          <a:bodyPr/>
          <a:lstStyle/>
          <a:p>
            <a:pPr marL="0" indent="0">
              <a:buFontTx/>
              <a:buNone/>
            </a:pPr>
            <a:r>
              <a:rPr lang="en-US" sz="2800" dirty="0" smtClean="0"/>
              <a:t>Two pulleys 450 mm and 200 mm diameter are on parallel shafts 1.95 m apart and are connected by crossed belt .Speed of the larger pulley is 200 rpm and maximum tension in belt is 1 </a:t>
            </a:r>
            <a:r>
              <a:rPr lang="en-US" sz="2800" dirty="0" err="1" smtClean="0"/>
              <a:t>kN.</a:t>
            </a:r>
            <a:r>
              <a:rPr lang="en-US" sz="2800" dirty="0" smtClean="0"/>
              <a:t>  Find </a:t>
            </a:r>
          </a:p>
          <a:p>
            <a:pPr marL="0" indent="0">
              <a:buFontTx/>
              <a:buNone/>
            </a:pPr>
            <a:r>
              <a:rPr lang="en-US" sz="2800" dirty="0" smtClean="0"/>
              <a:t> (</a:t>
            </a:r>
            <a:r>
              <a:rPr lang="en-US" sz="2800" dirty="0" err="1" smtClean="0"/>
              <a:t>i</a:t>
            </a:r>
            <a:r>
              <a:rPr lang="en-US" sz="2800" dirty="0" smtClean="0"/>
              <a:t>)  the length of belt required,        	                	  </a:t>
            </a:r>
          </a:p>
          <a:p>
            <a:pPr marL="0" indent="0">
              <a:buFontTx/>
              <a:buNone/>
            </a:pPr>
            <a:r>
              <a:rPr lang="en-US" sz="2800" dirty="0" smtClean="0"/>
              <a:t>(ii) angle of contact between each pulley and belt and    (iii) Power transmitted by the belt if the coefficient of friction is 0.25</a:t>
            </a:r>
          </a:p>
        </p:txBody>
      </p:sp>
    </p:spTree>
    <p:extLst>
      <p:ext uri="{BB962C8B-B14F-4D97-AF65-F5344CB8AC3E}">
        <p14:creationId xmlns="" xmlns:p14="http://schemas.microsoft.com/office/powerpoint/2010/main" val="2023280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sz="half" idx="4294967295"/>
          </p:nvPr>
        </p:nvSpPr>
        <p:spPr>
          <a:xfrm>
            <a:off x="0" y="1052513"/>
            <a:ext cx="9144000" cy="4525962"/>
          </a:xfrm>
        </p:spPr>
        <p:txBody>
          <a:bodyPr>
            <a:normAutofit/>
          </a:bodyPr>
          <a:lstStyle/>
          <a:p>
            <a:r>
              <a:rPr lang="en-US" sz="2000" dirty="0" smtClean="0"/>
              <a:t>Given 	D</a:t>
            </a:r>
            <a:r>
              <a:rPr lang="en-US" sz="2000" baseline="-25000" dirty="0" smtClean="0"/>
              <a:t>1</a:t>
            </a:r>
            <a:r>
              <a:rPr lang="en-US" sz="2000" dirty="0" smtClean="0"/>
              <a:t>=200 mm                           	     	                   				D</a:t>
            </a:r>
            <a:r>
              <a:rPr lang="en-US" sz="2000" baseline="-25000" dirty="0" smtClean="0"/>
              <a:t>2</a:t>
            </a:r>
            <a:r>
              <a:rPr lang="en-US" sz="2000" dirty="0" smtClean="0"/>
              <a:t>=450 mm                                          	          					N</a:t>
            </a:r>
            <a:r>
              <a:rPr lang="en-US" sz="2000" baseline="-25000" dirty="0" smtClean="0"/>
              <a:t>2</a:t>
            </a:r>
            <a:r>
              <a:rPr lang="en-US" sz="2000" dirty="0" smtClean="0"/>
              <a:t>=200rpm                                     	                            				T</a:t>
            </a:r>
            <a:r>
              <a:rPr lang="en-US" sz="2000" baseline="-25000" dirty="0" smtClean="0"/>
              <a:t>1</a:t>
            </a:r>
            <a:r>
              <a:rPr lang="en-US" sz="2000" dirty="0" smtClean="0"/>
              <a:t>=1kN 						                        		</a:t>
            </a:r>
            <a:r>
              <a:rPr lang="en-US" sz="2000" dirty="0" smtClean="0">
                <a:cs typeface="Arial" panose="020B0604020202020204" pitchFamily="34" charset="0"/>
              </a:rPr>
              <a:t>µ=0.25</a:t>
            </a:r>
            <a:r>
              <a:rPr lang="en-US" sz="2800" dirty="0" smtClean="0"/>
              <a:t>  </a:t>
            </a:r>
            <a:r>
              <a:rPr lang="en-US" sz="2000" dirty="0" smtClean="0"/>
              <a:t>C=1.95 m</a:t>
            </a:r>
          </a:p>
          <a:p>
            <a:pPr marL="0" indent="0">
              <a:buNone/>
            </a:pPr>
            <a:r>
              <a:rPr lang="en-US" sz="2000" dirty="0" smtClean="0"/>
              <a:t>(</a:t>
            </a:r>
            <a:r>
              <a:rPr lang="en-US" sz="2000" dirty="0" err="1" smtClean="0"/>
              <a:t>i</a:t>
            </a:r>
            <a:r>
              <a:rPr lang="en-US" sz="2000" dirty="0" smtClean="0"/>
              <a:t>)</a:t>
            </a:r>
            <a:r>
              <a:rPr lang="en-US" sz="2800" dirty="0" smtClean="0"/>
              <a:t> </a:t>
            </a:r>
          </a:p>
          <a:p>
            <a:endParaRPr lang="en-US" sz="2800" dirty="0" smtClean="0"/>
          </a:p>
          <a:p>
            <a:endParaRPr lang="en-US" sz="2800" dirty="0" smtClean="0"/>
          </a:p>
          <a:p>
            <a:pPr marL="0" indent="0">
              <a:buNone/>
            </a:pPr>
            <a:r>
              <a:rPr lang="en-US" sz="2400" dirty="0" smtClean="0"/>
              <a:t>(ii)</a:t>
            </a:r>
            <a:r>
              <a:rPr lang="en-US" sz="2800" dirty="0"/>
              <a:t> </a:t>
            </a:r>
            <a:r>
              <a:rPr lang="en-US" sz="2800" dirty="0" smtClean="0"/>
              <a:t>Angle of Contact</a:t>
            </a:r>
          </a:p>
        </p:txBody>
      </p:sp>
      <p:sp>
        <p:nvSpPr>
          <p:cNvPr id="106498" name="Rectangle 2"/>
          <p:cNvSpPr>
            <a:spLocks noGrp="1" noChangeArrowheads="1"/>
          </p:cNvSpPr>
          <p:nvPr>
            <p:ph type="title"/>
          </p:nvPr>
        </p:nvSpPr>
        <p:spPr/>
        <p:txBody>
          <a:bodyPr/>
          <a:lstStyle/>
          <a:p>
            <a:r>
              <a:rPr lang="en-US" smtClean="0"/>
              <a:t>Solution</a:t>
            </a:r>
          </a:p>
        </p:txBody>
      </p:sp>
      <p:graphicFrame>
        <p:nvGraphicFramePr>
          <p:cNvPr id="106501" name="Object 5"/>
          <p:cNvGraphicFramePr>
            <a:graphicFrameLocks noGrp="1" noChangeAspect="1"/>
          </p:cNvGraphicFramePr>
          <p:nvPr>
            <p:ph idx="1"/>
            <p:extLst>
              <p:ext uri="{D42A27DB-BD31-4B8C-83A1-F6EECF244321}">
                <p14:modId xmlns="" xmlns:p14="http://schemas.microsoft.com/office/powerpoint/2010/main" val="3652679196"/>
              </p:ext>
            </p:extLst>
          </p:nvPr>
        </p:nvGraphicFramePr>
        <p:xfrm>
          <a:off x="1447801" y="2819400"/>
          <a:ext cx="3200400" cy="1008855"/>
        </p:xfrm>
        <a:graphic>
          <a:graphicData uri="http://schemas.openxmlformats.org/presentationml/2006/ole">
            <p:oleObj spid="_x0000_s99356" name="Equation" r:id="rId3" imgW="2095200" imgH="660240" progId="Equation.3">
              <p:embed/>
            </p:oleObj>
          </a:graphicData>
        </a:graphic>
      </p:graphicFrame>
      <p:graphicFrame>
        <p:nvGraphicFramePr>
          <p:cNvPr id="6" name="Object 5"/>
          <p:cNvGraphicFramePr>
            <a:graphicFrameLocks noChangeAspect="1"/>
          </p:cNvGraphicFramePr>
          <p:nvPr>
            <p:extLst>
              <p:ext uri="{D42A27DB-BD31-4B8C-83A1-F6EECF244321}">
                <p14:modId xmlns="" xmlns:p14="http://schemas.microsoft.com/office/powerpoint/2010/main" val="2638948057"/>
              </p:ext>
            </p:extLst>
          </p:nvPr>
        </p:nvGraphicFramePr>
        <p:xfrm>
          <a:off x="1676399" y="3533774"/>
          <a:ext cx="4395745" cy="657225"/>
        </p:xfrm>
        <a:graphic>
          <a:graphicData uri="http://schemas.openxmlformats.org/presentationml/2006/ole">
            <p:oleObj spid="_x0000_s99357" name="Equation" r:id="rId4" imgW="3060360" imgH="457200" progId="Equation.3">
              <p:embed/>
            </p:oleObj>
          </a:graphicData>
        </a:graphic>
      </p:graphicFrame>
      <p:graphicFrame>
        <p:nvGraphicFramePr>
          <p:cNvPr id="9" name="Object 5"/>
          <p:cNvGraphicFramePr>
            <a:graphicFrameLocks noChangeAspect="1"/>
          </p:cNvGraphicFramePr>
          <p:nvPr>
            <p:extLst>
              <p:ext uri="{D42A27DB-BD31-4B8C-83A1-F6EECF244321}">
                <p14:modId xmlns="" xmlns:p14="http://schemas.microsoft.com/office/powerpoint/2010/main" val="623569295"/>
              </p:ext>
            </p:extLst>
          </p:nvPr>
        </p:nvGraphicFramePr>
        <p:xfrm>
          <a:off x="914400" y="5012528"/>
          <a:ext cx="5452244" cy="1296988"/>
        </p:xfrm>
        <a:graphic>
          <a:graphicData uri="http://schemas.openxmlformats.org/presentationml/2006/ole">
            <p:oleObj spid="_x0000_s99358" name="Equation" r:id="rId5" imgW="3949560" imgH="939600" progId="Equation.3">
              <p:embed/>
            </p:oleObj>
          </a:graphicData>
        </a:graphic>
      </p:graphicFrame>
    </p:spTree>
    <p:extLst>
      <p:ext uri="{BB962C8B-B14F-4D97-AF65-F5344CB8AC3E}">
        <p14:creationId xmlns="" xmlns:p14="http://schemas.microsoft.com/office/powerpoint/2010/main" val="265601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6501"/>
                                        </p:tgtEl>
                                        <p:attrNameLst>
                                          <p:attrName>style.visibility</p:attrName>
                                        </p:attrNameLst>
                                      </p:cBhvr>
                                      <p:to>
                                        <p:strVal val="visible"/>
                                      </p:to>
                                    </p:set>
                                    <p:anim calcmode="lin" valueType="num">
                                      <p:cBhvr additive="base">
                                        <p:cTn id="15" dur="500" fill="hold"/>
                                        <p:tgtEl>
                                          <p:spTgt spid="106501"/>
                                        </p:tgtEl>
                                        <p:attrNameLst>
                                          <p:attrName>ppt_x</p:attrName>
                                        </p:attrNameLst>
                                      </p:cBhvr>
                                      <p:tavLst>
                                        <p:tav tm="0">
                                          <p:val>
                                            <p:strVal val="#ppt_x"/>
                                          </p:val>
                                        </p:tav>
                                        <p:tav tm="100000">
                                          <p:val>
                                            <p:strVal val="#ppt_x"/>
                                          </p:val>
                                        </p:tav>
                                      </p:tavLst>
                                    </p:anim>
                                    <p:anim calcmode="lin" valueType="num">
                                      <p:cBhvr additive="base">
                                        <p:cTn id="16" dur="500" fill="hold"/>
                                        <p:tgtEl>
                                          <p:spTgt spid="10650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49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sz="half" idx="4294967295"/>
          </p:nvPr>
        </p:nvSpPr>
        <p:spPr>
          <a:xfrm>
            <a:off x="0" y="1125538"/>
            <a:ext cx="9144000" cy="5543550"/>
          </a:xfrm>
        </p:spPr>
        <p:txBody>
          <a:bodyPr/>
          <a:lstStyle/>
          <a:p>
            <a:pPr marL="0" indent="0">
              <a:buNone/>
            </a:pPr>
            <a:r>
              <a:rPr lang="en-US" sz="2400" dirty="0"/>
              <a:t>For finding the power, tensions in belts are to be found</a:t>
            </a:r>
          </a:p>
          <a:p>
            <a:pPr marL="0" indent="0">
              <a:buNone/>
            </a:pPr>
            <a:r>
              <a:rPr lang="en-US" sz="2400" dirty="0"/>
              <a:t>In cross belt drive , higher angle of lap is considered to find them</a:t>
            </a:r>
          </a:p>
          <a:p>
            <a:r>
              <a:rPr lang="en-US" sz="2400" dirty="0" smtClean="0"/>
              <a:t>Hence</a:t>
            </a:r>
          </a:p>
          <a:p>
            <a:endParaRPr lang="en-US" sz="2400" dirty="0" smtClean="0"/>
          </a:p>
          <a:p>
            <a:endParaRPr lang="en-US" sz="2400" dirty="0" smtClean="0"/>
          </a:p>
          <a:p>
            <a:endParaRPr lang="en-US" sz="2400" dirty="0" smtClean="0"/>
          </a:p>
          <a:p>
            <a:endParaRPr lang="en-US" sz="2400" dirty="0" smtClean="0"/>
          </a:p>
          <a:p>
            <a:r>
              <a:rPr lang="en-US" sz="2400" dirty="0" smtClean="0"/>
              <a:t>The power transmitted is</a:t>
            </a:r>
          </a:p>
        </p:txBody>
      </p:sp>
      <p:sp>
        <p:nvSpPr>
          <p:cNvPr id="112642" name="Rectangle 2"/>
          <p:cNvSpPr>
            <a:spLocks noGrp="1" noChangeArrowheads="1"/>
          </p:cNvSpPr>
          <p:nvPr>
            <p:ph type="title"/>
          </p:nvPr>
        </p:nvSpPr>
        <p:spPr/>
        <p:txBody>
          <a:bodyPr/>
          <a:lstStyle/>
          <a:p>
            <a:pPr algn="l"/>
            <a:r>
              <a:rPr lang="en-US" sz="4000" smtClean="0"/>
              <a:t>Solution (Contd.)</a:t>
            </a:r>
          </a:p>
        </p:txBody>
      </p:sp>
      <p:graphicFrame>
        <p:nvGraphicFramePr>
          <p:cNvPr id="112645" name="Object 5"/>
          <p:cNvGraphicFramePr>
            <a:graphicFrameLocks noGrp="1" noChangeAspect="1"/>
          </p:cNvGraphicFramePr>
          <p:nvPr>
            <p:ph idx="1"/>
            <p:extLst>
              <p:ext uri="{D42A27DB-BD31-4B8C-83A1-F6EECF244321}">
                <p14:modId xmlns="" xmlns:p14="http://schemas.microsoft.com/office/powerpoint/2010/main" val="483401316"/>
              </p:ext>
            </p:extLst>
          </p:nvPr>
        </p:nvGraphicFramePr>
        <p:xfrm>
          <a:off x="1661739" y="2117813"/>
          <a:ext cx="3008014" cy="685800"/>
        </p:xfrm>
        <a:graphic>
          <a:graphicData uri="http://schemas.openxmlformats.org/presentationml/2006/ole">
            <p:oleObj spid="_x0000_s100377" name="Equation" r:id="rId4" imgW="1726920" imgH="393480" progId="Equation.3">
              <p:embed/>
            </p:oleObj>
          </a:graphicData>
        </a:graphic>
      </p:graphicFrame>
      <p:graphicFrame>
        <p:nvGraphicFramePr>
          <p:cNvPr id="6" name="Object 5"/>
          <p:cNvGraphicFramePr>
            <a:graphicFrameLocks noChangeAspect="1"/>
          </p:cNvGraphicFramePr>
          <p:nvPr>
            <p:extLst>
              <p:ext uri="{D42A27DB-BD31-4B8C-83A1-F6EECF244321}">
                <p14:modId xmlns="" xmlns:p14="http://schemas.microsoft.com/office/powerpoint/2010/main" val="3626787122"/>
              </p:ext>
            </p:extLst>
          </p:nvPr>
        </p:nvGraphicFramePr>
        <p:xfrm>
          <a:off x="1661739" y="2785268"/>
          <a:ext cx="2952750" cy="1120775"/>
        </p:xfrm>
        <a:graphic>
          <a:graphicData uri="http://schemas.openxmlformats.org/presentationml/2006/ole">
            <p:oleObj spid="_x0000_s100378" name="Equation" r:id="rId5" imgW="1739880" imgH="660240" progId="Equation.3">
              <p:embed/>
            </p:oleObj>
          </a:graphicData>
        </a:graphic>
      </p:graphicFrame>
      <p:graphicFrame>
        <p:nvGraphicFramePr>
          <p:cNvPr id="7" name="Object 5"/>
          <p:cNvGraphicFramePr>
            <a:graphicFrameLocks noChangeAspect="1"/>
          </p:cNvGraphicFramePr>
          <p:nvPr>
            <p:extLst>
              <p:ext uri="{D42A27DB-BD31-4B8C-83A1-F6EECF244321}">
                <p14:modId xmlns="" xmlns:p14="http://schemas.microsoft.com/office/powerpoint/2010/main" val="1746034522"/>
              </p:ext>
            </p:extLst>
          </p:nvPr>
        </p:nvGraphicFramePr>
        <p:xfrm>
          <a:off x="1219200" y="4747610"/>
          <a:ext cx="5626100" cy="1076325"/>
        </p:xfrm>
        <a:graphic>
          <a:graphicData uri="http://schemas.openxmlformats.org/presentationml/2006/ole">
            <p:oleObj spid="_x0000_s100379" name="Equation" r:id="rId6" imgW="3314520" imgH="634680" progId="Equation.3">
              <p:embed/>
            </p:oleObj>
          </a:graphicData>
        </a:graphic>
      </p:graphicFrame>
    </p:spTree>
    <p:extLst>
      <p:ext uri="{BB962C8B-B14F-4D97-AF65-F5344CB8AC3E}">
        <p14:creationId xmlns="" xmlns:p14="http://schemas.microsoft.com/office/powerpoint/2010/main" val="283886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45"/>
                                        </p:tgtEl>
                                        <p:attrNameLst>
                                          <p:attrName>style.visibility</p:attrName>
                                        </p:attrNameLst>
                                      </p:cBhvr>
                                      <p:to>
                                        <p:strVal val="visible"/>
                                      </p:to>
                                    </p:set>
                                    <p:anim calcmode="lin" valueType="num">
                                      <p:cBhvr additive="base">
                                        <p:cTn id="19" dur="500" fill="hold"/>
                                        <p:tgtEl>
                                          <p:spTgt spid="112645"/>
                                        </p:tgtEl>
                                        <p:attrNameLst>
                                          <p:attrName>ppt_x</p:attrName>
                                        </p:attrNameLst>
                                      </p:cBhvr>
                                      <p:tavLst>
                                        <p:tav tm="0">
                                          <p:val>
                                            <p:strVal val="#ppt_x"/>
                                          </p:val>
                                        </p:tav>
                                        <p:tav tm="100000">
                                          <p:val>
                                            <p:strVal val="#ppt_x"/>
                                          </p:val>
                                        </p:tav>
                                      </p:tavLst>
                                    </p:anim>
                                    <p:anim calcmode="lin" valueType="num">
                                      <p:cBhvr additive="base">
                                        <p:cTn id="20" dur="500" fill="hold"/>
                                        <p:tgtEl>
                                          <p:spTgt spid="11264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2643">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mtClean="0"/>
              <a:t>Problem 4</a:t>
            </a:r>
          </a:p>
        </p:txBody>
      </p:sp>
      <p:sp>
        <p:nvSpPr>
          <p:cNvPr id="114691" name="Rectangle 3"/>
          <p:cNvSpPr>
            <a:spLocks noGrp="1" noChangeArrowheads="1"/>
          </p:cNvSpPr>
          <p:nvPr>
            <p:ph idx="1"/>
          </p:nvPr>
        </p:nvSpPr>
        <p:spPr/>
        <p:txBody>
          <a:bodyPr/>
          <a:lstStyle/>
          <a:p>
            <a:r>
              <a:rPr lang="en-US" smtClean="0"/>
              <a:t>A shaft running at 200 rpm drives another shaft at 300 rpm and transmits 6kW through belt. Distance between shafts is 4m. If the smaller pulley is 0.5 m in diameter, calculate the tensions in belt, if it is open  belt having </a:t>
            </a:r>
            <a:r>
              <a:rPr lang="en-US" smtClean="0">
                <a:cs typeface="Arial" panose="020B0604020202020204" pitchFamily="34" charset="0"/>
              </a:rPr>
              <a:t>µ=0.3</a:t>
            </a:r>
            <a:r>
              <a:rPr lang="en-US" smtClean="0"/>
              <a:t>.</a:t>
            </a:r>
          </a:p>
        </p:txBody>
      </p:sp>
    </p:spTree>
    <p:extLst>
      <p:ext uri="{BB962C8B-B14F-4D97-AF65-F5344CB8AC3E}">
        <p14:creationId xmlns="" xmlns:p14="http://schemas.microsoft.com/office/powerpoint/2010/main" val="2759966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mtClean="0"/>
              <a:t>Problem 5</a:t>
            </a:r>
          </a:p>
        </p:txBody>
      </p:sp>
      <p:sp>
        <p:nvSpPr>
          <p:cNvPr id="115715" name="Rectangle 3"/>
          <p:cNvSpPr>
            <a:spLocks noGrp="1" noChangeArrowheads="1"/>
          </p:cNvSpPr>
          <p:nvPr>
            <p:ph idx="1"/>
          </p:nvPr>
        </p:nvSpPr>
        <p:spPr/>
        <p:txBody>
          <a:bodyPr/>
          <a:lstStyle/>
          <a:p>
            <a:r>
              <a:rPr lang="en-US" smtClean="0"/>
              <a:t>A belt drive is required to transmit 10 kW from a motor running at 600 rpm. The belt is 12 mm thick and 100 mm wide with mass density 0.001 g/mm</a:t>
            </a:r>
            <a:r>
              <a:rPr lang="en-US" baseline="30000" smtClean="0"/>
              <a:t>3</a:t>
            </a:r>
            <a:r>
              <a:rPr lang="en-US" smtClean="0"/>
              <a:t>. Diameter of driving pulley is 250 mm and that of driven is 220 mm. The two shafts are 1.25 m apart. Take </a:t>
            </a:r>
            <a:r>
              <a:rPr lang="en-US" smtClean="0">
                <a:cs typeface="Arial" panose="020B0604020202020204" pitchFamily="34" charset="0"/>
              </a:rPr>
              <a:t>µ as 0.25. Find the maximum tension  in the belt , if it is cross drive.</a:t>
            </a:r>
            <a:endParaRPr lang="en-US" baseline="30000" smtClean="0">
              <a:cs typeface="Arial" panose="020B0604020202020204" pitchFamily="34" charset="0"/>
            </a:endParaRPr>
          </a:p>
        </p:txBody>
      </p:sp>
    </p:spTree>
    <p:extLst>
      <p:ext uri="{BB962C8B-B14F-4D97-AF65-F5344CB8AC3E}">
        <p14:creationId xmlns="" xmlns:p14="http://schemas.microsoft.com/office/powerpoint/2010/main" val="128910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mtClean="0"/>
              <a:t>Problem 6</a:t>
            </a:r>
          </a:p>
        </p:txBody>
      </p:sp>
      <p:sp>
        <p:nvSpPr>
          <p:cNvPr id="116739" name="Rectangle 3"/>
          <p:cNvSpPr>
            <a:spLocks noGrp="1" noChangeArrowheads="1"/>
          </p:cNvSpPr>
          <p:nvPr>
            <p:ph idx="1"/>
          </p:nvPr>
        </p:nvSpPr>
        <p:spPr/>
        <p:txBody>
          <a:bodyPr/>
          <a:lstStyle/>
          <a:p>
            <a:r>
              <a:rPr lang="en-US" smtClean="0"/>
              <a:t>A 100 mm wide belt with 10 mm thickness transmits 5 kW between two parallel shafts which are 1.5 m apart. The diameter of smaller pulley is 440 mm. The driving and driven shafts rotate at  60 and 150 rpm respectively. Find the stress in the belt if they are connected (i) Open and (ii) Cross</a:t>
            </a:r>
          </a:p>
        </p:txBody>
      </p:sp>
    </p:spTree>
    <p:extLst>
      <p:ext uri="{BB962C8B-B14F-4D97-AF65-F5344CB8AC3E}">
        <p14:creationId xmlns="" xmlns:p14="http://schemas.microsoft.com/office/powerpoint/2010/main" val="503844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sz="5400" smtClean="0"/>
              <a:t>V -Belt</a:t>
            </a:r>
          </a:p>
        </p:txBody>
      </p:sp>
      <p:sp>
        <p:nvSpPr>
          <p:cNvPr id="109574" name="Rectangle 6"/>
          <p:cNvSpPr>
            <a:spLocks noGrp="1" noChangeArrowheads="1"/>
          </p:cNvSpPr>
          <p:nvPr>
            <p:ph idx="1"/>
          </p:nvPr>
        </p:nvSpPr>
        <p:spPr/>
        <p:txBody>
          <a:bodyPr>
            <a:normAutofit lnSpcReduction="10000"/>
          </a:bodyPr>
          <a:lstStyle/>
          <a:p>
            <a:pPr>
              <a:lnSpc>
                <a:spcPct val="80000"/>
              </a:lnSpc>
            </a:pPr>
            <a:r>
              <a:rPr lang="en-US" sz="2000" smtClean="0"/>
              <a:t>Vee belts (also known as V-belt) solved the slippage and alignment problem. </a:t>
            </a:r>
          </a:p>
          <a:p>
            <a:pPr>
              <a:lnSpc>
                <a:spcPct val="80000"/>
              </a:lnSpc>
            </a:pPr>
            <a:r>
              <a:rPr lang="en-US" sz="2000" smtClean="0"/>
              <a:t>They are used for high the basic belt for power transmission. </a:t>
            </a:r>
          </a:p>
          <a:p>
            <a:pPr>
              <a:lnSpc>
                <a:spcPct val="80000"/>
              </a:lnSpc>
            </a:pPr>
            <a:r>
              <a:rPr lang="en-US" sz="2000" smtClean="0"/>
              <a:t>They provide the best combination of traction, speed of movement, load of the bearings, and long service life.</a:t>
            </a:r>
          </a:p>
          <a:p>
            <a:pPr>
              <a:lnSpc>
                <a:spcPct val="80000"/>
              </a:lnSpc>
            </a:pPr>
            <a:r>
              <a:rPr lang="en-US" sz="2000" smtClean="0"/>
              <a:t>The "V" shape of the belt tracks in a mating groove in the </a:t>
            </a:r>
            <a:r>
              <a:rPr lang="en-US" sz="2000" smtClean="0">
                <a:hlinkClick r:id="rId2" tooltip="Pulley"/>
              </a:rPr>
              <a:t>pulley</a:t>
            </a:r>
            <a:r>
              <a:rPr lang="en-US" sz="2000" smtClean="0"/>
              <a:t> (or sheave), with the result that the belt cannot slip off. </a:t>
            </a:r>
          </a:p>
          <a:p>
            <a:pPr>
              <a:lnSpc>
                <a:spcPct val="80000"/>
              </a:lnSpc>
            </a:pPr>
            <a:r>
              <a:rPr lang="en-US" sz="2000" smtClean="0"/>
              <a:t>The belt also tends to wedge into the groove as the load increases </a:t>
            </a:r>
          </a:p>
          <a:p>
            <a:pPr>
              <a:lnSpc>
                <a:spcPct val="80000"/>
              </a:lnSpc>
              <a:buFontTx/>
              <a:buNone/>
            </a:pPr>
            <a:r>
              <a:rPr lang="en-US" sz="2000" smtClean="0"/>
              <a:t>	 — the greater the load, the greater the wedging action</a:t>
            </a:r>
          </a:p>
          <a:p>
            <a:pPr>
              <a:lnSpc>
                <a:spcPct val="80000"/>
              </a:lnSpc>
              <a:buFontTx/>
              <a:buNone/>
            </a:pPr>
            <a:r>
              <a:rPr lang="en-US" sz="2000" smtClean="0"/>
              <a:t>	 — improving </a:t>
            </a:r>
            <a:r>
              <a:rPr lang="en-US" sz="2000" smtClean="0">
                <a:hlinkClick r:id="rId3" tooltip="Torque"/>
              </a:rPr>
              <a:t>torque</a:t>
            </a:r>
            <a:r>
              <a:rPr lang="en-US" sz="2000" smtClean="0"/>
              <a:t> transmission and making the V-belt an effective </a:t>
            </a:r>
          </a:p>
          <a:p>
            <a:pPr>
              <a:lnSpc>
                <a:spcPct val="80000"/>
              </a:lnSpc>
              <a:buFontTx/>
              <a:buNone/>
            </a:pPr>
            <a:r>
              <a:rPr lang="en-US" sz="2000" smtClean="0"/>
              <a:t>	 ---needing less width and tension than flat belts. </a:t>
            </a:r>
          </a:p>
          <a:p>
            <a:pPr>
              <a:lnSpc>
                <a:spcPct val="80000"/>
              </a:lnSpc>
            </a:pPr>
            <a:r>
              <a:rPr lang="en-US" sz="2000" smtClean="0"/>
              <a:t> Optimal speed range is 1000–7000 ft/min. </a:t>
            </a:r>
          </a:p>
          <a:p>
            <a:pPr>
              <a:lnSpc>
                <a:spcPct val="80000"/>
              </a:lnSpc>
            </a:pPr>
            <a:r>
              <a:rPr lang="en-US" sz="2000" smtClean="0"/>
              <a:t>V-belts need larger pulleys for their larger thickness than flat belts. </a:t>
            </a:r>
          </a:p>
          <a:p>
            <a:pPr>
              <a:lnSpc>
                <a:spcPct val="80000"/>
              </a:lnSpc>
            </a:pPr>
            <a:r>
              <a:rPr lang="en-US" sz="2000" smtClean="0"/>
              <a:t>For high-power requirements, two or more vee belts can be joined side-by-side in an arrangement called a multi-V, running on matching multi-groove sheaves. </a:t>
            </a:r>
          </a:p>
        </p:txBody>
      </p:sp>
    </p:spTree>
    <p:extLst>
      <p:ext uri="{BB962C8B-B14F-4D97-AF65-F5344CB8AC3E}">
        <p14:creationId xmlns="" xmlns:p14="http://schemas.microsoft.com/office/powerpoint/2010/main" val="14629926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z="5400" smtClean="0"/>
              <a:t>V –Belt Tension</a:t>
            </a:r>
          </a:p>
        </p:txBody>
      </p:sp>
      <p:pic>
        <p:nvPicPr>
          <p:cNvPr id="118787" name="Picture 3"/>
          <p:cNvPicPr>
            <a:picLocks noGrp="1" noChangeAspect="1" noChangeArrowheads="1"/>
          </p:cNvPicPr>
          <p:nvPr>
            <p:ph idx="1"/>
          </p:nvPr>
        </p:nvPicPr>
        <p:blipFill rotWithShape="1">
          <a:blip r:embed="rId2">
            <a:lum bright="6000"/>
            <a:extLst>
              <a:ext uri="{28A0092B-C50C-407E-A947-70E740481C1C}">
                <a14:useLocalDpi xmlns="" xmlns:a14="http://schemas.microsoft.com/office/drawing/2010/main" val="0"/>
              </a:ext>
            </a:extLst>
          </a:blip>
          <a:srcRect l="18432" t="45458" r="20957" b="10769"/>
          <a:stretch/>
        </p:blipFill>
        <p:spPr>
          <a:xfrm>
            <a:off x="1752599" y="2193130"/>
            <a:ext cx="5596303" cy="3031331"/>
          </a:xfrm>
        </p:spPr>
      </p:pic>
      <p:sp>
        <p:nvSpPr>
          <p:cNvPr id="118789" name="Text Box 5"/>
          <p:cNvSpPr txBox="1">
            <a:spLocks noChangeArrowheads="1"/>
          </p:cNvSpPr>
          <p:nvPr/>
        </p:nvSpPr>
        <p:spPr bwMode="auto">
          <a:xfrm>
            <a:off x="0" y="1341438"/>
            <a:ext cx="9144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a:t>The V belt has more contact of belt on the groove sides, thus develop a reaction as shown. </a:t>
            </a:r>
          </a:p>
        </p:txBody>
      </p:sp>
    </p:spTree>
    <p:extLst>
      <p:ext uri="{BB962C8B-B14F-4D97-AF65-F5344CB8AC3E}">
        <p14:creationId xmlns="" xmlns:p14="http://schemas.microsoft.com/office/powerpoint/2010/main" val="1173376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6000" b="1" dirty="0" smtClean="0"/>
              <a:t>Belt Drives</a:t>
            </a:r>
          </a:p>
        </p:txBody>
      </p:sp>
      <p:sp>
        <p:nvSpPr>
          <p:cNvPr id="8195" name="Footer Placeholder 3"/>
          <p:cNvSpPr>
            <a:spLocks noGrp="1"/>
          </p:cNvSpPr>
          <p:nvPr>
            <p:ph type="ftr" sz="quarter" idx="4294967295"/>
          </p:nvPr>
        </p:nvSpPr>
        <p:spPr>
          <a:xfrm>
            <a:off x="5286375" y="6245225"/>
            <a:ext cx="3857625" cy="612775"/>
          </a:xfrm>
          <a:prstGeom prst="rect">
            <a:avLst/>
          </a:prstGeom>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1000" smtClean="0">
                <a:solidFill>
                  <a:schemeClr val="bg1"/>
                </a:solidFill>
              </a:rPr>
              <a:t>Dr.S.Rasool Mohideen</a:t>
            </a:r>
          </a:p>
          <a:p>
            <a:pPr eaLnBrk="1" hangingPunct="1"/>
            <a:r>
              <a:rPr lang="en-US" sz="1000" smtClean="0">
                <a:solidFill>
                  <a:schemeClr val="bg1"/>
                </a:solidFill>
              </a:rPr>
              <a:t>Department of Mechanical Engineering</a:t>
            </a:r>
          </a:p>
          <a:p>
            <a:pPr eaLnBrk="1" hangingPunct="1"/>
            <a:r>
              <a:rPr lang="en-US" sz="1000" smtClean="0">
                <a:solidFill>
                  <a:schemeClr val="bg1"/>
                </a:solidFill>
              </a:rPr>
              <a:t>Faculty of Mechanical and Manufacturing Engineering</a:t>
            </a:r>
          </a:p>
          <a:p>
            <a:pPr eaLnBrk="1" hangingPunct="1"/>
            <a:r>
              <a:rPr lang="en-US" sz="1000" smtClean="0">
                <a:solidFill>
                  <a:schemeClr val="bg1"/>
                </a:solidFill>
              </a:rPr>
              <a:t>University Tun Hussein Onn Malaysia</a:t>
            </a:r>
          </a:p>
          <a:p>
            <a:pPr eaLnBrk="1" hangingPunct="1"/>
            <a:endParaRPr lang="en-US" sz="1000" smtClean="0">
              <a:solidFill>
                <a:schemeClr val="bg1"/>
              </a:solidFill>
            </a:endParaRPr>
          </a:p>
        </p:txBody>
      </p:sp>
      <p:sp>
        <p:nvSpPr>
          <p:cNvPr id="8197" name="Text Box 33"/>
          <p:cNvSpPr txBox="1">
            <a:spLocks noChangeArrowheads="1"/>
          </p:cNvSpPr>
          <p:nvPr/>
        </p:nvSpPr>
        <p:spPr bwMode="auto">
          <a:xfrm>
            <a:off x="31531" y="1365250"/>
            <a:ext cx="878522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635000" indent="-114300" eaLnBrk="0" hangingPunct="0">
              <a:tabLst>
                <a:tab pos="1320800" algn="l"/>
              </a:tabLst>
              <a:defRPr sz="2400">
                <a:solidFill>
                  <a:schemeClr val="tx1"/>
                </a:solidFill>
                <a:latin typeface="Arial" panose="020B0604020202020204" pitchFamily="34" charset="0"/>
              </a:defRPr>
            </a:lvl1pPr>
            <a:lvl2pPr marL="1035050" indent="-285750" eaLnBrk="0" hangingPunct="0">
              <a:tabLst>
                <a:tab pos="1320800" algn="l"/>
              </a:tabLst>
              <a:defRPr sz="2400">
                <a:solidFill>
                  <a:schemeClr val="tx1"/>
                </a:solidFill>
                <a:latin typeface="Arial" panose="020B0604020202020204" pitchFamily="34" charset="0"/>
              </a:defRPr>
            </a:lvl2pPr>
            <a:lvl3pPr marL="1377950" indent="-228600" eaLnBrk="0" hangingPunct="0">
              <a:tabLst>
                <a:tab pos="1320800" algn="l"/>
              </a:tabLst>
              <a:defRPr sz="2400">
                <a:solidFill>
                  <a:schemeClr val="tx1"/>
                </a:solidFill>
                <a:latin typeface="Arial" panose="020B0604020202020204" pitchFamily="34" charset="0"/>
              </a:defRPr>
            </a:lvl3pPr>
            <a:lvl4pPr marL="1720850" indent="-228600" eaLnBrk="0" hangingPunct="0">
              <a:tabLst>
                <a:tab pos="1320800" algn="l"/>
              </a:tabLst>
              <a:defRPr sz="2400">
                <a:solidFill>
                  <a:schemeClr val="tx1"/>
                </a:solidFill>
                <a:latin typeface="Arial" panose="020B0604020202020204" pitchFamily="34" charset="0"/>
              </a:defRPr>
            </a:lvl4pPr>
            <a:lvl5pPr marL="2063750" indent="-228600" eaLnBrk="0" hangingPunct="0">
              <a:tabLst>
                <a:tab pos="1320800" algn="l"/>
              </a:tabLst>
              <a:defRPr sz="2400">
                <a:solidFill>
                  <a:schemeClr val="tx1"/>
                </a:solidFill>
                <a:latin typeface="Arial" panose="020B0604020202020204" pitchFamily="34" charset="0"/>
              </a:defRPr>
            </a:lvl5pPr>
            <a:lvl6pPr marL="2520950" indent="-228600" eaLnBrk="0" fontAlgn="base" hangingPunct="0">
              <a:spcBef>
                <a:spcPct val="0"/>
              </a:spcBef>
              <a:spcAft>
                <a:spcPct val="0"/>
              </a:spcAft>
              <a:tabLst>
                <a:tab pos="1320800" algn="l"/>
              </a:tabLst>
              <a:defRPr sz="2400">
                <a:solidFill>
                  <a:schemeClr val="tx1"/>
                </a:solidFill>
                <a:latin typeface="Arial" panose="020B0604020202020204" pitchFamily="34" charset="0"/>
              </a:defRPr>
            </a:lvl6pPr>
            <a:lvl7pPr marL="2978150" indent="-228600" eaLnBrk="0" fontAlgn="base" hangingPunct="0">
              <a:spcBef>
                <a:spcPct val="0"/>
              </a:spcBef>
              <a:spcAft>
                <a:spcPct val="0"/>
              </a:spcAft>
              <a:tabLst>
                <a:tab pos="1320800" algn="l"/>
              </a:tabLst>
              <a:defRPr sz="2400">
                <a:solidFill>
                  <a:schemeClr val="tx1"/>
                </a:solidFill>
                <a:latin typeface="Arial" panose="020B0604020202020204" pitchFamily="34" charset="0"/>
              </a:defRPr>
            </a:lvl7pPr>
            <a:lvl8pPr marL="3435350" indent="-228600" eaLnBrk="0" fontAlgn="base" hangingPunct="0">
              <a:spcBef>
                <a:spcPct val="0"/>
              </a:spcBef>
              <a:spcAft>
                <a:spcPct val="0"/>
              </a:spcAft>
              <a:tabLst>
                <a:tab pos="1320800" algn="l"/>
              </a:tabLst>
              <a:defRPr sz="2400">
                <a:solidFill>
                  <a:schemeClr val="tx1"/>
                </a:solidFill>
                <a:latin typeface="Arial" panose="020B0604020202020204" pitchFamily="34" charset="0"/>
              </a:defRPr>
            </a:lvl8pPr>
            <a:lvl9pPr marL="3892550" indent="-228600" eaLnBrk="0" fontAlgn="base" hangingPunct="0">
              <a:spcBef>
                <a:spcPct val="0"/>
              </a:spcBef>
              <a:spcAft>
                <a:spcPct val="0"/>
              </a:spcAft>
              <a:tabLst>
                <a:tab pos="1320800" algn="l"/>
              </a:tabLst>
              <a:defRPr sz="2400">
                <a:solidFill>
                  <a:schemeClr val="tx1"/>
                </a:solidFill>
                <a:latin typeface="Arial" panose="020B0604020202020204" pitchFamily="34" charset="0"/>
              </a:defRPr>
            </a:lvl9pPr>
          </a:lstStyle>
          <a:p>
            <a:pPr marL="1030288" indent="-509588" eaLnBrk="1" hangingPunct="1">
              <a:buFontTx/>
              <a:buChar char="•"/>
            </a:pPr>
            <a:r>
              <a:rPr lang="en-US" b="1" dirty="0"/>
              <a:t>BELT </a:t>
            </a:r>
            <a:r>
              <a:rPr lang="en-US" dirty="0"/>
              <a:t>is a looped strip of flexible material, used to     	mechanically link two or more rotating shafts. </a:t>
            </a:r>
          </a:p>
          <a:p>
            <a:pPr marL="1030288" indent="-509588" eaLnBrk="1" hangingPunct="1">
              <a:buFontTx/>
              <a:buChar char="•"/>
            </a:pPr>
            <a:r>
              <a:rPr lang="en-US" dirty="0"/>
              <a:t>They may be used as a source of motion, to efficiently 	transmit power, or to track relative movement.</a:t>
            </a:r>
          </a:p>
        </p:txBody>
      </p:sp>
      <p:sp>
        <p:nvSpPr>
          <p:cNvPr id="8201" name="Rectangle 9"/>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203" name="Rectangle 11"/>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8206" name="Picture 1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33500" y="3037763"/>
            <a:ext cx="3724275" cy="3589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407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smtClean="0"/>
              <a:t>V –Belt (Contd.)</a:t>
            </a:r>
          </a:p>
        </p:txBody>
      </p:sp>
      <p:graphicFrame>
        <p:nvGraphicFramePr>
          <p:cNvPr id="110601" name="Object 9"/>
          <p:cNvGraphicFramePr>
            <a:graphicFrameLocks noGrp="1" noChangeAspect="1"/>
          </p:cNvGraphicFramePr>
          <p:nvPr>
            <p:ph idx="1"/>
          </p:nvPr>
        </p:nvGraphicFramePr>
        <p:xfrm>
          <a:off x="3460750" y="3303588"/>
          <a:ext cx="2222500" cy="1117600"/>
        </p:xfrm>
        <a:graphic>
          <a:graphicData uri="http://schemas.openxmlformats.org/presentationml/2006/ole">
            <p:oleObj spid="_x0000_s101380" name="Equation" r:id="rId3" imgW="2222500" imgH="1117600" progId="Equation.3">
              <p:embed/>
            </p:oleObj>
          </a:graphicData>
        </a:graphic>
      </p:graphicFrame>
      <p:pic>
        <p:nvPicPr>
          <p:cNvPr id="110595" name="Picture 3"/>
          <p:cNvPicPr>
            <a:picLocks noGrp="1" noChangeAspect="1" noChangeArrowheads="1"/>
          </p:cNvPicPr>
          <p:nvPr>
            <p:ph type="body" idx="4294967295"/>
          </p:nvPr>
        </p:nvPicPr>
        <p:blipFill>
          <a:blip r:embed="rId4">
            <a:extLst>
              <a:ext uri="{28A0092B-C50C-407E-A947-70E740481C1C}">
                <a14:useLocalDpi xmlns="" xmlns:a14="http://schemas.microsoft.com/office/drawing/2010/main" val="0"/>
              </a:ext>
            </a:extLst>
          </a:blip>
          <a:srcRect l="6250" t="48369" r="35995" b="18239"/>
          <a:stretch>
            <a:fillRect/>
          </a:stretch>
        </p:blipFill>
        <p:spPr>
          <a:xfrm>
            <a:off x="-36786" y="1371600"/>
            <a:ext cx="8964613" cy="2851150"/>
          </a:xfrm>
        </p:spPr>
      </p:pic>
      <p:pic>
        <p:nvPicPr>
          <p:cNvPr id="110596" name="Picture 4"/>
          <p:cNvPicPr>
            <a:picLocks noChangeAspect="1" noChangeArrowheads="1"/>
          </p:cNvPicPr>
          <p:nvPr/>
        </p:nvPicPr>
        <p:blipFill>
          <a:blip r:embed="rId5">
            <a:extLst>
              <a:ext uri="{28A0092B-C50C-407E-A947-70E740481C1C}">
                <a14:useLocalDpi xmlns="" xmlns:a14="http://schemas.microsoft.com/office/drawing/2010/main" val="0"/>
              </a:ext>
            </a:extLst>
          </a:blip>
          <a:srcRect l="5859" t="61101" r="33681" b="23010"/>
          <a:stretch>
            <a:fillRect/>
          </a:stretch>
        </p:blipFill>
        <p:spPr bwMode="auto">
          <a:xfrm>
            <a:off x="0" y="4076700"/>
            <a:ext cx="7797800" cy="134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0603" name="Text Box 11"/>
          <p:cNvSpPr txBox="1">
            <a:spLocks noChangeArrowheads="1"/>
          </p:cNvSpPr>
          <p:nvPr/>
        </p:nvSpPr>
        <p:spPr bwMode="auto">
          <a:xfrm>
            <a:off x="7308850" y="3644900"/>
            <a:ext cx="1295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0">
                <a:latin typeface="Times New Roman" panose="02020603050405020304" pitchFamily="18" charset="0"/>
              </a:rPr>
              <a:t>-----(1)</a:t>
            </a:r>
          </a:p>
        </p:txBody>
      </p:sp>
    </p:spTree>
    <p:extLst>
      <p:ext uri="{BB962C8B-B14F-4D97-AF65-F5344CB8AC3E}">
        <p14:creationId xmlns="" xmlns:p14="http://schemas.microsoft.com/office/powerpoint/2010/main" val="3371183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mtClean="0"/>
              <a:t>V –Belt (Contd.)</a:t>
            </a:r>
          </a:p>
        </p:txBody>
      </p:sp>
      <p:graphicFrame>
        <p:nvGraphicFramePr>
          <p:cNvPr id="111622" name="Object 6"/>
          <p:cNvGraphicFramePr>
            <a:graphicFrameLocks noGrp="1" noChangeAspect="1"/>
          </p:cNvGraphicFramePr>
          <p:nvPr>
            <p:ph idx="1"/>
          </p:nvPr>
        </p:nvGraphicFramePr>
        <p:xfrm>
          <a:off x="4140200" y="3678238"/>
          <a:ext cx="863600" cy="368300"/>
        </p:xfrm>
        <a:graphic>
          <a:graphicData uri="http://schemas.openxmlformats.org/presentationml/2006/ole">
            <p:oleObj spid="_x0000_s102406" name="Equation" r:id="rId3" imgW="863225" imgH="368140" progId="Equation.3">
              <p:embed/>
            </p:oleObj>
          </a:graphicData>
        </a:graphic>
      </p:graphicFrame>
      <p:sp>
        <p:nvSpPr>
          <p:cNvPr id="111620" name="Rectangle 4"/>
          <p:cNvSpPr>
            <a:spLocks noGrp="1" noChangeArrowheads="1"/>
          </p:cNvSpPr>
          <p:nvPr>
            <p:ph type="body" sz="half" idx="4294967295"/>
          </p:nvPr>
        </p:nvSpPr>
        <p:spPr>
          <a:xfrm>
            <a:off x="0" y="1196975"/>
            <a:ext cx="9144000" cy="5661025"/>
          </a:xfrm>
        </p:spPr>
        <p:txBody>
          <a:bodyPr/>
          <a:lstStyle/>
          <a:p>
            <a:pPr>
              <a:lnSpc>
                <a:spcPct val="90000"/>
              </a:lnSpc>
            </a:pPr>
            <a:r>
              <a:rPr lang="en-US" sz="2000" dirty="0" smtClean="0"/>
              <a:t>Substituting the R value from equation (2) to equation (1)</a:t>
            </a:r>
          </a:p>
          <a:p>
            <a:pPr>
              <a:lnSpc>
                <a:spcPct val="90000"/>
              </a:lnSpc>
            </a:pPr>
            <a:endParaRPr lang="en-US" sz="2000" dirty="0" smtClean="0"/>
          </a:p>
          <a:p>
            <a:pPr>
              <a:lnSpc>
                <a:spcPct val="90000"/>
              </a:lnSpc>
            </a:pPr>
            <a:endParaRPr lang="en-US" sz="2000" dirty="0" smtClean="0"/>
          </a:p>
          <a:p>
            <a:pPr>
              <a:lnSpc>
                <a:spcPct val="90000"/>
              </a:lnSpc>
            </a:pPr>
            <a:r>
              <a:rPr lang="en-US" sz="2000" dirty="0" smtClean="0"/>
              <a:t>Integrating for the complete belt</a:t>
            </a:r>
          </a:p>
          <a:p>
            <a:pPr>
              <a:lnSpc>
                <a:spcPct val="90000"/>
              </a:lnSpc>
            </a:pPr>
            <a:endParaRPr lang="en-US" sz="2000" dirty="0" smtClean="0"/>
          </a:p>
          <a:p>
            <a:pPr>
              <a:lnSpc>
                <a:spcPct val="90000"/>
              </a:lnSpc>
            </a:pPr>
            <a:endParaRPr lang="en-US" sz="2000" dirty="0" smtClean="0"/>
          </a:p>
          <a:p>
            <a:pPr>
              <a:lnSpc>
                <a:spcPct val="90000"/>
              </a:lnSpc>
            </a:pPr>
            <a:endParaRPr lang="en-US" sz="2000" dirty="0" smtClean="0"/>
          </a:p>
          <a:p>
            <a:pPr>
              <a:lnSpc>
                <a:spcPct val="90000"/>
              </a:lnSpc>
            </a:pPr>
            <a:endParaRPr lang="en-US" sz="2000" dirty="0" smtClean="0"/>
          </a:p>
          <a:p>
            <a:pPr>
              <a:lnSpc>
                <a:spcPct val="90000"/>
              </a:lnSpc>
            </a:pPr>
            <a:endParaRPr lang="en-US" sz="2000" dirty="0" smtClean="0"/>
          </a:p>
          <a:p>
            <a:pPr>
              <a:lnSpc>
                <a:spcPct val="90000"/>
              </a:lnSpc>
            </a:pPr>
            <a:endParaRPr lang="en-US" sz="2000" dirty="0" smtClean="0"/>
          </a:p>
          <a:p>
            <a:pPr>
              <a:lnSpc>
                <a:spcPct val="90000"/>
              </a:lnSpc>
              <a:buFontTx/>
              <a:buNone/>
            </a:pPr>
            <a:r>
              <a:rPr lang="en-US" sz="2000" dirty="0" smtClean="0"/>
              <a:t>		 			where 2</a:t>
            </a:r>
            <a:r>
              <a:rPr lang="en-US" sz="2000" dirty="0" smtClean="0">
                <a:sym typeface="Symbol" panose="05050102010706020507" pitchFamily="18" charset="2"/>
              </a:rPr>
              <a:t> </a:t>
            </a:r>
            <a:r>
              <a:rPr lang="en-US" sz="2000" dirty="0" smtClean="0"/>
              <a:t>is the groove angle</a:t>
            </a:r>
          </a:p>
          <a:p>
            <a:pPr>
              <a:lnSpc>
                <a:spcPct val="90000"/>
              </a:lnSpc>
              <a:buFontTx/>
              <a:buNone/>
            </a:pPr>
            <a:endParaRPr lang="en-US" sz="2000" dirty="0" smtClean="0"/>
          </a:p>
          <a:p>
            <a:pPr>
              <a:lnSpc>
                <a:spcPct val="90000"/>
              </a:lnSpc>
              <a:buFontTx/>
              <a:buNone/>
            </a:pPr>
            <a:r>
              <a:rPr lang="en-US" sz="2000" dirty="0" smtClean="0"/>
              <a:t>					 </a:t>
            </a:r>
            <a:r>
              <a:rPr lang="en-US" sz="1800" dirty="0" smtClean="0">
                <a:solidFill>
                  <a:srgbClr val="FF0000"/>
                </a:solidFill>
              </a:rPr>
              <a:t>The same relation is applicable to </a:t>
            </a:r>
            <a:r>
              <a:rPr lang="en-US" sz="1800" u="sng" dirty="0" smtClean="0">
                <a:solidFill>
                  <a:srgbClr val="FF0000"/>
                </a:solidFill>
              </a:rPr>
              <a:t>rope</a:t>
            </a:r>
            <a:r>
              <a:rPr lang="en-US" sz="1800" dirty="0" smtClean="0">
                <a:solidFill>
                  <a:srgbClr val="FF0000"/>
                </a:solidFill>
              </a:rPr>
              <a:t> also 	 as it 				  produces same kind of friction  and reaction with 				  grooves</a:t>
            </a:r>
          </a:p>
        </p:txBody>
      </p:sp>
      <p:graphicFrame>
        <p:nvGraphicFramePr>
          <p:cNvPr id="111624" name="Object 8"/>
          <p:cNvGraphicFramePr>
            <a:graphicFrameLocks noGrp="1" noChangeAspect="1"/>
          </p:cNvGraphicFramePr>
          <p:nvPr>
            <p:ph sz="quarter" idx="4294967295"/>
            <p:extLst>
              <p:ext uri="{D42A27DB-BD31-4B8C-83A1-F6EECF244321}">
                <p14:modId xmlns="" xmlns:p14="http://schemas.microsoft.com/office/powerpoint/2010/main" val="138923579"/>
              </p:ext>
            </p:extLst>
          </p:nvPr>
        </p:nvGraphicFramePr>
        <p:xfrm>
          <a:off x="1321757" y="2743200"/>
          <a:ext cx="2751138" cy="3141663"/>
        </p:xfrm>
        <a:graphic>
          <a:graphicData uri="http://schemas.openxmlformats.org/presentationml/2006/ole">
            <p:oleObj spid="_x0000_s102407" name="Equation" r:id="rId4" imgW="838200" imgH="1358900" progId="Equation.3">
              <p:embed/>
            </p:oleObj>
          </a:graphicData>
        </a:graphic>
      </p:graphicFrame>
      <p:sp>
        <p:nvSpPr>
          <p:cNvPr id="111626" name="Rectangle 10"/>
          <p:cNvSpPr>
            <a:spLocks noChangeArrowheads="1"/>
          </p:cNvSpPr>
          <p:nvPr/>
        </p:nvSpPr>
        <p:spPr bwMode="auto">
          <a:xfrm>
            <a:off x="1258888" y="4652963"/>
            <a:ext cx="2160587" cy="1152525"/>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1628" name="Picture 1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076825" y="1844675"/>
            <a:ext cx="2809875" cy="2686050"/>
          </a:xfrm>
          <a:prstGeom prst="rect">
            <a:avLst/>
          </a:prstGeom>
          <a:noFill/>
          <a:extLst>
            <a:ext uri="{909E8E84-426E-40DD-AFC4-6F175D3DCCD1}">
              <a14:hiddenFill xmlns="" xmlns:a14="http://schemas.microsoft.com/office/drawing/2010/main">
                <a:solidFill>
                  <a:srgbClr val="FFFFFF"/>
                </a:solidFill>
              </a14:hiddenFill>
            </a:ext>
          </a:extLst>
        </p:spPr>
      </p:pic>
      <p:sp>
        <p:nvSpPr>
          <p:cNvPr id="111629" name="Arc 13"/>
          <p:cNvSpPr>
            <a:spLocks/>
          </p:cNvSpPr>
          <p:nvPr/>
        </p:nvSpPr>
        <p:spPr bwMode="auto">
          <a:xfrm flipV="1">
            <a:off x="7524750" y="3857625"/>
            <a:ext cx="1008063" cy="1731963"/>
          </a:xfrm>
          <a:custGeom>
            <a:avLst/>
            <a:gdLst>
              <a:gd name="G0" fmla="+- 0 0 0"/>
              <a:gd name="G1" fmla="+- 16996 0 0"/>
              <a:gd name="G2" fmla="+- 21600 0 0"/>
              <a:gd name="T0" fmla="*/ 13331 w 21600"/>
              <a:gd name="T1" fmla="*/ 0 h 36752"/>
              <a:gd name="T2" fmla="*/ 8733 w 21600"/>
              <a:gd name="T3" fmla="*/ 36752 h 36752"/>
              <a:gd name="T4" fmla="*/ 0 w 21600"/>
              <a:gd name="T5" fmla="*/ 16996 h 36752"/>
            </a:gdLst>
            <a:ahLst/>
            <a:cxnLst>
              <a:cxn ang="0">
                <a:pos x="T0" y="T1"/>
              </a:cxn>
              <a:cxn ang="0">
                <a:pos x="T2" y="T3"/>
              </a:cxn>
              <a:cxn ang="0">
                <a:pos x="T4" y="T5"/>
              </a:cxn>
            </a:cxnLst>
            <a:rect l="0" t="0" r="r" b="b"/>
            <a:pathLst>
              <a:path w="21600" h="36752" fill="none" extrusionOk="0">
                <a:moveTo>
                  <a:pt x="13330" y="0"/>
                </a:moveTo>
                <a:cubicBezTo>
                  <a:pt x="18551" y="4094"/>
                  <a:pt x="21600" y="10361"/>
                  <a:pt x="21600" y="16996"/>
                </a:cubicBezTo>
                <a:cubicBezTo>
                  <a:pt x="21600" y="25547"/>
                  <a:pt x="16554" y="33294"/>
                  <a:pt x="8732" y="36751"/>
                </a:cubicBezTo>
              </a:path>
              <a:path w="21600" h="36752" stroke="0" extrusionOk="0">
                <a:moveTo>
                  <a:pt x="13330" y="0"/>
                </a:moveTo>
                <a:cubicBezTo>
                  <a:pt x="18551" y="4094"/>
                  <a:pt x="21600" y="10361"/>
                  <a:pt x="21600" y="16996"/>
                </a:cubicBezTo>
                <a:cubicBezTo>
                  <a:pt x="21600" y="25547"/>
                  <a:pt x="16554" y="33294"/>
                  <a:pt x="8732" y="36751"/>
                </a:cubicBezTo>
                <a:lnTo>
                  <a:pt x="0" y="16996"/>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 xmlns:p14="http://schemas.microsoft.com/office/powerpoint/2010/main" val="10551140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dirty="0" smtClean="0"/>
              <a:t>Problem 7</a:t>
            </a:r>
          </a:p>
        </p:txBody>
      </p:sp>
      <p:grpSp>
        <p:nvGrpSpPr>
          <p:cNvPr id="124943" name="Group 15"/>
          <p:cNvGrpSpPr>
            <a:grpSpLocks/>
          </p:cNvGrpSpPr>
          <p:nvPr/>
        </p:nvGrpSpPr>
        <p:grpSpPr bwMode="auto">
          <a:xfrm>
            <a:off x="179388" y="1125538"/>
            <a:ext cx="8610600" cy="1798637"/>
            <a:chOff x="113" y="709"/>
            <a:chExt cx="5424" cy="1133"/>
          </a:xfrm>
        </p:grpSpPr>
        <p:grpSp>
          <p:nvGrpSpPr>
            <p:cNvPr id="124942" name="Group 14"/>
            <p:cNvGrpSpPr>
              <a:grpSpLocks/>
            </p:cNvGrpSpPr>
            <p:nvPr/>
          </p:nvGrpSpPr>
          <p:grpSpPr bwMode="auto">
            <a:xfrm>
              <a:off x="113" y="709"/>
              <a:ext cx="5424" cy="1133"/>
              <a:chOff x="113" y="709"/>
              <a:chExt cx="5424" cy="1133"/>
            </a:xfrm>
          </p:grpSpPr>
          <p:grpSp>
            <p:nvGrpSpPr>
              <p:cNvPr id="124935" name="Group 7"/>
              <p:cNvGrpSpPr>
                <a:grpSpLocks/>
              </p:cNvGrpSpPr>
              <p:nvPr/>
            </p:nvGrpSpPr>
            <p:grpSpPr bwMode="auto">
              <a:xfrm>
                <a:off x="113" y="709"/>
                <a:ext cx="5424" cy="1133"/>
                <a:chOff x="113" y="709"/>
                <a:chExt cx="5424" cy="1133"/>
              </a:xfrm>
            </p:grpSpPr>
            <p:pic>
              <p:nvPicPr>
                <p:cNvPr id="124933"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t="10991" b="26027"/>
                <a:stretch>
                  <a:fillRect/>
                </a:stretch>
              </p:blipFill>
              <p:spPr bwMode="auto">
                <a:xfrm>
                  <a:off x="113" y="799"/>
                  <a:ext cx="5424" cy="10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4934"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l="42667" t="73679" r="46500" b="12553"/>
                <a:stretch>
                  <a:fillRect/>
                </a:stretch>
              </p:blipFill>
              <p:spPr bwMode="auto">
                <a:xfrm>
                  <a:off x="204" y="709"/>
                  <a:ext cx="588" cy="22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24937" name="Text Box 9"/>
              <p:cNvSpPr txBox="1">
                <a:spLocks noChangeArrowheads="1"/>
              </p:cNvSpPr>
              <p:nvPr/>
            </p:nvSpPr>
            <p:spPr bwMode="auto">
              <a:xfrm>
                <a:off x="3560" y="1275"/>
                <a:ext cx="1951"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0">
                    <a:latin typeface="Times New Roman" panose="02020603050405020304" pitchFamily="18" charset="0"/>
                  </a:rPr>
                  <a:t>If          	            is 60</a:t>
                </a:r>
                <a:r>
                  <a:rPr lang="en-US" sz="2000" b="0">
                    <a:latin typeface="Times New Roman" panose="02020603050405020304" pitchFamily="18" charset="0"/>
                    <a:cs typeface="Times New Roman" panose="02020603050405020304" pitchFamily="18" charset="0"/>
                  </a:rPr>
                  <a:t>°</a:t>
                </a:r>
                <a:r>
                  <a:rPr lang="en-US" sz="2000" b="0">
                    <a:latin typeface="Times New Roman" panose="02020603050405020304" pitchFamily="18" charset="0"/>
                  </a:rPr>
                  <a:t>	</a:t>
                </a:r>
              </a:p>
            </p:txBody>
          </p:sp>
        </p:grpSp>
        <p:pic>
          <p:nvPicPr>
            <p:cNvPr id="124936"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l="59366" t="73973" r="25589" b="6883"/>
            <a:stretch>
              <a:fillRect/>
            </a:stretch>
          </p:blipFill>
          <p:spPr bwMode="auto">
            <a:xfrm>
              <a:off x="3833" y="1253"/>
              <a:ext cx="816" cy="3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24941" name="Text Box 13"/>
          <p:cNvSpPr txBox="1">
            <a:spLocks noChangeArrowheads="1"/>
          </p:cNvSpPr>
          <p:nvPr/>
        </p:nvSpPr>
        <p:spPr bwMode="auto">
          <a:xfrm>
            <a:off x="539750" y="2852738"/>
            <a:ext cx="8785225" cy="3756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u="sng" dirty="0">
                <a:solidFill>
                  <a:srgbClr val="A721A7"/>
                </a:solidFill>
                <a:latin typeface="Times New Roman" panose="02020603050405020304" pitchFamily="18" charset="0"/>
              </a:rPr>
              <a:t>Solution:</a:t>
            </a:r>
          </a:p>
          <a:p>
            <a:pPr>
              <a:spcBef>
                <a:spcPct val="50000"/>
              </a:spcBef>
            </a:pPr>
            <a:r>
              <a:rPr lang="en-US" sz="1800" b="0" dirty="0">
                <a:latin typeface="Times New Roman" panose="02020603050405020304" pitchFamily="18" charset="0"/>
              </a:rPr>
              <a:t>Given C=1.2 m</a:t>
            </a:r>
          </a:p>
          <a:p>
            <a:pPr>
              <a:spcBef>
                <a:spcPct val="50000"/>
              </a:spcBef>
            </a:pPr>
            <a:r>
              <a:rPr lang="en-US" sz="1800" b="0" dirty="0">
                <a:latin typeface="Times New Roman" panose="02020603050405020304" pitchFamily="18" charset="0"/>
              </a:rPr>
              <a:t>D</a:t>
            </a:r>
            <a:r>
              <a:rPr lang="en-US" sz="1800" b="0" baseline="-25000" dirty="0">
                <a:latin typeface="Times New Roman" panose="02020603050405020304" pitchFamily="18" charset="0"/>
              </a:rPr>
              <a:t>1</a:t>
            </a:r>
            <a:r>
              <a:rPr lang="en-US" sz="1800" b="0" dirty="0">
                <a:latin typeface="Times New Roman" panose="02020603050405020304" pitchFamily="18" charset="0"/>
              </a:rPr>
              <a:t>  = 40 cm=0.4 m (Smaller) </a:t>
            </a:r>
          </a:p>
          <a:p>
            <a:pPr>
              <a:spcBef>
                <a:spcPct val="50000"/>
              </a:spcBef>
            </a:pPr>
            <a:r>
              <a:rPr lang="en-US" sz="1800" b="0" dirty="0">
                <a:latin typeface="Times New Roman" panose="02020603050405020304" pitchFamily="18" charset="0"/>
              </a:rPr>
              <a:t>N</a:t>
            </a:r>
            <a:r>
              <a:rPr lang="en-US" sz="1800" b="0" baseline="-25000" dirty="0">
                <a:latin typeface="Times New Roman" panose="02020603050405020304" pitchFamily="18" charset="0"/>
              </a:rPr>
              <a:t>1</a:t>
            </a:r>
            <a:r>
              <a:rPr lang="en-US" sz="1800" b="0" dirty="0">
                <a:latin typeface="Times New Roman" panose="02020603050405020304" pitchFamily="18" charset="0"/>
              </a:rPr>
              <a:t>=350 rpm</a:t>
            </a:r>
          </a:p>
          <a:p>
            <a:pPr>
              <a:spcBef>
                <a:spcPct val="50000"/>
              </a:spcBef>
            </a:pPr>
            <a:r>
              <a:rPr lang="en-US" sz="1800" b="0" dirty="0">
                <a:latin typeface="Times New Roman" panose="02020603050405020304" pitchFamily="18" charset="0"/>
              </a:rPr>
              <a:t>D</a:t>
            </a:r>
            <a:r>
              <a:rPr lang="en-US" sz="1800" b="0" baseline="-25000" dirty="0">
                <a:latin typeface="Times New Roman" panose="02020603050405020304" pitchFamily="18" charset="0"/>
              </a:rPr>
              <a:t>2</a:t>
            </a:r>
            <a:r>
              <a:rPr lang="en-US" sz="1800" b="0" dirty="0">
                <a:latin typeface="Times New Roman" panose="02020603050405020304" pitchFamily="18" charset="0"/>
              </a:rPr>
              <a:t>=100 cm=1 m (Larger)=</a:t>
            </a:r>
          </a:p>
          <a:p>
            <a:pPr>
              <a:spcBef>
                <a:spcPct val="50000"/>
              </a:spcBef>
            </a:pPr>
            <a:r>
              <a:rPr lang="en-US" sz="1800" b="0" dirty="0">
                <a:latin typeface="Times New Roman" panose="02020603050405020304" pitchFamily="18" charset="0"/>
                <a:cs typeface="Arial" panose="020B0604020202020204" pitchFamily="34" charset="0"/>
              </a:rPr>
              <a:t>µ=0.3</a:t>
            </a:r>
          </a:p>
          <a:p>
            <a:pPr>
              <a:spcBef>
                <a:spcPct val="50000"/>
              </a:spcBef>
            </a:pPr>
            <a:r>
              <a:rPr lang="en-US" sz="1800" b="0" dirty="0" err="1">
                <a:latin typeface="Times New Roman" panose="02020603050405020304" pitchFamily="18" charset="0"/>
                <a:cs typeface="Arial" panose="020B0604020202020204" pitchFamily="34" charset="0"/>
              </a:rPr>
              <a:t>T</a:t>
            </a:r>
            <a:r>
              <a:rPr lang="en-US" sz="1800" b="0" baseline="-25000" dirty="0" err="1">
                <a:latin typeface="Times New Roman" panose="02020603050405020304" pitchFamily="18" charset="0"/>
                <a:cs typeface="Arial" panose="020B0604020202020204" pitchFamily="34" charset="0"/>
              </a:rPr>
              <a:t>max</a:t>
            </a:r>
            <a:r>
              <a:rPr lang="en-US" sz="1800" b="0" dirty="0">
                <a:latin typeface="Times New Roman" panose="02020603050405020304" pitchFamily="18" charset="0"/>
                <a:cs typeface="Arial" panose="020B0604020202020204" pitchFamily="34" charset="0"/>
              </a:rPr>
              <a:t>= T</a:t>
            </a:r>
            <a:r>
              <a:rPr lang="en-US" sz="1800" b="0" baseline="-25000" dirty="0">
                <a:latin typeface="Times New Roman" panose="02020603050405020304" pitchFamily="18" charset="0"/>
                <a:cs typeface="Arial" panose="020B0604020202020204" pitchFamily="34" charset="0"/>
              </a:rPr>
              <a:t>1</a:t>
            </a:r>
            <a:r>
              <a:rPr lang="en-US" sz="1800" b="0" dirty="0">
                <a:latin typeface="Times New Roman" panose="02020603050405020304" pitchFamily="18" charset="0"/>
                <a:cs typeface="Arial" panose="020B0604020202020204" pitchFamily="34" charset="0"/>
              </a:rPr>
              <a:t>= 600 N (as mass or density of the belt is not given, centrifugal tension (T</a:t>
            </a:r>
            <a:r>
              <a:rPr lang="en-US" sz="1800" b="0" baseline="-25000" dirty="0">
                <a:latin typeface="Times New Roman" panose="02020603050405020304" pitchFamily="18" charset="0"/>
                <a:cs typeface="Arial" panose="020B0604020202020204" pitchFamily="34" charset="0"/>
              </a:rPr>
              <a:t>C</a:t>
            </a:r>
            <a:r>
              <a:rPr lang="en-US" sz="1800" b="0" dirty="0">
                <a:latin typeface="Times New Roman" panose="02020603050405020304" pitchFamily="18" charset="0"/>
                <a:cs typeface="Arial" panose="020B0604020202020204" pitchFamily="34" charset="0"/>
              </a:rPr>
              <a:t>) is neglected)</a:t>
            </a:r>
          </a:p>
          <a:p>
            <a:pPr>
              <a:spcBef>
                <a:spcPct val="50000"/>
              </a:spcBef>
            </a:pPr>
            <a:r>
              <a:rPr lang="en-US" sz="1800" b="0" dirty="0">
                <a:latin typeface="Times New Roman" panose="02020603050405020304" pitchFamily="18" charset="0"/>
                <a:cs typeface="Arial" panose="020B0604020202020204" pitchFamily="34" charset="0"/>
              </a:rPr>
              <a:t> 2</a:t>
            </a:r>
            <a:r>
              <a:rPr lang="en-US" sz="1800" b="0" dirty="0">
                <a:latin typeface="Times New Roman" panose="02020603050405020304" pitchFamily="18" charset="0"/>
                <a:cs typeface="Arial" panose="020B0604020202020204" pitchFamily="34" charset="0"/>
                <a:sym typeface="Symbol" panose="05050102010706020507" pitchFamily="18" charset="2"/>
              </a:rPr>
              <a:t>=60</a:t>
            </a:r>
            <a:r>
              <a:rPr lang="en-US" sz="1800" b="0" dirty="0">
                <a:cs typeface="Arial" panose="020B0604020202020204" pitchFamily="34" charset="0"/>
                <a:sym typeface="Symbol" panose="05050102010706020507" pitchFamily="18" charset="2"/>
              </a:rPr>
              <a:t> </a:t>
            </a:r>
            <a:r>
              <a:rPr lang="en-US" b="0" dirty="0"/>
              <a:t>°</a:t>
            </a:r>
          </a:p>
        </p:txBody>
      </p:sp>
      <p:sp>
        <p:nvSpPr>
          <p:cNvPr id="124944" name="Text Box 16"/>
          <p:cNvSpPr txBox="1">
            <a:spLocks noChangeArrowheads="1"/>
          </p:cNvSpPr>
          <p:nvPr/>
        </p:nvSpPr>
        <p:spPr bwMode="auto">
          <a:xfrm>
            <a:off x="2987675" y="2565400"/>
            <a:ext cx="460851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0">
                <a:latin typeface="Times New Roman" panose="02020603050405020304" pitchFamily="18" charset="0"/>
              </a:rPr>
              <a:t>(Assume open belt drive)</a:t>
            </a:r>
          </a:p>
        </p:txBody>
      </p:sp>
    </p:spTree>
    <p:extLst>
      <p:ext uri="{BB962C8B-B14F-4D97-AF65-F5344CB8AC3E}">
        <p14:creationId xmlns="" xmlns:p14="http://schemas.microsoft.com/office/powerpoint/2010/main" val="41259323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smtClean="0"/>
              <a:t>Solution (Contd.)</a:t>
            </a:r>
          </a:p>
        </p:txBody>
      </p:sp>
      <p:graphicFrame>
        <p:nvGraphicFramePr>
          <p:cNvPr id="125957" name="Object 5"/>
          <p:cNvGraphicFramePr>
            <a:graphicFrameLocks noGrp="1" noChangeAspect="1"/>
          </p:cNvGraphicFramePr>
          <p:nvPr>
            <p:ph idx="1"/>
          </p:nvPr>
        </p:nvGraphicFramePr>
        <p:xfrm>
          <a:off x="4152900" y="3182938"/>
          <a:ext cx="838200" cy="1358900"/>
        </p:xfrm>
        <a:graphic>
          <a:graphicData uri="http://schemas.openxmlformats.org/presentationml/2006/ole">
            <p:oleObj spid="_x0000_s103428" name="Equation" r:id="rId3" imgW="838200" imgH="1358900" progId="Equation.3">
              <p:embed/>
            </p:oleObj>
          </a:graphicData>
        </a:graphic>
      </p:graphicFrame>
      <p:sp>
        <p:nvSpPr>
          <p:cNvPr id="125955" name="Rectangle 3"/>
          <p:cNvSpPr>
            <a:spLocks noGrp="1" noChangeArrowheads="1"/>
          </p:cNvSpPr>
          <p:nvPr>
            <p:ph type="body" sz="half" idx="4294967295"/>
          </p:nvPr>
        </p:nvSpPr>
        <p:spPr>
          <a:xfrm>
            <a:off x="0" y="1125538"/>
            <a:ext cx="9144000" cy="5732462"/>
          </a:xfrm>
        </p:spPr>
        <p:txBody>
          <a:bodyPr/>
          <a:lstStyle/>
          <a:p>
            <a:r>
              <a:rPr lang="en-US" sz="2000" smtClean="0">
                <a:latin typeface="Times New Roman" panose="02020603050405020304" pitchFamily="18" charset="0"/>
              </a:rPr>
              <a:t>Since T</a:t>
            </a:r>
            <a:r>
              <a:rPr lang="en-US" sz="2000" baseline="-25000" smtClean="0">
                <a:latin typeface="Times New Roman" panose="02020603050405020304" pitchFamily="18" charset="0"/>
              </a:rPr>
              <a:t>1</a:t>
            </a:r>
            <a:r>
              <a:rPr lang="en-US" sz="2000" smtClean="0">
                <a:latin typeface="Times New Roman" panose="02020603050405020304" pitchFamily="18" charset="0"/>
              </a:rPr>
              <a:t> is given , T</a:t>
            </a:r>
            <a:r>
              <a:rPr lang="en-US" sz="2000" baseline="-25000" smtClean="0">
                <a:latin typeface="Times New Roman" panose="02020603050405020304" pitchFamily="18" charset="0"/>
              </a:rPr>
              <a:t>2</a:t>
            </a:r>
            <a:r>
              <a:rPr lang="en-US" sz="2000" smtClean="0">
                <a:latin typeface="Times New Roman" panose="02020603050405020304" pitchFamily="18" charset="0"/>
              </a:rPr>
              <a:t> can be found by using tension ratio</a:t>
            </a:r>
          </a:p>
          <a:p>
            <a:endParaRPr lang="en-US" sz="2000" smtClean="0">
              <a:latin typeface="Times New Roman" panose="02020603050405020304" pitchFamily="18" charset="0"/>
            </a:endParaRPr>
          </a:p>
          <a:p>
            <a:endParaRPr lang="en-US" sz="2000" smtClean="0">
              <a:latin typeface="Times New Roman" panose="02020603050405020304" pitchFamily="18" charset="0"/>
            </a:endParaRPr>
          </a:p>
          <a:p>
            <a:r>
              <a:rPr lang="en-US" sz="2000" smtClean="0">
                <a:latin typeface="Times New Roman" panose="02020603050405020304" pitchFamily="18" charset="0"/>
              </a:rPr>
              <a:t>Hence for Open belt drive</a:t>
            </a:r>
          </a:p>
          <a:p>
            <a:endParaRPr lang="en-US" sz="2000" smtClean="0">
              <a:latin typeface="Times New Roman" panose="02020603050405020304" pitchFamily="18" charset="0"/>
            </a:endParaRPr>
          </a:p>
          <a:p>
            <a:pPr>
              <a:buFontTx/>
              <a:buNone/>
            </a:pPr>
            <a:endParaRPr lang="en-US" sz="2000" smtClean="0">
              <a:latin typeface="Times New Roman" panose="02020603050405020304" pitchFamily="18" charset="0"/>
            </a:endParaRPr>
          </a:p>
          <a:p>
            <a:pPr>
              <a:buFontTx/>
              <a:buNone/>
            </a:pPr>
            <a:r>
              <a:rPr lang="en-US" sz="2000" smtClean="0">
                <a:latin typeface="Times New Roman" panose="02020603050405020304" pitchFamily="18" charset="0"/>
              </a:rPr>
              <a:t>Substituting and finding T</a:t>
            </a:r>
            <a:r>
              <a:rPr lang="en-US" sz="2000" baseline="-25000" smtClean="0">
                <a:latin typeface="Times New Roman" panose="02020603050405020304" pitchFamily="18" charset="0"/>
              </a:rPr>
              <a:t>2</a:t>
            </a:r>
            <a:r>
              <a:rPr lang="en-US" sz="2000" smtClean="0">
                <a:latin typeface="Times New Roman" panose="02020603050405020304" pitchFamily="18" charset="0"/>
              </a:rPr>
              <a:t> </a:t>
            </a:r>
          </a:p>
          <a:p>
            <a:pPr>
              <a:buFontTx/>
              <a:buNone/>
            </a:pPr>
            <a:endParaRPr lang="en-US" sz="2000" smtClean="0">
              <a:latin typeface="Times New Roman" panose="02020603050405020304" pitchFamily="18" charset="0"/>
            </a:endParaRPr>
          </a:p>
          <a:p>
            <a:pPr>
              <a:buFontTx/>
              <a:buNone/>
            </a:pPr>
            <a:endParaRPr lang="en-US" sz="2000" smtClean="0">
              <a:latin typeface="Times New Roman" panose="02020603050405020304" pitchFamily="18" charset="0"/>
            </a:endParaRPr>
          </a:p>
          <a:p>
            <a:pPr>
              <a:buFontTx/>
              <a:buNone/>
            </a:pPr>
            <a:r>
              <a:rPr lang="en-US" sz="2000" smtClean="0">
                <a:latin typeface="Times New Roman" panose="02020603050405020304" pitchFamily="18" charset="0"/>
              </a:rPr>
              <a:t>	</a:t>
            </a:r>
          </a:p>
          <a:p>
            <a:pPr>
              <a:buFontTx/>
              <a:buNone/>
            </a:pPr>
            <a:r>
              <a:rPr lang="en-US" sz="2000" smtClean="0">
                <a:latin typeface="Times New Roman" panose="02020603050405020304" pitchFamily="18" charset="0"/>
              </a:rPr>
              <a:t>	(a)</a:t>
            </a:r>
          </a:p>
          <a:p>
            <a:pPr>
              <a:buFontTx/>
              <a:buNone/>
            </a:pPr>
            <a:endParaRPr lang="en-US" sz="2000" smtClean="0">
              <a:latin typeface="Times New Roman" panose="02020603050405020304" pitchFamily="18" charset="0"/>
            </a:endParaRPr>
          </a:p>
          <a:p>
            <a:pPr>
              <a:buFontTx/>
              <a:buNone/>
            </a:pPr>
            <a:endParaRPr lang="en-US" sz="2000" smtClean="0">
              <a:latin typeface="Times New Roman" panose="02020603050405020304" pitchFamily="18" charset="0"/>
            </a:endParaRPr>
          </a:p>
          <a:p>
            <a:pPr>
              <a:buFontTx/>
              <a:buNone/>
            </a:pPr>
            <a:r>
              <a:rPr lang="en-US" sz="2000" smtClean="0">
                <a:latin typeface="Times New Roman" panose="02020603050405020304" pitchFamily="18" charset="0"/>
              </a:rPr>
              <a:t>	(b)	Initial Tension=(T</a:t>
            </a:r>
            <a:r>
              <a:rPr lang="en-US" sz="2000" baseline="-25000" smtClean="0">
                <a:latin typeface="Times New Roman" panose="02020603050405020304" pitchFamily="18" charset="0"/>
              </a:rPr>
              <a:t>1</a:t>
            </a:r>
            <a:r>
              <a:rPr lang="en-US" sz="2000" smtClean="0">
                <a:latin typeface="Times New Roman" panose="02020603050405020304" pitchFamily="18" charset="0"/>
              </a:rPr>
              <a:t>+T</a:t>
            </a:r>
            <a:r>
              <a:rPr lang="en-US" sz="2000" baseline="-25000" smtClean="0">
                <a:latin typeface="Times New Roman" panose="02020603050405020304" pitchFamily="18" charset="0"/>
              </a:rPr>
              <a:t>2</a:t>
            </a:r>
            <a:r>
              <a:rPr lang="en-US" sz="2000" smtClean="0">
                <a:latin typeface="Times New Roman" panose="02020603050405020304" pitchFamily="18" charset="0"/>
              </a:rPr>
              <a:t>)/2=361.75 N</a:t>
            </a:r>
          </a:p>
        </p:txBody>
      </p:sp>
      <p:grpSp>
        <p:nvGrpSpPr>
          <p:cNvPr id="125966" name="Group 14"/>
          <p:cNvGrpSpPr>
            <a:grpSpLocks/>
          </p:cNvGrpSpPr>
          <p:nvPr/>
        </p:nvGrpSpPr>
        <p:grpSpPr bwMode="auto">
          <a:xfrm>
            <a:off x="3635375" y="2205038"/>
            <a:ext cx="4919663" cy="1368425"/>
            <a:chOff x="2290" y="1389"/>
            <a:chExt cx="3099" cy="862"/>
          </a:xfrm>
        </p:grpSpPr>
        <p:grpSp>
          <p:nvGrpSpPr>
            <p:cNvPr id="125962" name="Group 10"/>
            <p:cNvGrpSpPr>
              <a:grpSpLocks/>
            </p:cNvGrpSpPr>
            <p:nvPr/>
          </p:nvGrpSpPr>
          <p:grpSpPr bwMode="auto">
            <a:xfrm>
              <a:off x="2290" y="1389"/>
              <a:ext cx="2223" cy="678"/>
              <a:chOff x="2880" y="1480"/>
              <a:chExt cx="2223" cy="678"/>
            </a:xfrm>
          </p:grpSpPr>
          <p:pic>
            <p:nvPicPr>
              <p:cNvPr id="125960" name="Picture 8"/>
              <p:cNvPicPr>
                <a:picLocks noChangeAspect="1" noChangeArrowheads="1"/>
              </p:cNvPicPr>
              <p:nvPr/>
            </p:nvPicPr>
            <p:blipFill>
              <a:blip r:embed="rId4">
                <a:extLst>
                  <a:ext uri="{28A0092B-C50C-407E-A947-70E740481C1C}">
                    <a14:useLocalDpi xmlns="" xmlns:a14="http://schemas.microsoft.com/office/drawing/2010/main" val="0"/>
                  </a:ext>
                </a:extLst>
              </a:blip>
              <a:srcRect r="50354"/>
              <a:stretch>
                <a:fillRect/>
              </a:stretch>
            </p:blipFill>
            <p:spPr bwMode="auto">
              <a:xfrm>
                <a:off x="2925" y="1570"/>
                <a:ext cx="2178" cy="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5961" name="Rectangle 9"/>
              <p:cNvSpPr>
                <a:spLocks noChangeArrowheads="1"/>
              </p:cNvSpPr>
              <p:nvPr/>
            </p:nvSpPr>
            <p:spPr bwMode="auto">
              <a:xfrm>
                <a:off x="2880" y="1480"/>
                <a:ext cx="499" cy="27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25963" name="Picture 11"/>
            <p:cNvPicPr>
              <a:picLocks noChangeAspect="1" noChangeArrowheads="1"/>
            </p:cNvPicPr>
            <p:nvPr/>
          </p:nvPicPr>
          <p:blipFill>
            <a:blip r:embed="rId5" cstate="print">
              <a:extLst>
                <a:ext uri="{28A0092B-C50C-407E-A947-70E740481C1C}">
                  <a14:useLocalDpi xmlns="" xmlns:a14="http://schemas.microsoft.com/office/drawing/2010/main" val="0"/>
                </a:ext>
              </a:extLst>
            </a:blip>
            <a:srcRect l="29320" t="44075" r="23677" b="42958"/>
            <a:stretch>
              <a:fillRect/>
            </a:stretch>
          </p:blipFill>
          <p:spPr bwMode="auto">
            <a:xfrm>
              <a:off x="2699" y="1752"/>
              <a:ext cx="2690" cy="4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125965" name="Picture 13"/>
          <p:cNvPicPr>
            <a:picLocks noChangeAspect="1" noChangeArrowheads="1"/>
          </p:cNvPicPr>
          <p:nvPr/>
        </p:nvPicPr>
        <p:blipFill>
          <a:blip r:embed="rId6" cstate="print">
            <a:extLst>
              <a:ext uri="{28A0092B-C50C-407E-A947-70E740481C1C}">
                <a14:useLocalDpi xmlns="" xmlns:a14="http://schemas.microsoft.com/office/drawing/2010/main" val="0"/>
              </a:ext>
            </a:extLst>
          </a:blip>
          <a:srcRect l="5472" t="40456" r="27863"/>
          <a:stretch>
            <a:fillRect/>
          </a:stretch>
        </p:blipFill>
        <p:spPr bwMode="auto">
          <a:xfrm>
            <a:off x="1042988" y="3860800"/>
            <a:ext cx="6149975" cy="199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5968" name="Rectangle 16"/>
          <p:cNvSpPr>
            <a:spLocks noChangeArrowheads="1"/>
          </p:cNvSpPr>
          <p:nvPr/>
        </p:nvSpPr>
        <p:spPr bwMode="auto">
          <a:xfrm>
            <a:off x="2411413" y="4508500"/>
            <a:ext cx="73025" cy="14446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7" name="Text Box 15"/>
          <p:cNvSpPr txBox="1">
            <a:spLocks noChangeArrowheads="1"/>
          </p:cNvSpPr>
          <p:nvPr/>
        </p:nvSpPr>
        <p:spPr bwMode="auto">
          <a:xfrm>
            <a:off x="2268538" y="4365625"/>
            <a:ext cx="5048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a:sym typeface="Symbol" panose="05050102010706020507" pitchFamily="18" charset="2"/>
              </a:rPr>
              <a:t></a:t>
            </a:r>
          </a:p>
        </p:txBody>
      </p:sp>
      <mc:AlternateContent xmlns:mc="http://schemas.openxmlformats.org/markup-compatibility/2006">
        <mc:Choice xmlns="" xmlns:p14="http://schemas.microsoft.com/office/powerpoint/2010/main" Requires="p14">
          <p:contentPart p14:bwMode="auto" r:id="rId8">
            <p14:nvContentPartPr>
              <p14:cNvPr id="125969" name="Ink 17"/>
              <p14:cNvContentPartPr>
                <a14:cpLocks xmlns:a14="http://schemas.microsoft.com/office/drawing/2010/main" noRot="1" noChangeAspect="1" noEditPoints="1" noChangeArrowheads="1" noChangeShapeType="1"/>
              </p14:cNvContentPartPr>
              <p14:nvPr/>
            </p14:nvContentPartPr>
            <p14:xfrm>
              <a:off x="2312988" y="4572000"/>
              <a:ext cx="223837" cy="214313"/>
            </p14:xfrm>
          </p:contentPart>
        </mc:Choice>
        <mc:Fallback>
          <p:pic>
            <p:nvPicPr>
              <p:cNvPr id="125969" name="Ink 17"/>
              <p:cNvPicPr>
                <a:picLocks noRot="1" noChangeAspect="1" noEditPoints="1" noChangeArrowheads="1" noChangeShapeType="1"/>
              </p:cNvPicPr>
              <p:nvPr/>
            </p:nvPicPr>
            <p:blipFill>
              <a:blip r:embed="rId9"/>
              <a:stretch>
                <a:fillRect/>
              </a:stretch>
            </p:blipFill>
            <p:spPr>
              <a:xfrm>
                <a:off x="2295355" y="4554351"/>
                <a:ext cx="259104" cy="249612"/>
              </a:xfrm>
              <a:prstGeom prst="rect">
                <a:avLst/>
              </a:prstGeom>
            </p:spPr>
          </p:pic>
        </mc:Fallback>
      </mc:AlternateContent>
    </p:spTree>
    <p:extLst>
      <p:ext uri="{BB962C8B-B14F-4D97-AF65-F5344CB8AC3E}">
        <p14:creationId xmlns="" xmlns:p14="http://schemas.microsoft.com/office/powerpoint/2010/main" val="3247925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dirty="0" smtClean="0"/>
              <a:t>Problem 8</a:t>
            </a:r>
          </a:p>
        </p:txBody>
      </p:sp>
      <p:sp>
        <p:nvSpPr>
          <p:cNvPr id="123909" name="Rectangle 5"/>
          <p:cNvSpPr>
            <a:spLocks noGrp="1" noChangeArrowheads="1"/>
          </p:cNvSpPr>
          <p:nvPr>
            <p:ph idx="1"/>
          </p:nvPr>
        </p:nvSpPr>
        <p:spPr/>
        <p:txBody>
          <a:bodyPr/>
          <a:lstStyle/>
          <a:p>
            <a:pPr marL="0" indent="0">
              <a:buFontTx/>
              <a:buNone/>
            </a:pPr>
            <a:r>
              <a:rPr lang="en-US" smtClean="0"/>
              <a:t>Determine the maximum power transmitted by a V-belt drive having the included V-groove angle of 35</a:t>
            </a:r>
            <a:r>
              <a:rPr lang="en-US" smtClean="0">
                <a:cs typeface="Arial" panose="020B0604020202020204" pitchFamily="34" charset="0"/>
              </a:rPr>
              <a:t>°</a:t>
            </a:r>
            <a:r>
              <a:rPr lang="en-US" smtClean="0"/>
              <a:t>. The belt used  is 18 mm deep with 18 mm wide and weighs 300 g per meter length. The angle of lap is 145</a:t>
            </a:r>
            <a:r>
              <a:rPr lang="en-US" smtClean="0">
                <a:cs typeface="Arial" panose="020B0604020202020204" pitchFamily="34" charset="0"/>
              </a:rPr>
              <a:t>°</a:t>
            </a:r>
            <a:r>
              <a:rPr lang="en-US" smtClean="0"/>
              <a:t> and the maximum permissible stress is 1.5N/mm</a:t>
            </a:r>
            <a:r>
              <a:rPr lang="en-US" baseline="30000" smtClean="0"/>
              <a:t>2</a:t>
            </a:r>
            <a:r>
              <a:rPr lang="en-US" smtClean="0"/>
              <a:t>. Take </a:t>
            </a:r>
            <a:r>
              <a:rPr lang="en-US" smtClean="0">
                <a:cs typeface="Arial" panose="020B0604020202020204" pitchFamily="34" charset="0"/>
              </a:rPr>
              <a:t>µ </a:t>
            </a:r>
            <a:r>
              <a:rPr lang="en-US" smtClean="0"/>
              <a:t>as 0.2</a:t>
            </a:r>
          </a:p>
        </p:txBody>
      </p:sp>
    </p:spTree>
    <p:extLst>
      <p:ext uri="{BB962C8B-B14F-4D97-AF65-F5344CB8AC3E}">
        <p14:creationId xmlns="" xmlns:p14="http://schemas.microsoft.com/office/powerpoint/2010/main" val="13664420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1" name="Picture 5"/>
          <p:cNvPicPr>
            <a:picLocks noChangeAspect="1" noChangeArrowheads="1"/>
          </p:cNvPicPr>
          <p:nvPr/>
        </p:nvPicPr>
        <p:blipFill>
          <a:blip r:embed="rId3">
            <a:extLst>
              <a:ext uri="{28A0092B-C50C-407E-A947-70E740481C1C}">
                <a14:useLocalDpi xmlns="" xmlns:a14="http://schemas.microsoft.com/office/drawing/2010/main" val="0"/>
              </a:ext>
            </a:extLst>
          </a:blip>
          <a:srcRect l="11604" t="50977" r="49268" b="4709"/>
          <a:stretch>
            <a:fillRect/>
          </a:stretch>
        </p:blipFill>
        <p:spPr bwMode="auto">
          <a:xfrm>
            <a:off x="909638" y="1063625"/>
            <a:ext cx="5915025" cy="5189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6983" name="Text Box 7"/>
          <p:cNvSpPr txBox="1">
            <a:spLocks noChangeArrowheads="1"/>
          </p:cNvSpPr>
          <p:nvPr/>
        </p:nvSpPr>
        <p:spPr bwMode="auto">
          <a:xfrm>
            <a:off x="971550" y="1125538"/>
            <a:ext cx="1119188" cy="457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a:latin typeface="Times New Roman" panose="02020603050405020304" pitchFamily="18" charset="0"/>
              </a:rPr>
              <a:t>Given:</a:t>
            </a:r>
          </a:p>
        </p:txBody>
      </p:sp>
      <p:sp>
        <p:nvSpPr>
          <p:cNvPr id="126984" name="Rectangle 8"/>
          <p:cNvSpPr>
            <a:spLocks noChangeArrowheads="1"/>
          </p:cNvSpPr>
          <p:nvPr/>
        </p:nvSpPr>
        <p:spPr bwMode="auto">
          <a:xfrm>
            <a:off x="847725" y="1582738"/>
            <a:ext cx="622300" cy="2571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78" name="Rectangle 2"/>
          <p:cNvSpPr>
            <a:spLocks noGrp="1" noChangeArrowheads="1"/>
          </p:cNvSpPr>
          <p:nvPr>
            <p:ph type="title"/>
          </p:nvPr>
        </p:nvSpPr>
        <p:spPr/>
        <p:txBody>
          <a:bodyPr/>
          <a:lstStyle/>
          <a:p>
            <a:r>
              <a:rPr lang="en-US" smtClean="0"/>
              <a:t>Solution</a:t>
            </a:r>
          </a:p>
        </p:txBody>
      </p:sp>
      <p:graphicFrame>
        <p:nvGraphicFramePr>
          <p:cNvPr id="126988" name="Object 12"/>
          <p:cNvGraphicFramePr>
            <a:graphicFrameLocks noGrp="1" noChangeAspect="1"/>
          </p:cNvGraphicFramePr>
          <p:nvPr>
            <p:ph idx="1"/>
          </p:nvPr>
        </p:nvGraphicFramePr>
        <p:xfrm>
          <a:off x="3232150" y="3678238"/>
          <a:ext cx="2679700" cy="368300"/>
        </p:xfrm>
        <a:graphic>
          <a:graphicData uri="http://schemas.openxmlformats.org/presentationml/2006/ole">
            <p:oleObj spid="_x0000_s104454" name="Equation" r:id="rId4" imgW="2679700" imgH="368300" progId="Equation.3">
              <p:embed/>
            </p:oleObj>
          </a:graphicData>
        </a:graphic>
      </p:graphicFrame>
      <p:graphicFrame>
        <p:nvGraphicFramePr>
          <p:cNvPr id="126990" name="Object 14"/>
          <p:cNvGraphicFramePr>
            <a:graphicFrameLocks noGrp="1" noChangeAspect="1"/>
          </p:cNvGraphicFramePr>
          <p:nvPr>
            <p:ph sz="half" idx="4294967295"/>
          </p:nvPr>
        </p:nvGraphicFramePr>
        <p:xfrm>
          <a:off x="6319838" y="3213100"/>
          <a:ext cx="2824162" cy="800100"/>
        </p:xfrm>
        <a:graphic>
          <a:graphicData uri="http://schemas.openxmlformats.org/presentationml/2006/ole">
            <p:oleObj spid="_x0000_s104455" name="Equation" r:id="rId5" imgW="2679700" imgH="368300" progId="Equation.3">
              <p:embed/>
            </p:oleObj>
          </a:graphicData>
        </a:graphic>
      </p:graphicFrame>
      <p:sp>
        <p:nvSpPr>
          <p:cNvPr id="126986" name="Text Box 10"/>
          <p:cNvSpPr txBox="1">
            <a:spLocks noChangeArrowheads="1"/>
          </p:cNvSpPr>
          <p:nvPr/>
        </p:nvSpPr>
        <p:spPr bwMode="auto">
          <a:xfrm>
            <a:off x="6516688" y="1125538"/>
            <a:ext cx="86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a:latin typeface="Times New Roman" panose="02020603050405020304" pitchFamily="18" charset="0"/>
              </a:rPr>
              <a:t>mm</a:t>
            </a:r>
          </a:p>
        </p:txBody>
      </p:sp>
      <p:pic>
        <p:nvPicPr>
          <p:cNvPr id="126992" name="Picture 16"/>
          <p:cNvPicPr>
            <a:picLocks noChangeAspect="1" noChangeArrowheads="1"/>
          </p:cNvPicPr>
          <p:nvPr/>
        </p:nvPicPr>
        <p:blipFill>
          <a:blip r:embed="rId6">
            <a:extLst>
              <a:ext uri="{28A0092B-C50C-407E-A947-70E740481C1C}">
                <a14:useLocalDpi xmlns="" xmlns:a14="http://schemas.microsoft.com/office/drawing/2010/main" val="0"/>
              </a:ext>
            </a:extLst>
          </a:blip>
          <a:srcRect l="57356" t="42122" r="11604" b="50000"/>
          <a:stretch>
            <a:fillRect/>
          </a:stretch>
        </p:blipFill>
        <p:spPr bwMode="auto">
          <a:xfrm>
            <a:off x="5003800" y="5445125"/>
            <a:ext cx="4140200" cy="78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p14="http://schemas.microsoft.com/office/powerpoint/2010/main" Requires="p14">
          <p:contentPart p14:bwMode="auto" r:id="rId9">
            <p14:nvContentPartPr>
              <p14:cNvPr id="126993" name="Ink 17"/>
              <p14:cNvContentPartPr>
                <a14:cpLocks xmlns:a14="http://schemas.microsoft.com/office/drawing/2010/main" noRot="1" noChangeAspect="1" noEditPoints="1" noChangeArrowheads="1" noChangeShapeType="1"/>
              </p14:cNvContentPartPr>
              <p14:nvPr/>
            </p14:nvContentPartPr>
            <p14:xfrm>
              <a:off x="3017838" y="2803525"/>
              <a:ext cx="5618162" cy="1393825"/>
            </p14:xfrm>
          </p:contentPart>
        </mc:Choice>
        <mc:Fallback>
          <p:pic>
            <p:nvPicPr>
              <p:cNvPr id="126993" name="Ink 17"/>
              <p:cNvPicPr>
                <a:picLocks noRot="1" noChangeAspect="1" noEditPoints="1" noChangeArrowheads="1" noChangeShapeType="1"/>
              </p:cNvPicPr>
              <p:nvPr/>
            </p:nvPicPr>
            <p:blipFill>
              <a:blip r:embed="rId10"/>
              <a:stretch>
                <a:fillRect/>
              </a:stretch>
            </p:blipFill>
            <p:spPr>
              <a:xfrm>
                <a:off x="3000198" y="2785886"/>
                <a:ext cx="5653442" cy="1429103"/>
              </a:xfrm>
              <a:prstGeom prst="rect">
                <a:avLst/>
              </a:prstGeom>
            </p:spPr>
          </p:pic>
        </mc:Fallback>
      </mc:AlternateContent>
    </p:spTree>
    <p:extLst>
      <p:ext uri="{BB962C8B-B14F-4D97-AF65-F5344CB8AC3E}">
        <p14:creationId xmlns="" xmlns:p14="http://schemas.microsoft.com/office/powerpoint/2010/main" val="32508670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dirty="0" smtClean="0"/>
              <a:t>Problem 9</a:t>
            </a:r>
          </a:p>
        </p:txBody>
      </p:sp>
      <p:sp>
        <p:nvSpPr>
          <p:cNvPr id="128003" name="Rectangle 3"/>
          <p:cNvSpPr>
            <a:spLocks noGrp="1" noChangeArrowheads="1"/>
          </p:cNvSpPr>
          <p:nvPr>
            <p:ph idx="1"/>
          </p:nvPr>
        </p:nvSpPr>
        <p:spPr/>
        <p:txBody>
          <a:bodyPr/>
          <a:lstStyle/>
          <a:p>
            <a:pPr>
              <a:lnSpc>
                <a:spcPct val="80000"/>
              </a:lnSpc>
            </a:pPr>
            <a:r>
              <a:rPr lang="en-US" sz="2400" smtClean="0"/>
              <a:t>A V belt drive with following Data transmits power from electric motor to a compressor:</a:t>
            </a:r>
          </a:p>
          <a:p>
            <a:pPr lvl="1">
              <a:lnSpc>
                <a:spcPct val="80000"/>
              </a:lnSpc>
            </a:pPr>
            <a:r>
              <a:rPr lang="en-US" sz="2000" smtClean="0"/>
              <a:t>Power transmitted		= 100 kW</a:t>
            </a:r>
          </a:p>
          <a:p>
            <a:pPr lvl="1">
              <a:lnSpc>
                <a:spcPct val="80000"/>
              </a:lnSpc>
            </a:pPr>
            <a:r>
              <a:rPr lang="en-US" sz="2000" smtClean="0"/>
              <a:t>Speed of electric motor		= 750 rpm</a:t>
            </a:r>
          </a:p>
          <a:p>
            <a:pPr lvl="1">
              <a:lnSpc>
                <a:spcPct val="80000"/>
              </a:lnSpc>
            </a:pPr>
            <a:r>
              <a:rPr lang="en-US" sz="2000" smtClean="0"/>
              <a:t>Speed of compressor		= 300 rpm</a:t>
            </a:r>
          </a:p>
          <a:p>
            <a:pPr lvl="1">
              <a:lnSpc>
                <a:spcPct val="80000"/>
              </a:lnSpc>
            </a:pPr>
            <a:r>
              <a:rPr lang="en-US" sz="2000" smtClean="0"/>
              <a:t>Diameter of compressor pulley	= 800mm</a:t>
            </a:r>
          </a:p>
          <a:p>
            <a:pPr lvl="1">
              <a:lnSpc>
                <a:spcPct val="80000"/>
              </a:lnSpc>
            </a:pPr>
            <a:r>
              <a:rPr lang="en-US" sz="2000" smtClean="0"/>
              <a:t>Centre distance between pulleys	= 1.5 m</a:t>
            </a:r>
          </a:p>
          <a:p>
            <a:pPr lvl="1">
              <a:lnSpc>
                <a:spcPct val="80000"/>
              </a:lnSpc>
            </a:pPr>
            <a:r>
              <a:rPr lang="en-US" sz="2000" smtClean="0"/>
              <a:t>Maximum speed of belt 		= 30 m/sec</a:t>
            </a:r>
          </a:p>
          <a:p>
            <a:pPr lvl="1">
              <a:lnSpc>
                <a:spcPct val="80000"/>
              </a:lnSpc>
            </a:pPr>
            <a:r>
              <a:rPr lang="en-US" sz="2000" smtClean="0"/>
              <a:t>Cross sectional area of belt 	= 350 mm</a:t>
            </a:r>
            <a:r>
              <a:rPr lang="en-US" sz="2000" baseline="30000" smtClean="0"/>
              <a:t>2</a:t>
            </a:r>
          </a:p>
          <a:p>
            <a:pPr lvl="1">
              <a:lnSpc>
                <a:spcPct val="80000"/>
              </a:lnSpc>
            </a:pPr>
            <a:r>
              <a:rPr lang="en-US" sz="2000" smtClean="0"/>
              <a:t>Allowable stress of belt material	= 2.2 N/mm</a:t>
            </a:r>
            <a:r>
              <a:rPr lang="en-US" sz="2000" baseline="30000" smtClean="0"/>
              <a:t>2</a:t>
            </a:r>
          </a:p>
          <a:p>
            <a:pPr lvl="1">
              <a:lnSpc>
                <a:spcPct val="80000"/>
              </a:lnSpc>
            </a:pPr>
            <a:r>
              <a:rPr lang="en-US" sz="2000" smtClean="0"/>
              <a:t>Groove angle of pulley		= 38</a:t>
            </a:r>
            <a:r>
              <a:rPr lang="en-US" sz="2000" smtClean="0">
                <a:cs typeface="Arial" panose="020B0604020202020204" pitchFamily="34" charset="0"/>
              </a:rPr>
              <a:t>°</a:t>
            </a:r>
          </a:p>
          <a:p>
            <a:pPr lvl="1">
              <a:lnSpc>
                <a:spcPct val="80000"/>
              </a:lnSpc>
            </a:pPr>
            <a:r>
              <a:rPr lang="en-US" sz="2000" smtClean="0"/>
              <a:t>Coefficient of friction		= 0.28</a:t>
            </a:r>
          </a:p>
          <a:p>
            <a:pPr>
              <a:lnSpc>
                <a:spcPct val="80000"/>
              </a:lnSpc>
            </a:pPr>
            <a:r>
              <a:rPr lang="en-US" sz="2400" smtClean="0"/>
              <a:t>Determine the number of belt required and length of each belt</a:t>
            </a:r>
          </a:p>
        </p:txBody>
      </p:sp>
    </p:spTree>
    <p:extLst>
      <p:ext uri="{BB962C8B-B14F-4D97-AF65-F5344CB8AC3E}">
        <p14:creationId xmlns="" xmlns:p14="http://schemas.microsoft.com/office/powerpoint/2010/main" val="4643112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mtClean="0"/>
              <a:t>Solution</a:t>
            </a:r>
          </a:p>
        </p:txBody>
      </p:sp>
      <p:sp>
        <p:nvSpPr>
          <p:cNvPr id="3" name="Content Placeholder 2"/>
          <p:cNvSpPr>
            <a:spLocks noGrp="1"/>
          </p:cNvSpPr>
          <p:nvPr>
            <p:ph idx="1"/>
          </p:nvPr>
        </p:nvSpPr>
        <p:spPr/>
        <p:txBody>
          <a:bodyPr/>
          <a:lstStyle/>
          <a:p>
            <a:endParaRPr lang="en-US"/>
          </a:p>
        </p:txBody>
      </p:sp>
      <p:pic>
        <p:nvPicPr>
          <p:cNvPr id="132101" name="Picture 5"/>
          <p:cNvPicPr>
            <a:picLocks noChangeAspect="1" noChangeArrowheads="1"/>
          </p:cNvPicPr>
          <p:nvPr/>
        </p:nvPicPr>
        <p:blipFill>
          <a:blip r:embed="rId2">
            <a:lum bright="6000"/>
            <a:extLst>
              <a:ext uri="{28A0092B-C50C-407E-A947-70E740481C1C}">
                <a14:useLocalDpi xmlns="" xmlns:a14="http://schemas.microsoft.com/office/drawing/2010/main" val="0"/>
              </a:ext>
            </a:extLst>
          </a:blip>
          <a:srcRect l="47054" t="31293" r="11604" b="21463"/>
          <a:stretch>
            <a:fillRect/>
          </a:stretch>
        </p:blipFill>
        <p:spPr bwMode="auto">
          <a:xfrm>
            <a:off x="0" y="1125538"/>
            <a:ext cx="6084888" cy="5214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2102" name="Text Box 6"/>
          <p:cNvSpPr txBox="1">
            <a:spLocks noChangeArrowheads="1"/>
          </p:cNvSpPr>
          <p:nvPr/>
        </p:nvSpPr>
        <p:spPr bwMode="auto">
          <a:xfrm>
            <a:off x="179388" y="981075"/>
            <a:ext cx="1258887" cy="457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a:latin typeface="Times New Roman" panose="02020603050405020304" pitchFamily="18" charset="0"/>
              </a:rPr>
              <a:t>Given</a:t>
            </a:r>
          </a:p>
        </p:txBody>
      </p:sp>
      <mc:AlternateContent xmlns:mc="http://schemas.openxmlformats.org/markup-compatibility/2006">
        <mc:Choice xmlns="" xmlns:p14="http://schemas.microsoft.com/office/powerpoint/2010/main" Requires="p14">
          <p:contentPart p14:bwMode="auto" r:id="rId3">
            <p14:nvContentPartPr>
              <p14:cNvPr id="132103" name="Ink 7"/>
              <p14:cNvContentPartPr>
                <a14:cpLocks xmlns:a14="http://schemas.microsoft.com/office/drawing/2010/main" noRot="1" noChangeAspect="1" noEditPoints="1" noChangeArrowheads="1" noChangeShapeType="1"/>
              </p14:cNvContentPartPr>
              <p14:nvPr/>
            </p14:nvContentPartPr>
            <p14:xfrm>
              <a:off x="3902075" y="3919538"/>
              <a:ext cx="723900" cy="19050"/>
            </p14:xfrm>
          </p:contentPart>
        </mc:Choice>
        <mc:Fallback>
          <p:pic>
            <p:nvPicPr>
              <p:cNvPr id="132103" name="Ink 7"/>
              <p:cNvPicPr>
                <a:picLocks noRot="1" noChangeAspect="1" noEditPoints="1" noChangeArrowheads="1" noChangeShapeType="1"/>
              </p:cNvPicPr>
              <p:nvPr/>
            </p:nvPicPr>
            <p:blipFill>
              <a:blip r:embed="rId4"/>
              <a:stretch>
                <a:fillRect/>
              </a:stretch>
            </p:blipFill>
            <p:spPr>
              <a:xfrm>
                <a:off x="3884436" y="3901926"/>
                <a:ext cx="759177" cy="54275"/>
              </a:xfrm>
              <a:prstGeom prst="rect">
                <a:avLst/>
              </a:prstGeom>
            </p:spPr>
          </p:pic>
        </mc:Fallback>
      </mc:AlternateContent>
    </p:spTree>
    <p:extLst>
      <p:ext uri="{BB962C8B-B14F-4D97-AF65-F5344CB8AC3E}">
        <p14:creationId xmlns="" xmlns:p14="http://schemas.microsoft.com/office/powerpoint/2010/main" val="42743664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smtClean="0"/>
              <a:t>Solution (Contd.)</a:t>
            </a:r>
          </a:p>
        </p:txBody>
      </p:sp>
      <p:sp>
        <p:nvSpPr>
          <p:cNvPr id="3" name="Content Placeholder 2"/>
          <p:cNvSpPr>
            <a:spLocks noGrp="1"/>
          </p:cNvSpPr>
          <p:nvPr>
            <p:ph idx="1"/>
          </p:nvPr>
        </p:nvSpPr>
        <p:spPr/>
        <p:txBody>
          <a:bodyPr/>
          <a:lstStyle/>
          <a:p>
            <a:endParaRPr lang="en-US"/>
          </a:p>
        </p:txBody>
      </p:sp>
      <p:pic>
        <p:nvPicPr>
          <p:cNvPr id="133125" name="Picture 5"/>
          <p:cNvPicPr>
            <a:picLocks noChangeAspect="1" noChangeArrowheads="1"/>
          </p:cNvPicPr>
          <p:nvPr/>
        </p:nvPicPr>
        <p:blipFill>
          <a:blip r:embed="rId2">
            <a:lum bright="6000"/>
            <a:extLst>
              <a:ext uri="{28A0092B-C50C-407E-A947-70E740481C1C}">
                <a14:useLocalDpi xmlns="" xmlns:a14="http://schemas.microsoft.com/office/drawing/2010/main" val="0"/>
              </a:ext>
            </a:extLst>
          </a:blip>
          <a:srcRect l="50760" t="78299" r="22688" b="13748"/>
          <a:stretch>
            <a:fillRect/>
          </a:stretch>
        </p:blipFill>
        <p:spPr bwMode="auto">
          <a:xfrm>
            <a:off x="0" y="1196975"/>
            <a:ext cx="3529013" cy="792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26" name="Picture 6"/>
          <p:cNvPicPr>
            <a:picLocks noChangeAspect="1" noChangeArrowheads="1"/>
          </p:cNvPicPr>
          <p:nvPr/>
        </p:nvPicPr>
        <p:blipFill>
          <a:blip r:embed="rId3">
            <a:extLst>
              <a:ext uri="{28A0092B-C50C-407E-A947-70E740481C1C}">
                <a14:useLocalDpi xmlns="" xmlns:a14="http://schemas.microsoft.com/office/drawing/2010/main" val="0"/>
              </a:ext>
            </a:extLst>
          </a:blip>
          <a:srcRect l="13866" t="27365" r="50000" b="31396"/>
          <a:stretch>
            <a:fillRect/>
          </a:stretch>
        </p:blipFill>
        <p:spPr bwMode="auto">
          <a:xfrm>
            <a:off x="179388" y="1846263"/>
            <a:ext cx="4541837" cy="3887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27" name="Picture 7"/>
          <p:cNvPicPr>
            <a:picLocks noChangeAspect="1" noChangeArrowheads="1"/>
          </p:cNvPicPr>
          <p:nvPr/>
        </p:nvPicPr>
        <p:blipFill>
          <a:blip r:embed="rId3">
            <a:extLst>
              <a:ext uri="{28A0092B-C50C-407E-A947-70E740481C1C}">
                <a14:useLocalDpi xmlns="" xmlns:a14="http://schemas.microsoft.com/office/drawing/2010/main" val="0"/>
              </a:ext>
            </a:extLst>
          </a:blip>
          <a:srcRect l="10139" t="68604" r="50000" b="12587"/>
          <a:stretch>
            <a:fillRect/>
          </a:stretch>
        </p:blipFill>
        <p:spPr bwMode="auto">
          <a:xfrm>
            <a:off x="4133850" y="3213100"/>
            <a:ext cx="5010150" cy="1773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p14="http://schemas.microsoft.com/office/powerpoint/2010/main" Requires="p14">
          <p:contentPart p14:bwMode="auto" r:id="rId4">
            <p14:nvContentPartPr>
              <p14:cNvPr id="133128" name="Ink 8"/>
              <p14:cNvContentPartPr>
                <a14:cpLocks xmlns:a14="http://schemas.microsoft.com/office/drawing/2010/main" noRot="1" noChangeAspect="1" noEditPoints="1" noChangeArrowheads="1" noChangeShapeType="1"/>
              </p14:cNvContentPartPr>
              <p14:nvPr/>
            </p14:nvContentPartPr>
            <p14:xfrm>
              <a:off x="2884488" y="4938713"/>
              <a:ext cx="1946275" cy="473075"/>
            </p14:xfrm>
          </p:contentPart>
        </mc:Choice>
        <mc:Fallback>
          <p:pic>
            <p:nvPicPr>
              <p:cNvPr id="133128" name="Ink 8"/>
              <p:cNvPicPr>
                <a:picLocks noRot="1" noChangeAspect="1" noEditPoints="1" noChangeArrowheads="1" noChangeShapeType="1"/>
              </p:cNvPicPr>
              <p:nvPr/>
            </p:nvPicPr>
            <p:blipFill>
              <a:blip r:embed="rId5"/>
              <a:stretch>
                <a:fillRect/>
              </a:stretch>
            </p:blipFill>
            <p:spPr>
              <a:xfrm>
                <a:off x="2866847" y="4921072"/>
                <a:ext cx="1981557" cy="508358"/>
              </a:xfrm>
              <a:prstGeom prst="rect">
                <a:avLst/>
              </a:prstGeom>
            </p:spPr>
          </p:pic>
        </mc:Fallback>
      </mc:AlternateContent>
      <mc:AlternateContent xmlns:mc="http://schemas.openxmlformats.org/markup-compatibility/2006">
        <mc:Choice xmlns="" xmlns:p14="http://schemas.microsoft.com/office/powerpoint/2010/main" Requires="p14">
          <p:contentPart p14:bwMode="auto" r:id="rId6">
            <p14:nvContentPartPr>
              <p14:cNvPr id="133129" name="Ink 9"/>
              <p14:cNvContentPartPr>
                <a14:cpLocks xmlns:a14="http://schemas.microsoft.com/office/drawing/2010/main" noRot="1" noChangeAspect="1" noEditPoints="1" noChangeArrowheads="1" noChangeShapeType="1"/>
              </p14:cNvContentPartPr>
              <p14:nvPr/>
            </p14:nvContentPartPr>
            <p14:xfrm>
              <a:off x="6759575" y="4830763"/>
              <a:ext cx="152400" cy="179387"/>
            </p14:xfrm>
          </p:contentPart>
        </mc:Choice>
        <mc:Fallback>
          <p:pic>
            <p:nvPicPr>
              <p:cNvPr id="133129" name="Ink 9"/>
              <p:cNvPicPr>
                <a:picLocks noRot="1" noChangeAspect="1" noEditPoints="1" noChangeArrowheads="1" noChangeShapeType="1"/>
              </p:cNvPicPr>
              <p:nvPr/>
            </p:nvPicPr>
            <p:blipFill>
              <a:blip r:embed="rId7"/>
              <a:stretch>
                <a:fillRect/>
              </a:stretch>
            </p:blipFill>
            <p:spPr>
              <a:xfrm>
                <a:off x="6741921" y="4813112"/>
                <a:ext cx="187708" cy="214688"/>
              </a:xfrm>
              <a:prstGeom prst="rect">
                <a:avLst/>
              </a:prstGeom>
            </p:spPr>
          </p:pic>
        </mc:Fallback>
      </mc:AlternateContent>
      <mc:AlternateContent xmlns:mc="http://schemas.openxmlformats.org/markup-compatibility/2006">
        <mc:Choice xmlns="" xmlns:p14="http://schemas.microsoft.com/office/powerpoint/2010/main" Requires="p14">
          <p:contentPart p14:bwMode="auto" r:id="rId8">
            <p14:nvContentPartPr>
              <p14:cNvPr id="133130" name="Ink 10"/>
              <p14:cNvContentPartPr>
                <a14:cpLocks xmlns:a14="http://schemas.microsoft.com/office/drawing/2010/main" noRot="1" noChangeAspect="1" noEditPoints="1" noChangeArrowheads="1" noChangeShapeType="1"/>
              </p14:cNvContentPartPr>
              <p14:nvPr/>
            </p14:nvContentPartPr>
            <p14:xfrm>
              <a:off x="7035800" y="4786313"/>
              <a:ext cx="403225" cy="258762"/>
            </p14:xfrm>
          </p:contentPart>
        </mc:Choice>
        <mc:Fallback>
          <p:pic>
            <p:nvPicPr>
              <p:cNvPr id="133130" name="Ink 10"/>
              <p:cNvPicPr>
                <a:picLocks noRot="1" noChangeAspect="1" noEditPoints="1" noChangeArrowheads="1" noChangeShapeType="1"/>
              </p:cNvPicPr>
              <p:nvPr/>
            </p:nvPicPr>
            <p:blipFill>
              <a:blip r:embed="rId9"/>
              <a:stretch>
                <a:fillRect/>
              </a:stretch>
            </p:blipFill>
            <p:spPr>
              <a:xfrm>
                <a:off x="7018159" y="4768678"/>
                <a:ext cx="438507" cy="294031"/>
              </a:xfrm>
              <a:prstGeom prst="rect">
                <a:avLst/>
              </a:prstGeom>
            </p:spPr>
          </p:pic>
        </mc:Fallback>
      </mc:AlternateContent>
      <mc:AlternateContent xmlns:mc="http://schemas.openxmlformats.org/markup-compatibility/2006">
        <mc:Choice xmlns="" xmlns:p14="http://schemas.microsoft.com/office/powerpoint/2010/main" Requires="p14">
          <p:contentPart p14:bwMode="auto" r:id="rId10">
            <p14:nvContentPartPr>
              <p14:cNvPr id="133131" name="Ink 11"/>
              <p14:cNvContentPartPr>
                <a14:cpLocks xmlns:a14="http://schemas.microsoft.com/office/drawing/2010/main" noRot="1" noChangeAspect="1" noEditPoints="1" noChangeArrowheads="1" noChangeShapeType="1"/>
              </p14:cNvContentPartPr>
              <p14:nvPr/>
            </p14:nvContentPartPr>
            <p14:xfrm>
              <a:off x="3000375" y="1820863"/>
              <a:ext cx="63500" cy="36512"/>
            </p14:xfrm>
          </p:contentPart>
        </mc:Choice>
        <mc:Fallback>
          <p:pic>
            <p:nvPicPr>
              <p:cNvPr id="133131" name="Ink 11"/>
              <p:cNvPicPr>
                <a:picLocks noRot="1" noChangeAspect="1" noEditPoints="1" noChangeArrowheads="1" noChangeShapeType="1"/>
              </p:cNvPicPr>
              <p:nvPr/>
            </p:nvPicPr>
            <p:blipFill>
              <a:blip r:embed="rId11"/>
              <a:stretch>
                <a:fillRect/>
              </a:stretch>
            </p:blipFill>
            <p:spPr>
              <a:xfrm>
                <a:off x="2982696" y="1803149"/>
                <a:ext cx="98858" cy="71939"/>
              </a:xfrm>
              <a:prstGeom prst="rect">
                <a:avLst/>
              </a:prstGeom>
            </p:spPr>
          </p:pic>
        </mc:Fallback>
      </mc:AlternateContent>
    </p:spTree>
    <p:extLst>
      <p:ext uri="{BB962C8B-B14F-4D97-AF65-F5344CB8AC3E}">
        <p14:creationId xmlns="" xmlns:p14="http://schemas.microsoft.com/office/powerpoint/2010/main" val="135623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sz="4000" smtClean="0"/>
              <a:t>Components of a Belt Drive</a:t>
            </a:r>
          </a:p>
        </p:txBody>
      </p:sp>
      <p:sp>
        <p:nvSpPr>
          <p:cNvPr id="54275" name="Line 3"/>
          <p:cNvSpPr>
            <a:spLocks noChangeShapeType="1"/>
          </p:cNvSpPr>
          <p:nvPr/>
        </p:nvSpPr>
        <p:spPr bwMode="auto">
          <a:xfrm>
            <a:off x="2438400" y="2362200"/>
            <a:ext cx="4586288" cy="47307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6" name="Line 4"/>
          <p:cNvSpPr>
            <a:spLocks noChangeShapeType="1"/>
          </p:cNvSpPr>
          <p:nvPr/>
        </p:nvSpPr>
        <p:spPr bwMode="auto">
          <a:xfrm flipV="1">
            <a:off x="2362200" y="3429000"/>
            <a:ext cx="4586288" cy="3048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7" name="Oval 5"/>
          <p:cNvSpPr>
            <a:spLocks noChangeArrowheads="1"/>
          </p:cNvSpPr>
          <p:nvPr/>
        </p:nvSpPr>
        <p:spPr bwMode="auto">
          <a:xfrm>
            <a:off x="1752600" y="2362200"/>
            <a:ext cx="1295400" cy="1371600"/>
          </a:xfrm>
          <a:prstGeom prst="ellipse">
            <a:avLst/>
          </a:prstGeom>
          <a:solidFill>
            <a:schemeClr val="accent1"/>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 name="Oval 6"/>
          <p:cNvSpPr>
            <a:spLocks noChangeArrowheads="1"/>
          </p:cNvSpPr>
          <p:nvPr/>
        </p:nvSpPr>
        <p:spPr bwMode="auto">
          <a:xfrm>
            <a:off x="6705600" y="2819400"/>
            <a:ext cx="609600" cy="609600"/>
          </a:xfrm>
          <a:prstGeom prst="ellipse">
            <a:avLst/>
          </a:prstGeom>
          <a:solidFill>
            <a:schemeClr val="accent1"/>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9" name="AutoShape 7"/>
          <p:cNvSpPr>
            <a:spLocks noChangeArrowheads="1"/>
          </p:cNvSpPr>
          <p:nvPr/>
        </p:nvSpPr>
        <p:spPr bwMode="auto">
          <a:xfrm>
            <a:off x="4495800" y="1981200"/>
            <a:ext cx="685800" cy="304800"/>
          </a:xfrm>
          <a:prstGeom prst="wedgeRectCallout">
            <a:avLst>
              <a:gd name="adj1" fmla="val -91667"/>
              <a:gd name="adj2" fmla="val 132815"/>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sz="1800"/>
              <a:t>Belt</a:t>
            </a:r>
          </a:p>
        </p:txBody>
      </p:sp>
      <p:sp>
        <p:nvSpPr>
          <p:cNvPr id="54280" name="AutoShape 8"/>
          <p:cNvSpPr>
            <a:spLocks noChangeArrowheads="1"/>
          </p:cNvSpPr>
          <p:nvPr/>
        </p:nvSpPr>
        <p:spPr bwMode="auto">
          <a:xfrm>
            <a:off x="7239000" y="2057400"/>
            <a:ext cx="1143000" cy="609600"/>
          </a:xfrm>
          <a:prstGeom prst="wedgeRectCallout">
            <a:avLst>
              <a:gd name="adj1" fmla="val -47361"/>
              <a:gd name="adj2" fmla="val 106250"/>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sz="1800"/>
              <a:t>Follower Pulley</a:t>
            </a:r>
          </a:p>
        </p:txBody>
      </p:sp>
      <p:sp>
        <p:nvSpPr>
          <p:cNvPr id="54281" name="AutoShape 9"/>
          <p:cNvSpPr>
            <a:spLocks noChangeArrowheads="1"/>
          </p:cNvSpPr>
          <p:nvPr/>
        </p:nvSpPr>
        <p:spPr bwMode="auto">
          <a:xfrm>
            <a:off x="2743200" y="1371600"/>
            <a:ext cx="990600" cy="685800"/>
          </a:xfrm>
          <a:prstGeom prst="wedgeRectCallout">
            <a:avLst>
              <a:gd name="adj1" fmla="val -113620"/>
              <a:gd name="adj2" fmla="val 110648"/>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sz="1800"/>
              <a:t>Driver</a:t>
            </a:r>
          </a:p>
          <a:p>
            <a:pPr algn="ctr"/>
            <a:r>
              <a:rPr lang="en-US" sz="1800"/>
              <a:t>Pulley</a:t>
            </a:r>
          </a:p>
        </p:txBody>
      </p:sp>
      <p:sp>
        <p:nvSpPr>
          <p:cNvPr id="54282" name="Text Box 10"/>
          <p:cNvSpPr txBox="1">
            <a:spLocks noChangeArrowheads="1"/>
          </p:cNvSpPr>
          <p:nvPr/>
        </p:nvSpPr>
        <p:spPr bwMode="auto">
          <a:xfrm>
            <a:off x="2209800" y="2895600"/>
            <a:ext cx="304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a:t>
            </a:r>
          </a:p>
        </p:txBody>
      </p:sp>
      <p:sp>
        <p:nvSpPr>
          <p:cNvPr id="54283" name="Text Box 11"/>
          <p:cNvSpPr txBox="1">
            <a:spLocks noChangeArrowheads="1"/>
          </p:cNvSpPr>
          <p:nvPr/>
        </p:nvSpPr>
        <p:spPr bwMode="auto">
          <a:xfrm>
            <a:off x="6858000" y="2895600"/>
            <a:ext cx="228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t>+</a:t>
            </a:r>
          </a:p>
        </p:txBody>
      </p:sp>
      <p:sp>
        <p:nvSpPr>
          <p:cNvPr id="54284" name="AutoShape 12"/>
          <p:cNvSpPr>
            <a:spLocks noChangeArrowheads="1"/>
          </p:cNvSpPr>
          <p:nvPr/>
        </p:nvSpPr>
        <p:spPr bwMode="auto">
          <a:xfrm>
            <a:off x="4495800" y="4114800"/>
            <a:ext cx="1828800" cy="609600"/>
          </a:xfrm>
          <a:prstGeom prst="wedgeRectCallout">
            <a:avLst>
              <a:gd name="adj1" fmla="val -164931"/>
              <a:gd name="adj2" fmla="val -211458"/>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sz="1800"/>
              <a:t>Axis of Rotation (Shaft Centre)</a:t>
            </a:r>
          </a:p>
        </p:txBody>
      </p:sp>
      <p:sp>
        <p:nvSpPr>
          <p:cNvPr id="54285" name="AutoShape 13"/>
          <p:cNvSpPr>
            <a:spLocks noChangeArrowheads="1"/>
          </p:cNvSpPr>
          <p:nvPr/>
        </p:nvSpPr>
        <p:spPr bwMode="auto">
          <a:xfrm>
            <a:off x="1828800" y="4038600"/>
            <a:ext cx="1447800" cy="457200"/>
          </a:xfrm>
          <a:prstGeom prst="curvedUpArrow">
            <a:avLst>
              <a:gd name="adj1" fmla="val 63333"/>
              <a:gd name="adj2" fmla="val 126667"/>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6" name="AutoShape 14"/>
          <p:cNvSpPr>
            <a:spLocks noChangeArrowheads="1"/>
          </p:cNvSpPr>
          <p:nvPr/>
        </p:nvSpPr>
        <p:spPr bwMode="auto">
          <a:xfrm>
            <a:off x="6781800" y="3733800"/>
            <a:ext cx="762000" cy="228600"/>
          </a:xfrm>
          <a:prstGeom prst="curvedUpArrow">
            <a:avLst>
              <a:gd name="adj1" fmla="val 66667"/>
              <a:gd name="adj2" fmla="val 133333"/>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7" name="Oval 15"/>
          <p:cNvSpPr>
            <a:spLocks noChangeArrowheads="1"/>
          </p:cNvSpPr>
          <p:nvPr/>
        </p:nvSpPr>
        <p:spPr bwMode="auto">
          <a:xfrm>
            <a:off x="1752600" y="2362200"/>
            <a:ext cx="1295400" cy="1371600"/>
          </a:xfrm>
          <a:prstGeom prst="ellipse">
            <a:avLst/>
          </a:prstGeom>
          <a:noFill/>
          <a:ln w="1905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8" name="Oval 16"/>
          <p:cNvSpPr>
            <a:spLocks noChangeArrowheads="1"/>
          </p:cNvSpPr>
          <p:nvPr/>
        </p:nvSpPr>
        <p:spPr bwMode="auto">
          <a:xfrm>
            <a:off x="6705600" y="2819400"/>
            <a:ext cx="609600" cy="609600"/>
          </a:xfrm>
          <a:prstGeom prst="ellipse">
            <a:avLst/>
          </a:prstGeom>
          <a:noFill/>
          <a:ln w="1905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 xmlns:p14="http://schemas.microsoft.com/office/powerpoint/2010/main" val="413348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repeatCount="indefinite"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wheel(1)">
                                      <p:cBhvr>
                                        <p:cTn id="7" dur="2000"/>
                                        <p:tgtEl>
                                          <p:spTgt spid="54277"/>
                                        </p:tgtEl>
                                      </p:cBhvr>
                                    </p:animEffect>
                                  </p:childTnLst>
                                </p:cTn>
                              </p:par>
                              <p:par>
                                <p:cTn id="8" presetID="21" presetClass="entr" presetSubtype="1" repeatCount="indefinite" fill="hold" grpId="0" nodeType="withEffect">
                                  <p:stCondLst>
                                    <p:cond delay="0"/>
                                  </p:stCondLst>
                                  <p:childTnLst>
                                    <p:set>
                                      <p:cBhvr>
                                        <p:cTn id="9" dur="1" fill="hold">
                                          <p:stCondLst>
                                            <p:cond delay="0"/>
                                          </p:stCondLst>
                                        </p:cTn>
                                        <p:tgtEl>
                                          <p:spTgt spid="54278"/>
                                        </p:tgtEl>
                                        <p:attrNameLst>
                                          <p:attrName>style.visibility</p:attrName>
                                        </p:attrNameLst>
                                      </p:cBhvr>
                                      <p:to>
                                        <p:strVal val="visible"/>
                                      </p:to>
                                    </p:set>
                                    <p:animEffect transition="in" filter="wheel(1)">
                                      <p:cBhvr>
                                        <p:cTn id="10" dur="20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nimBg="1"/>
      <p:bldP spid="542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Types Of Belt Drives</a:t>
            </a:r>
          </a:p>
        </p:txBody>
      </p:sp>
      <p:sp>
        <p:nvSpPr>
          <p:cNvPr id="55299" name="Oval 3"/>
          <p:cNvSpPr>
            <a:spLocks noChangeArrowheads="1"/>
          </p:cNvSpPr>
          <p:nvPr/>
        </p:nvSpPr>
        <p:spPr bwMode="auto">
          <a:xfrm>
            <a:off x="1143000" y="2133600"/>
            <a:ext cx="838200" cy="762000"/>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0" name="Oval 4"/>
          <p:cNvSpPr>
            <a:spLocks noChangeArrowheads="1"/>
          </p:cNvSpPr>
          <p:nvPr/>
        </p:nvSpPr>
        <p:spPr bwMode="auto">
          <a:xfrm>
            <a:off x="3505200" y="2362200"/>
            <a:ext cx="381000" cy="381000"/>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1" name="Line 5"/>
          <p:cNvSpPr>
            <a:spLocks noChangeShapeType="1"/>
          </p:cNvSpPr>
          <p:nvPr/>
        </p:nvSpPr>
        <p:spPr bwMode="auto">
          <a:xfrm>
            <a:off x="1524000" y="2133600"/>
            <a:ext cx="2133600" cy="2286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2" name="Line 6"/>
          <p:cNvSpPr>
            <a:spLocks noChangeShapeType="1"/>
          </p:cNvSpPr>
          <p:nvPr/>
        </p:nvSpPr>
        <p:spPr bwMode="auto">
          <a:xfrm flipV="1">
            <a:off x="1524000" y="2743200"/>
            <a:ext cx="2133600" cy="152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3" name="AutoShape 7"/>
          <p:cNvSpPr>
            <a:spLocks noChangeArrowheads="1"/>
          </p:cNvSpPr>
          <p:nvPr/>
        </p:nvSpPr>
        <p:spPr bwMode="auto">
          <a:xfrm>
            <a:off x="3276600" y="2362200"/>
            <a:ext cx="228600" cy="457200"/>
          </a:xfrm>
          <a:prstGeom prst="curvedRightArrow">
            <a:avLst>
              <a:gd name="adj1" fmla="val 40000"/>
              <a:gd name="adj2" fmla="val 80000"/>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4" name="AutoShape 8"/>
          <p:cNvSpPr>
            <a:spLocks noChangeArrowheads="1"/>
          </p:cNvSpPr>
          <p:nvPr/>
        </p:nvSpPr>
        <p:spPr bwMode="auto">
          <a:xfrm>
            <a:off x="838200" y="2133600"/>
            <a:ext cx="304800" cy="685800"/>
          </a:xfrm>
          <a:prstGeom prst="curvedRightArrow">
            <a:avLst>
              <a:gd name="adj1" fmla="val 45000"/>
              <a:gd name="adj2" fmla="val 90000"/>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5" name="Text Box 9"/>
          <p:cNvSpPr txBox="1">
            <a:spLocks noChangeArrowheads="1"/>
          </p:cNvSpPr>
          <p:nvPr/>
        </p:nvSpPr>
        <p:spPr bwMode="auto">
          <a:xfrm>
            <a:off x="1371600" y="2286000"/>
            <a:ext cx="304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a:t>
            </a:r>
          </a:p>
        </p:txBody>
      </p:sp>
      <p:sp>
        <p:nvSpPr>
          <p:cNvPr id="55306" name="Text Box 10"/>
          <p:cNvSpPr txBox="1">
            <a:spLocks noChangeArrowheads="1"/>
          </p:cNvSpPr>
          <p:nvPr/>
        </p:nvSpPr>
        <p:spPr bwMode="auto">
          <a:xfrm>
            <a:off x="3505200" y="2362200"/>
            <a:ext cx="304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a:t>
            </a:r>
          </a:p>
        </p:txBody>
      </p:sp>
      <p:grpSp>
        <p:nvGrpSpPr>
          <p:cNvPr id="55307" name="Group 11"/>
          <p:cNvGrpSpPr>
            <a:grpSpLocks/>
          </p:cNvGrpSpPr>
          <p:nvPr/>
        </p:nvGrpSpPr>
        <p:grpSpPr bwMode="auto">
          <a:xfrm>
            <a:off x="4572000" y="2209800"/>
            <a:ext cx="3352800" cy="762000"/>
            <a:chOff x="2880" y="1392"/>
            <a:chExt cx="2112" cy="480"/>
          </a:xfrm>
        </p:grpSpPr>
        <p:grpSp>
          <p:nvGrpSpPr>
            <p:cNvPr id="55308" name="Group 12"/>
            <p:cNvGrpSpPr>
              <a:grpSpLocks/>
            </p:cNvGrpSpPr>
            <p:nvPr/>
          </p:nvGrpSpPr>
          <p:grpSpPr bwMode="auto">
            <a:xfrm>
              <a:off x="2880" y="1392"/>
              <a:ext cx="2112" cy="480"/>
              <a:chOff x="2880" y="1728"/>
              <a:chExt cx="2112" cy="480"/>
            </a:xfrm>
          </p:grpSpPr>
          <p:sp>
            <p:nvSpPr>
              <p:cNvPr id="55309" name="Oval 13"/>
              <p:cNvSpPr>
                <a:spLocks noChangeArrowheads="1"/>
              </p:cNvSpPr>
              <p:nvPr/>
            </p:nvSpPr>
            <p:spPr bwMode="auto">
              <a:xfrm>
                <a:off x="3072" y="1728"/>
                <a:ext cx="528" cy="480"/>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0" name="Oval 14"/>
              <p:cNvSpPr>
                <a:spLocks noChangeArrowheads="1"/>
              </p:cNvSpPr>
              <p:nvPr/>
            </p:nvSpPr>
            <p:spPr bwMode="auto">
              <a:xfrm>
                <a:off x="4560" y="1872"/>
                <a:ext cx="240" cy="240"/>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1" name="AutoShape 15"/>
              <p:cNvSpPr>
                <a:spLocks noChangeArrowheads="1"/>
              </p:cNvSpPr>
              <p:nvPr/>
            </p:nvSpPr>
            <p:spPr bwMode="auto">
              <a:xfrm>
                <a:off x="2880" y="1728"/>
                <a:ext cx="192" cy="432"/>
              </a:xfrm>
              <a:prstGeom prst="curvedRightArrow">
                <a:avLst>
                  <a:gd name="adj1" fmla="val 45000"/>
                  <a:gd name="adj2" fmla="val 90000"/>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2" name="Line 16"/>
              <p:cNvSpPr>
                <a:spLocks noChangeShapeType="1"/>
              </p:cNvSpPr>
              <p:nvPr/>
            </p:nvSpPr>
            <p:spPr bwMode="auto">
              <a:xfrm>
                <a:off x="3408" y="1728"/>
                <a:ext cx="1248" cy="384"/>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3" name="Line 17"/>
              <p:cNvSpPr>
                <a:spLocks noChangeShapeType="1"/>
              </p:cNvSpPr>
              <p:nvPr/>
            </p:nvSpPr>
            <p:spPr bwMode="auto">
              <a:xfrm flipV="1">
                <a:off x="3360" y="1872"/>
                <a:ext cx="1296" cy="33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4" name="AutoShape 18"/>
              <p:cNvSpPr>
                <a:spLocks noChangeArrowheads="1"/>
              </p:cNvSpPr>
              <p:nvPr/>
            </p:nvSpPr>
            <p:spPr bwMode="auto">
              <a:xfrm>
                <a:off x="4896" y="1872"/>
                <a:ext cx="96" cy="288"/>
              </a:xfrm>
              <a:prstGeom prst="curvedLeftArrow">
                <a:avLst>
                  <a:gd name="adj1" fmla="val 60000"/>
                  <a:gd name="adj2" fmla="val 120000"/>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5315" name="Text Box 19"/>
            <p:cNvSpPr txBox="1">
              <a:spLocks noChangeArrowheads="1"/>
            </p:cNvSpPr>
            <p:nvPr/>
          </p:nvSpPr>
          <p:spPr bwMode="auto">
            <a:xfrm>
              <a:off x="3216" y="1488"/>
              <a:ext cx="192"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a:t>
              </a:r>
            </a:p>
          </p:txBody>
        </p:sp>
        <p:sp>
          <p:nvSpPr>
            <p:cNvPr id="55316" name="Text Box 20"/>
            <p:cNvSpPr txBox="1">
              <a:spLocks noChangeArrowheads="1"/>
            </p:cNvSpPr>
            <p:nvPr/>
          </p:nvSpPr>
          <p:spPr bwMode="auto">
            <a:xfrm>
              <a:off x="4560" y="1536"/>
              <a:ext cx="192"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a:t>
              </a:r>
            </a:p>
          </p:txBody>
        </p:sp>
      </p:grpSp>
      <p:sp>
        <p:nvSpPr>
          <p:cNvPr id="55317" name="Text Box 21"/>
          <p:cNvSpPr txBox="1">
            <a:spLocks noChangeArrowheads="1"/>
          </p:cNvSpPr>
          <p:nvPr/>
        </p:nvSpPr>
        <p:spPr bwMode="auto">
          <a:xfrm>
            <a:off x="1828800" y="3124200"/>
            <a:ext cx="914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Open</a:t>
            </a:r>
          </a:p>
        </p:txBody>
      </p:sp>
      <p:sp>
        <p:nvSpPr>
          <p:cNvPr id="55318" name="Text Box 22"/>
          <p:cNvSpPr txBox="1">
            <a:spLocks noChangeArrowheads="1"/>
          </p:cNvSpPr>
          <p:nvPr/>
        </p:nvSpPr>
        <p:spPr bwMode="auto">
          <a:xfrm>
            <a:off x="5715000" y="3200400"/>
            <a:ext cx="1066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Cross</a:t>
            </a:r>
          </a:p>
        </p:txBody>
      </p:sp>
      <p:sp>
        <p:nvSpPr>
          <p:cNvPr id="55319" name="Rectangle 23"/>
          <p:cNvSpPr>
            <a:spLocks noChangeArrowheads="1"/>
          </p:cNvSpPr>
          <p:nvPr/>
        </p:nvSpPr>
        <p:spPr bwMode="auto">
          <a:xfrm>
            <a:off x="1143000" y="5334000"/>
            <a:ext cx="1219200" cy="304800"/>
          </a:xfrm>
          <a:prstGeom prst="rect">
            <a:avLst/>
          </a:prstGeom>
          <a:solidFill>
            <a:schemeClr val="accent1"/>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0" name="Rectangle 24"/>
          <p:cNvSpPr>
            <a:spLocks noChangeArrowheads="1"/>
          </p:cNvSpPr>
          <p:nvPr/>
        </p:nvSpPr>
        <p:spPr bwMode="auto">
          <a:xfrm>
            <a:off x="3429000" y="3505200"/>
            <a:ext cx="228600" cy="533400"/>
          </a:xfrm>
          <a:prstGeom prst="rect">
            <a:avLst/>
          </a:prstGeom>
          <a:solidFill>
            <a:schemeClr val="accent1"/>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1" name="Line 25"/>
          <p:cNvSpPr>
            <a:spLocks noChangeShapeType="1"/>
          </p:cNvSpPr>
          <p:nvPr/>
        </p:nvSpPr>
        <p:spPr bwMode="auto">
          <a:xfrm>
            <a:off x="1295400" y="3810000"/>
            <a:ext cx="2895600" cy="0"/>
          </a:xfrm>
          <a:prstGeom prst="line">
            <a:avLst/>
          </a:prstGeom>
          <a:noFill/>
          <a:ln w="9525">
            <a:solidFill>
              <a:schemeClr val="tx1"/>
            </a:solidFill>
            <a:prstDash val="lgDash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2" name="Line 26"/>
          <p:cNvSpPr>
            <a:spLocks noChangeShapeType="1"/>
          </p:cNvSpPr>
          <p:nvPr/>
        </p:nvSpPr>
        <p:spPr bwMode="auto">
          <a:xfrm>
            <a:off x="1828800" y="3505200"/>
            <a:ext cx="0" cy="2286000"/>
          </a:xfrm>
          <a:prstGeom prst="line">
            <a:avLst/>
          </a:prstGeom>
          <a:noFill/>
          <a:ln w="9525">
            <a:solidFill>
              <a:schemeClr val="tx1"/>
            </a:solidFill>
            <a:prstDash val="lgDash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3" name="Oval 27"/>
          <p:cNvSpPr>
            <a:spLocks noChangeArrowheads="1"/>
          </p:cNvSpPr>
          <p:nvPr/>
        </p:nvSpPr>
        <p:spPr bwMode="auto">
          <a:xfrm>
            <a:off x="3200400" y="5105400"/>
            <a:ext cx="381000" cy="381000"/>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4" name="Line 28"/>
          <p:cNvSpPr>
            <a:spLocks noChangeShapeType="1"/>
          </p:cNvSpPr>
          <p:nvPr/>
        </p:nvSpPr>
        <p:spPr bwMode="auto">
          <a:xfrm>
            <a:off x="1143000" y="5334000"/>
            <a:ext cx="2286000" cy="152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5" name="Line 29"/>
          <p:cNvSpPr>
            <a:spLocks noChangeShapeType="1"/>
          </p:cNvSpPr>
          <p:nvPr/>
        </p:nvSpPr>
        <p:spPr bwMode="auto">
          <a:xfrm flipV="1">
            <a:off x="1143000" y="5486400"/>
            <a:ext cx="2209800" cy="152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6" name="Line 30"/>
          <p:cNvSpPr>
            <a:spLocks noChangeShapeType="1"/>
          </p:cNvSpPr>
          <p:nvPr/>
        </p:nvSpPr>
        <p:spPr bwMode="auto">
          <a:xfrm>
            <a:off x="3429000" y="3505200"/>
            <a:ext cx="152400" cy="1752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7" name="Line 31"/>
          <p:cNvSpPr>
            <a:spLocks noChangeShapeType="1"/>
          </p:cNvSpPr>
          <p:nvPr/>
        </p:nvSpPr>
        <p:spPr bwMode="auto">
          <a:xfrm flipH="1">
            <a:off x="3581400" y="3505200"/>
            <a:ext cx="76200" cy="1752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8" name="Freeform 32"/>
          <p:cNvSpPr>
            <a:spLocks/>
          </p:cNvSpPr>
          <p:nvPr/>
        </p:nvSpPr>
        <p:spPr bwMode="auto">
          <a:xfrm>
            <a:off x="1143000" y="5334000"/>
            <a:ext cx="2286000" cy="304800"/>
          </a:xfrm>
          <a:custGeom>
            <a:avLst/>
            <a:gdLst>
              <a:gd name="T0" fmla="*/ 0 w 1440"/>
              <a:gd name="T1" fmla="*/ 0 h 192"/>
              <a:gd name="T2" fmla="*/ 0 w 1440"/>
              <a:gd name="T3" fmla="*/ 192 h 192"/>
              <a:gd name="T4" fmla="*/ 1440 w 1440"/>
              <a:gd name="T5" fmla="*/ 96 h 192"/>
              <a:gd name="T6" fmla="*/ 0 w 1440"/>
              <a:gd name="T7" fmla="*/ 0 h 192"/>
            </a:gdLst>
            <a:ahLst/>
            <a:cxnLst>
              <a:cxn ang="0">
                <a:pos x="T0" y="T1"/>
              </a:cxn>
              <a:cxn ang="0">
                <a:pos x="T2" y="T3"/>
              </a:cxn>
              <a:cxn ang="0">
                <a:pos x="T4" y="T5"/>
              </a:cxn>
              <a:cxn ang="0">
                <a:pos x="T6" y="T7"/>
              </a:cxn>
            </a:cxnLst>
            <a:rect l="0" t="0" r="r" b="b"/>
            <a:pathLst>
              <a:path w="1440" h="192">
                <a:moveTo>
                  <a:pt x="0" y="0"/>
                </a:moveTo>
                <a:lnTo>
                  <a:pt x="0" y="192"/>
                </a:lnTo>
                <a:lnTo>
                  <a:pt x="1440" y="96"/>
                </a:lnTo>
                <a:lnTo>
                  <a:pt x="0" y="0"/>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9" name="Freeform 33"/>
          <p:cNvSpPr>
            <a:spLocks/>
          </p:cNvSpPr>
          <p:nvPr/>
        </p:nvSpPr>
        <p:spPr bwMode="auto">
          <a:xfrm>
            <a:off x="3429000" y="3505200"/>
            <a:ext cx="228600" cy="1828800"/>
          </a:xfrm>
          <a:custGeom>
            <a:avLst/>
            <a:gdLst>
              <a:gd name="T0" fmla="*/ 0 w 144"/>
              <a:gd name="T1" fmla="*/ 0 h 1152"/>
              <a:gd name="T2" fmla="*/ 96 w 144"/>
              <a:gd name="T3" fmla="*/ 1152 h 1152"/>
              <a:gd name="T4" fmla="*/ 144 w 144"/>
              <a:gd name="T5" fmla="*/ 0 h 1152"/>
              <a:gd name="T6" fmla="*/ 0 w 144"/>
              <a:gd name="T7" fmla="*/ 0 h 1152"/>
            </a:gdLst>
            <a:ahLst/>
            <a:cxnLst>
              <a:cxn ang="0">
                <a:pos x="T0" y="T1"/>
              </a:cxn>
              <a:cxn ang="0">
                <a:pos x="T2" y="T3"/>
              </a:cxn>
              <a:cxn ang="0">
                <a:pos x="T4" y="T5"/>
              </a:cxn>
              <a:cxn ang="0">
                <a:pos x="T6" y="T7"/>
              </a:cxn>
            </a:cxnLst>
            <a:rect l="0" t="0" r="r" b="b"/>
            <a:pathLst>
              <a:path w="144" h="1152">
                <a:moveTo>
                  <a:pt x="0" y="0"/>
                </a:moveTo>
                <a:lnTo>
                  <a:pt x="96" y="1152"/>
                </a:lnTo>
                <a:lnTo>
                  <a:pt x="144" y="0"/>
                </a:lnTo>
                <a:lnTo>
                  <a:pt x="0" y="0"/>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0" name="Text Box 34"/>
          <p:cNvSpPr txBox="1">
            <a:spLocks noChangeArrowheads="1"/>
          </p:cNvSpPr>
          <p:nvPr/>
        </p:nvSpPr>
        <p:spPr bwMode="auto">
          <a:xfrm>
            <a:off x="3276600" y="5105400"/>
            <a:ext cx="228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a:t>
            </a:r>
          </a:p>
        </p:txBody>
      </p:sp>
      <p:sp>
        <p:nvSpPr>
          <p:cNvPr id="55331" name="Text Box 35"/>
          <p:cNvSpPr txBox="1">
            <a:spLocks noChangeArrowheads="1"/>
          </p:cNvSpPr>
          <p:nvPr/>
        </p:nvSpPr>
        <p:spPr bwMode="auto">
          <a:xfrm>
            <a:off x="1371600" y="5943600"/>
            <a:ext cx="1905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Right Angled</a:t>
            </a:r>
          </a:p>
        </p:txBody>
      </p:sp>
      <p:sp>
        <p:nvSpPr>
          <p:cNvPr id="55332" name="Text Box 36"/>
          <p:cNvSpPr txBox="1">
            <a:spLocks noChangeArrowheads="1"/>
          </p:cNvSpPr>
          <p:nvPr/>
        </p:nvSpPr>
        <p:spPr bwMode="auto">
          <a:xfrm>
            <a:off x="1371600" y="1676400"/>
            <a:ext cx="381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D</a:t>
            </a:r>
          </a:p>
        </p:txBody>
      </p:sp>
      <p:sp>
        <p:nvSpPr>
          <p:cNvPr id="55333" name="Text Box 37"/>
          <p:cNvSpPr txBox="1">
            <a:spLocks noChangeArrowheads="1"/>
          </p:cNvSpPr>
          <p:nvPr/>
        </p:nvSpPr>
        <p:spPr bwMode="auto">
          <a:xfrm>
            <a:off x="3810000" y="3962400"/>
            <a:ext cx="381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F</a:t>
            </a:r>
          </a:p>
        </p:txBody>
      </p:sp>
      <p:sp>
        <p:nvSpPr>
          <p:cNvPr id="55334" name="Text Box 38"/>
          <p:cNvSpPr txBox="1">
            <a:spLocks noChangeArrowheads="1"/>
          </p:cNvSpPr>
          <p:nvPr/>
        </p:nvSpPr>
        <p:spPr bwMode="auto">
          <a:xfrm>
            <a:off x="7162800" y="1981200"/>
            <a:ext cx="381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F</a:t>
            </a:r>
          </a:p>
        </p:txBody>
      </p:sp>
      <p:sp>
        <p:nvSpPr>
          <p:cNvPr id="55335" name="Text Box 39"/>
          <p:cNvSpPr txBox="1">
            <a:spLocks noChangeArrowheads="1"/>
          </p:cNvSpPr>
          <p:nvPr/>
        </p:nvSpPr>
        <p:spPr bwMode="auto">
          <a:xfrm>
            <a:off x="3505200" y="1905000"/>
            <a:ext cx="381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F</a:t>
            </a:r>
          </a:p>
        </p:txBody>
      </p:sp>
      <p:sp>
        <p:nvSpPr>
          <p:cNvPr id="55336" name="Text Box 40"/>
          <p:cNvSpPr txBox="1">
            <a:spLocks noChangeArrowheads="1"/>
          </p:cNvSpPr>
          <p:nvPr/>
        </p:nvSpPr>
        <p:spPr bwMode="auto">
          <a:xfrm>
            <a:off x="1295400" y="4876800"/>
            <a:ext cx="381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D</a:t>
            </a:r>
          </a:p>
        </p:txBody>
      </p:sp>
      <p:sp>
        <p:nvSpPr>
          <p:cNvPr id="55337" name="Text Box 41"/>
          <p:cNvSpPr txBox="1">
            <a:spLocks noChangeArrowheads="1"/>
          </p:cNvSpPr>
          <p:nvPr/>
        </p:nvSpPr>
        <p:spPr bwMode="auto">
          <a:xfrm>
            <a:off x="5105400" y="1828800"/>
            <a:ext cx="381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D</a:t>
            </a:r>
          </a:p>
        </p:txBody>
      </p:sp>
      <p:sp>
        <p:nvSpPr>
          <p:cNvPr id="55338" name="Text Box 42"/>
          <p:cNvSpPr txBox="1">
            <a:spLocks noChangeArrowheads="1"/>
          </p:cNvSpPr>
          <p:nvPr/>
        </p:nvSpPr>
        <p:spPr bwMode="auto">
          <a:xfrm>
            <a:off x="3657600" y="5257800"/>
            <a:ext cx="381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G</a:t>
            </a:r>
          </a:p>
        </p:txBody>
      </p:sp>
      <p:sp>
        <p:nvSpPr>
          <p:cNvPr id="55339" name="Text Box 43"/>
          <p:cNvSpPr txBox="1">
            <a:spLocks noChangeArrowheads="1"/>
          </p:cNvSpPr>
          <p:nvPr/>
        </p:nvSpPr>
        <p:spPr bwMode="auto">
          <a:xfrm>
            <a:off x="6096000" y="5410200"/>
            <a:ext cx="381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latin typeface="Times New Roman" panose="02020603050405020304" pitchFamily="18" charset="0"/>
              </a:rPr>
              <a:t>I</a:t>
            </a:r>
          </a:p>
        </p:txBody>
      </p:sp>
      <p:grpSp>
        <p:nvGrpSpPr>
          <p:cNvPr id="55340" name="Group 44"/>
          <p:cNvGrpSpPr>
            <a:grpSpLocks/>
          </p:cNvGrpSpPr>
          <p:nvPr/>
        </p:nvGrpSpPr>
        <p:grpSpPr bwMode="auto">
          <a:xfrm>
            <a:off x="4648200" y="3733800"/>
            <a:ext cx="2743200" cy="1676400"/>
            <a:chOff x="3024" y="2400"/>
            <a:chExt cx="1728" cy="1056"/>
          </a:xfrm>
        </p:grpSpPr>
        <p:sp>
          <p:nvSpPr>
            <p:cNvPr id="55341" name="Oval 45"/>
            <p:cNvSpPr>
              <a:spLocks noChangeArrowheads="1"/>
            </p:cNvSpPr>
            <p:nvPr/>
          </p:nvSpPr>
          <p:spPr bwMode="auto">
            <a:xfrm>
              <a:off x="3024" y="2784"/>
              <a:ext cx="432" cy="432"/>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2" name="Oval 46"/>
            <p:cNvSpPr>
              <a:spLocks noChangeArrowheads="1"/>
            </p:cNvSpPr>
            <p:nvPr/>
          </p:nvSpPr>
          <p:spPr bwMode="auto">
            <a:xfrm>
              <a:off x="4320" y="2544"/>
              <a:ext cx="288" cy="288"/>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3" name="Oval 47"/>
            <p:cNvSpPr>
              <a:spLocks noChangeArrowheads="1"/>
            </p:cNvSpPr>
            <p:nvPr/>
          </p:nvSpPr>
          <p:spPr bwMode="auto">
            <a:xfrm>
              <a:off x="4320" y="3168"/>
              <a:ext cx="288" cy="288"/>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4" name="Line 48"/>
            <p:cNvSpPr>
              <a:spLocks noChangeShapeType="1"/>
            </p:cNvSpPr>
            <p:nvPr/>
          </p:nvSpPr>
          <p:spPr bwMode="auto">
            <a:xfrm>
              <a:off x="3264" y="2784"/>
              <a:ext cx="72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5" name="Line 49"/>
            <p:cNvSpPr>
              <a:spLocks noChangeShapeType="1"/>
            </p:cNvSpPr>
            <p:nvPr/>
          </p:nvSpPr>
          <p:spPr bwMode="auto">
            <a:xfrm>
              <a:off x="3264" y="3216"/>
              <a:ext cx="72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6" name="Line 50"/>
            <p:cNvSpPr>
              <a:spLocks noChangeShapeType="1"/>
            </p:cNvSpPr>
            <p:nvPr/>
          </p:nvSpPr>
          <p:spPr bwMode="auto">
            <a:xfrm flipH="1" flipV="1">
              <a:off x="4368" y="3072"/>
              <a:ext cx="144"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7" name="Line 51"/>
            <p:cNvSpPr>
              <a:spLocks noChangeShapeType="1"/>
            </p:cNvSpPr>
            <p:nvPr/>
          </p:nvSpPr>
          <p:spPr bwMode="auto">
            <a:xfrm flipH="1" flipV="1">
              <a:off x="3984" y="3216"/>
              <a:ext cx="432" cy="24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8" name="Line 52"/>
            <p:cNvSpPr>
              <a:spLocks noChangeShapeType="1"/>
            </p:cNvSpPr>
            <p:nvPr/>
          </p:nvSpPr>
          <p:spPr bwMode="auto">
            <a:xfrm flipH="1">
              <a:off x="3984" y="2544"/>
              <a:ext cx="432" cy="24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9" name="Line 53"/>
            <p:cNvSpPr>
              <a:spLocks noChangeShapeType="1"/>
            </p:cNvSpPr>
            <p:nvPr/>
          </p:nvSpPr>
          <p:spPr bwMode="auto">
            <a:xfrm flipH="1">
              <a:off x="4320" y="2832"/>
              <a:ext cx="192" cy="144"/>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0" name="Oval 54"/>
            <p:cNvSpPr>
              <a:spLocks noChangeArrowheads="1"/>
            </p:cNvSpPr>
            <p:nvPr/>
          </p:nvSpPr>
          <p:spPr bwMode="auto">
            <a:xfrm>
              <a:off x="3888" y="2640"/>
              <a:ext cx="144" cy="144"/>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1" name="Oval 55"/>
            <p:cNvSpPr>
              <a:spLocks noChangeArrowheads="1"/>
            </p:cNvSpPr>
            <p:nvPr/>
          </p:nvSpPr>
          <p:spPr bwMode="auto">
            <a:xfrm>
              <a:off x="3888" y="3216"/>
              <a:ext cx="144" cy="144"/>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2" name="Oval 56"/>
            <p:cNvSpPr>
              <a:spLocks noChangeArrowheads="1"/>
            </p:cNvSpPr>
            <p:nvPr/>
          </p:nvSpPr>
          <p:spPr bwMode="auto">
            <a:xfrm>
              <a:off x="4320" y="2928"/>
              <a:ext cx="144" cy="144"/>
            </a:xfrm>
            <a:prstGeom prst="ellipse">
              <a:avLst/>
            </a:prstGeom>
            <a:solidFill>
              <a:schemeClr val="accent1"/>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3" name="Text Box 57"/>
            <p:cNvSpPr txBox="1">
              <a:spLocks noChangeArrowheads="1"/>
            </p:cNvSpPr>
            <p:nvPr/>
          </p:nvSpPr>
          <p:spPr bwMode="auto">
            <a:xfrm>
              <a:off x="3120" y="2496"/>
              <a:ext cx="24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D</a:t>
              </a:r>
            </a:p>
          </p:txBody>
        </p:sp>
        <p:sp>
          <p:nvSpPr>
            <p:cNvPr id="55354" name="Text Box 58"/>
            <p:cNvSpPr txBox="1">
              <a:spLocks noChangeArrowheads="1"/>
            </p:cNvSpPr>
            <p:nvPr/>
          </p:nvSpPr>
          <p:spPr bwMode="auto">
            <a:xfrm>
              <a:off x="4512" y="2880"/>
              <a:ext cx="24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latin typeface="Times New Roman" panose="02020603050405020304" pitchFamily="18" charset="0"/>
                </a:rPr>
                <a:t>I</a:t>
              </a:r>
            </a:p>
          </p:txBody>
        </p:sp>
        <p:sp>
          <p:nvSpPr>
            <p:cNvPr id="55355" name="Text Box 59"/>
            <p:cNvSpPr txBox="1">
              <a:spLocks noChangeArrowheads="1"/>
            </p:cNvSpPr>
            <p:nvPr/>
          </p:nvSpPr>
          <p:spPr bwMode="auto">
            <a:xfrm>
              <a:off x="3792" y="2400"/>
              <a:ext cx="24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latin typeface="Times New Roman" panose="02020603050405020304" pitchFamily="18" charset="0"/>
                </a:rPr>
                <a:t>I</a:t>
              </a:r>
            </a:p>
          </p:txBody>
        </p:sp>
      </p:grpSp>
      <p:sp>
        <p:nvSpPr>
          <p:cNvPr id="55356" name="Text Box 60"/>
          <p:cNvSpPr txBox="1">
            <a:spLocks noChangeArrowheads="1"/>
          </p:cNvSpPr>
          <p:nvPr/>
        </p:nvSpPr>
        <p:spPr bwMode="auto">
          <a:xfrm>
            <a:off x="7239000" y="5105400"/>
            <a:ext cx="381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F</a:t>
            </a:r>
          </a:p>
        </p:txBody>
      </p:sp>
      <p:sp>
        <p:nvSpPr>
          <p:cNvPr id="55357" name="Text Box 61"/>
          <p:cNvSpPr txBox="1">
            <a:spLocks noChangeArrowheads="1"/>
          </p:cNvSpPr>
          <p:nvPr/>
        </p:nvSpPr>
        <p:spPr bwMode="auto">
          <a:xfrm>
            <a:off x="7162800" y="3886200"/>
            <a:ext cx="381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F</a:t>
            </a:r>
          </a:p>
        </p:txBody>
      </p:sp>
      <p:sp>
        <p:nvSpPr>
          <p:cNvPr id="55358" name="Text Box 62"/>
          <p:cNvSpPr txBox="1">
            <a:spLocks noChangeArrowheads="1"/>
          </p:cNvSpPr>
          <p:nvPr/>
        </p:nvSpPr>
        <p:spPr bwMode="auto">
          <a:xfrm>
            <a:off x="5334000" y="5867400"/>
            <a:ext cx="2895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Multiple Shaft</a:t>
            </a:r>
          </a:p>
        </p:txBody>
      </p:sp>
      <p:sp>
        <p:nvSpPr>
          <p:cNvPr id="55359" name="Text Box 63"/>
          <p:cNvSpPr txBox="1">
            <a:spLocks noChangeArrowheads="1"/>
          </p:cNvSpPr>
          <p:nvPr/>
        </p:nvSpPr>
        <p:spPr bwMode="auto">
          <a:xfrm>
            <a:off x="7772400" y="4343400"/>
            <a:ext cx="1371600" cy="1604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D -Driver</a:t>
            </a:r>
          </a:p>
          <a:p>
            <a:pPr>
              <a:spcBef>
                <a:spcPct val="50000"/>
              </a:spcBef>
            </a:pPr>
            <a:r>
              <a:rPr lang="en-US" sz="1800"/>
              <a:t>F -Follower</a:t>
            </a:r>
          </a:p>
          <a:p>
            <a:pPr>
              <a:spcBef>
                <a:spcPct val="50000"/>
              </a:spcBef>
            </a:pPr>
            <a:r>
              <a:rPr lang="en-US" sz="1800">
                <a:latin typeface="Times New Roman" panose="02020603050405020304" pitchFamily="18" charset="0"/>
              </a:rPr>
              <a:t>I </a:t>
            </a:r>
            <a:r>
              <a:rPr lang="en-US" sz="1800"/>
              <a:t>-Idle</a:t>
            </a:r>
          </a:p>
          <a:p>
            <a:pPr>
              <a:spcBef>
                <a:spcPct val="50000"/>
              </a:spcBef>
            </a:pPr>
            <a:r>
              <a:rPr lang="en-US" sz="1800"/>
              <a:t>G -Guide</a:t>
            </a:r>
          </a:p>
        </p:txBody>
      </p:sp>
      <p:sp>
        <p:nvSpPr>
          <p:cNvPr id="55360" name="Text Box 64"/>
          <p:cNvSpPr txBox="1">
            <a:spLocks noChangeArrowheads="1"/>
          </p:cNvSpPr>
          <p:nvPr/>
        </p:nvSpPr>
        <p:spPr bwMode="auto">
          <a:xfrm>
            <a:off x="4800600" y="4495800"/>
            <a:ext cx="304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t>+</a:t>
            </a:r>
          </a:p>
        </p:txBody>
      </p:sp>
      <p:sp>
        <p:nvSpPr>
          <p:cNvPr id="55361" name="Text Box 65"/>
          <p:cNvSpPr txBox="1">
            <a:spLocks noChangeArrowheads="1"/>
          </p:cNvSpPr>
          <p:nvPr/>
        </p:nvSpPr>
        <p:spPr bwMode="auto">
          <a:xfrm>
            <a:off x="6781800" y="5029200"/>
            <a:ext cx="304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t>+</a:t>
            </a:r>
          </a:p>
        </p:txBody>
      </p:sp>
      <p:sp>
        <p:nvSpPr>
          <p:cNvPr id="55362" name="Text Box 66"/>
          <p:cNvSpPr txBox="1">
            <a:spLocks noChangeArrowheads="1"/>
          </p:cNvSpPr>
          <p:nvPr/>
        </p:nvSpPr>
        <p:spPr bwMode="auto">
          <a:xfrm>
            <a:off x="6781800" y="4038600"/>
            <a:ext cx="304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t>+</a:t>
            </a:r>
          </a:p>
        </p:txBody>
      </p:sp>
      <p:sp>
        <p:nvSpPr>
          <p:cNvPr id="55363" name="AutoShape 67"/>
          <p:cNvSpPr>
            <a:spLocks noChangeArrowheads="1"/>
          </p:cNvSpPr>
          <p:nvPr/>
        </p:nvSpPr>
        <p:spPr bwMode="auto">
          <a:xfrm>
            <a:off x="1752600" y="4648200"/>
            <a:ext cx="228600" cy="304800"/>
          </a:xfrm>
          <a:prstGeom prst="curvedRightArrow">
            <a:avLst>
              <a:gd name="adj1" fmla="val 26667"/>
              <a:gd name="adj2" fmla="val 53333"/>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64" name="AutoShape 68"/>
          <p:cNvSpPr>
            <a:spLocks noChangeArrowheads="1"/>
          </p:cNvSpPr>
          <p:nvPr/>
        </p:nvSpPr>
        <p:spPr bwMode="auto">
          <a:xfrm>
            <a:off x="3048000" y="3657600"/>
            <a:ext cx="228600" cy="228600"/>
          </a:xfrm>
          <a:prstGeom prst="curvedUpArrow">
            <a:avLst>
              <a:gd name="adj1" fmla="val 20000"/>
              <a:gd name="adj2" fmla="val 40000"/>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 xmlns:p14="http://schemas.microsoft.com/office/powerpoint/2010/main" val="373614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Types of Belts</a:t>
            </a:r>
          </a:p>
        </p:txBody>
      </p:sp>
      <p:pic>
        <p:nvPicPr>
          <p:cNvPr id="56323" name="Picture 3" descr="flat belt"/>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a:xfrm>
            <a:off x="2349500" y="1620043"/>
            <a:ext cx="1727200" cy="5207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6324" name="Picture 4" descr="V-belt"/>
          <p:cNvPicPr>
            <a:picLocks noGrp="1" noChangeAspect="1" noChangeArrowheads="1"/>
          </p:cNvPicPr>
          <p:nvPr>
            <p:ph sz="quarter" idx="4294967295"/>
          </p:nvPr>
        </p:nvPicPr>
        <p:blipFill>
          <a:blip r:embed="rId3">
            <a:extLst>
              <a:ext uri="{28A0092B-C50C-407E-A947-70E740481C1C}">
                <a14:useLocalDpi xmlns="" xmlns:a14="http://schemas.microsoft.com/office/drawing/2010/main" val="0"/>
              </a:ext>
            </a:extLst>
          </a:blip>
          <a:srcRect/>
          <a:stretch>
            <a:fillRect/>
          </a:stretch>
        </p:blipFill>
        <p:spPr>
          <a:xfrm>
            <a:off x="6629400" y="1885156"/>
            <a:ext cx="1485900" cy="6604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6325" name="Picture 5" descr="wedge belt"/>
          <p:cNvPicPr>
            <a:picLocks noGrp="1" noChangeAspect="1" noChangeArrowheads="1"/>
          </p:cNvPicPr>
          <p:nvPr>
            <p:ph sz="quarter" idx="4294967295"/>
          </p:nvPr>
        </p:nvPicPr>
        <p:blipFill>
          <a:blip r:embed="rId4">
            <a:extLst>
              <a:ext uri="{28A0092B-C50C-407E-A947-70E740481C1C}">
                <a14:useLocalDpi xmlns="" xmlns:a14="http://schemas.microsoft.com/office/drawing/2010/main" val="0"/>
              </a:ext>
            </a:extLst>
          </a:blip>
          <a:srcRect/>
          <a:stretch>
            <a:fillRect/>
          </a:stretch>
        </p:blipFill>
        <p:spPr>
          <a:xfrm>
            <a:off x="2113236" y="4419600"/>
            <a:ext cx="1409700" cy="7620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6326" name="Picture 6" descr="cut belt"/>
          <p:cNvPicPr>
            <a:picLocks noGrp="1" noChangeAspect="1" noChangeArrowheads="1"/>
          </p:cNvPicPr>
          <p:nvPr>
            <p:ph sz="quarter" idx="4294967295"/>
          </p:nvPr>
        </p:nvPicPr>
        <p:blipFill>
          <a:blip r:embed="rId5">
            <a:extLst>
              <a:ext uri="{28A0092B-C50C-407E-A947-70E740481C1C}">
                <a14:useLocalDpi xmlns="" xmlns:a14="http://schemas.microsoft.com/office/drawing/2010/main" val="0"/>
              </a:ext>
            </a:extLst>
          </a:blip>
          <a:srcRect/>
          <a:stretch>
            <a:fillRect/>
          </a:stretch>
        </p:blipFill>
        <p:spPr>
          <a:xfrm>
            <a:off x="6762750" y="4123833"/>
            <a:ext cx="1219200" cy="9652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6327" name="Text Box 7"/>
          <p:cNvSpPr txBox="1">
            <a:spLocks noChangeArrowheads="1"/>
          </p:cNvSpPr>
          <p:nvPr/>
        </p:nvSpPr>
        <p:spPr bwMode="auto">
          <a:xfrm>
            <a:off x="3581400" y="2362200"/>
            <a:ext cx="1828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Flat belt</a:t>
            </a:r>
          </a:p>
        </p:txBody>
      </p:sp>
      <p:sp>
        <p:nvSpPr>
          <p:cNvPr id="56328" name="Text Box 8"/>
          <p:cNvSpPr txBox="1">
            <a:spLocks noChangeArrowheads="1"/>
          </p:cNvSpPr>
          <p:nvPr/>
        </p:nvSpPr>
        <p:spPr bwMode="auto">
          <a:xfrm>
            <a:off x="3200400" y="4724400"/>
            <a:ext cx="1752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Wedge</a:t>
            </a:r>
          </a:p>
        </p:txBody>
      </p:sp>
      <p:sp>
        <p:nvSpPr>
          <p:cNvPr id="56329" name="Text Box 9"/>
          <p:cNvSpPr txBox="1">
            <a:spLocks noChangeArrowheads="1"/>
          </p:cNvSpPr>
          <p:nvPr/>
        </p:nvSpPr>
        <p:spPr bwMode="auto">
          <a:xfrm>
            <a:off x="7162800" y="3048000"/>
            <a:ext cx="1524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V-Belt</a:t>
            </a:r>
          </a:p>
        </p:txBody>
      </p:sp>
      <p:sp>
        <p:nvSpPr>
          <p:cNvPr id="56330" name="Text Box 10"/>
          <p:cNvSpPr txBox="1">
            <a:spLocks noChangeArrowheads="1"/>
          </p:cNvSpPr>
          <p:nvPr/>
        </p:nvSpPr>
        <p:spPr bwMode="auto">
          <a:xfrm>
            <a:off x="7086600" y="5181600"/>
            <a:ext cx="2057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Cut belts</a:t>
            </a:r>
          </a:p>
        </p:txBody>
      </p:sp>
    </p:spTree>
    <p:extLst>
      <p:ext uri="{BB962C8B-B14F-4D97-AF65-F5344CB8AC3E}">
        <p14:creationId xmlns="" xmlns:p14="http://schemas.microsoft.com/office/powerpoint/2010/main" val="3921827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l"/>
            <a:r>
              <a:rPr lang="en-US" sz="2800" smtClean="0"/>
              <a:t>Types of Belts- (Contd.)</a:t>
            </a:r>
          </a:p>
        </p:txBody>
      </p:sp>
      <p:pic>
        <p:nvPicPr>
          <p:cNvPr id="57347" name="Picture 3" descr="timing belt"/>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a:xfrm>
            <a:off x="609600" y="2178050"/>
            <a:ext cx="1828800" cy="10287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7348" name="Picture 4" descr="multiple belt short centre drive"/>
          <p:cNvPicPr>
            <a:picLocks noGrp="1" noChangeAspect="1" noChangeArrowheads="1"/>
          </p:cNvPicPr>
          <p:nvPr>
            <p:ph sz="quarter" idx="4294967295"/>
          </p:nvPr>
        </p:nvPicPr>
        <p:blipFill>
          <a:blip r:embed="rId3">
            <a:extLst>
              <a:ext uri="{28A0092B-C50C-407E-A947-70E740481C1C}">
                <a14:useLocalDpi xmlns="" xmlns:a14="http://schemas.microsoft.com/office/drawing/2010/main" val="0"/>
              </a:ext>
            </a:extLst>
          </a:blip>
          <a:srcRect/>
          <a:stretch>
            <a:fillRect/>
          </a:stretch>
        </p:blipFill>
        <p:spPr>
          <a:xfrm>
            <a:off x="4660900" y="1620400"/>
            <a:ext cx="2565400" cy="18034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7349" name="Picture 5" descr="multi belts"/>
          <p:cNvPicPr>
            <a:picLocks noGrp="1" noChangeAspect="1" noChangeArrowheads="1"/>
          </p:cNvPicPr>
          <p:nvPr>
            <p:ph sz="quarter" idx="4294967295"/>
          </p:nvPr>
        </p:nvPicPr>
        <p:blipFill>
          <a:blip r:embed="rId4">
            <a:extLst>
              <a:ext uri="{28A0092B-C50C-407E-A947-70E740481C1C}">
                <a14:useLocalDpi xmlns="" xmlns:a14="http://schemas.microsoft.com/office/drawing/2010/main" val="0"/>
              </a:ext>
            </a:extLst>
          </a:blip>
          <a:srcRect/>
          <a:stretch>
            <a:fillRect/>
          </a:stretch>
        </p:blipFill>
        <p:spPr>
          <a:xfrm>
            <a:off x="4343400" y="4263423"/>
            <a:ext cx="3670300" cy="6604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7350" name="Text Box 6"/>
          <p:cNvSpPr txBox="1">
            <a:spLocks noChangeArrowheads="1"/>
          </p:cNvSpPr>
          <p:nvPr/>
        </p:nvSpPr>
        <p:spPr bwMode="auto">
          <a:xfrm>
            <a:off x="838200" y="3733800"/>
            <a:ext cx="2590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Positive Belts</a:t>
            </a:r>
          </a:p>
        </p:txBody>
      </p:sp>
      <p:sp>
        <p:nvSpPr>
          <p:cNvPr id="57351" name="Text Box 7"/>
          <p:cNvSpPr txBox="1">
            <a:spLocks noChangeArrowheads="1"/>
          </p:cNvSpPr>
          <p:nvPr/>
        </p:nvSpPr>
        <p:spPr bwMode="auto">
          <a:xfrm>
            <a:off x="5181600" y="5396733"/>
            <a:ext cx="2590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t>Multiple belts</a:t>
            </a:r>
          </a:p>
        </p:txBody>
      </p:sp>
    </p:spTree>
    <p:extLst>
      <p:ext uri="{BB962C8B-B14F-4D97-AF65-F5344CB8AC3E}">
        <p14:creationId xmlns="" xmlns:p14="http://schemas.microsoft.com/office/powerpoint/2010/main" val="1925445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Belt Materials</a:t>
            </a:r>
          </a:p>
        </p:txBody>
      </p:sp>
      <p:sp>
        <p:nvSpPr>
          <p:cNvPr id="60419" name="Rectangle 3"/>
          <p:cNvSpPr>
            <a:spLocks noChangeArrowheads="1"/>
          </p:cNvSpPr>
          <p:nvPr/>
        </p:nvSpPr>
        <p:spPr bwMode="auto">
          <a:xfrm>
            <a:off x="0" y="259238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60420" name="Picture 4" descr="http://www.abanaki.com/images/stdblt.jpg"/>
          <p:cNvPicPr>
            <a:picLocks noChangeAspect="1" noChangeArrowheads="1"/>
          </p:cNvPicPr>
          <p:nvPr/>
        </p:nvPicPr>
        <p:blipFill>
          <a:blip r:embed="rId2" r:link="rId3">
            <a:extLst>
              <a:ext uri="{28A0092B-C50C-407E-A947-70E740481C1C}">
                <a14:useLocalDpi xmlns="" xmlns:a14="http://schemas.microsoft.com/office/drawing/2010/main" val="0"/>
              </a:ext>
            </a:extLst>
          </a:blip>
          <a:srcRect/>
          <a:stretch>
            <a:fillRect/>
          </a:stretch>
        </p:blipFill>
        <p:spPr bwMode="auto">
          <a:xfrm>
            <a:off x="685800" y="1600200"/>
            <a:ext cx="2371725" cy="1438275"/>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60421" name="Group 5"/>
          <p:cNvGraphicFramePr>
            <a:graphicFrameLocks noGrp="1"/>
          </p:cNvGraphicFramePr>
          <p:nvPr/>
        </p:nvGraphicFramePr>
        <p:xfrm>
          <a:off x="3200400" y="1524000"/>
          <a:ext cx="4885055" cy="1676400"/>
        </p:xfrm>
        <a:graphic>
          <a:graphicData uri="http://schemas.openxmlformats.org/drawingml/2006/table">
            <a:tbl>
              <a:tblPr/>
              <a:tblGrid>
                <a:gridCol w="208280"/>
                <a:gridCol w="4676775"/>
              </a:tblGrid>
              <a:tr h="884238">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anchor="ctr" horzOverflow="overflow">
                    <a:lnL cap="flat">
                      <a:noFill/>
                    </a:lnL>
                    <a:lnR>
                      <a:noFill/>
                    </a:lnR>
                    <a:lnT cap="flat">
                      <a:noFill/>
                    </a:lnT>
                    <a:lnB cap="flat">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Standard Belts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Leather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Rubber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Canvas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400" b="1" i="0" u="none" strike="noStrike" cap="none" normalizeH="0" baseline="0" smtClean="0">
                        <a:ln>
                          <a:noFill/>
                        </a:ln>
                        <a:solidFill>
                          <a:schemeClr val="tx1"/>
                        </a:solidFill>
                        <a:effectLst/>
                        <a:latin typeface="Verdana" panose="020B0604030504040204" pitchFamily="34" charset="0"/>
                        <a:cs typeface="Times New Roman" panose="02020603050405020304" pitchFamily="18" charset="0"/>
                      </a:endParaRP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0428" name="Rectangle 12"/>
          <p:cNvSpPr>
            <a:spLocks noChangeArrowheads="1"/>
          </p:cNvSpPr>
          <p:nvPr/>
        </p:nvSpPr>
        <p:spPr bwMode="auto">
          <a:xfrm>
            <a:off x="-7938" y="2719388"/>
            <a:ext cx="9144001"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60429" name="Picture 13" descr="http://www.abanaki.com/images/crblt.jpg"/>
          <p:cNvPicPr>
            <a:picLocks noChangeAspect="1" noChangeArrowheads="1"/>
          </p:cNvPicPr>
          <p:nvPr/>
        </p:nvPicPr>
        <p:blipFill>
          <a:blip r:embed="rId4" r:link="rId5">
            <a:extLst>
              <a:ext uri="{28A0092B-C50C-407E-A947-70E740481C1C}">
                <a14:useLocalDpi xmlns="" xmlns:a14="http://schemas.microsoft.com/office/drawing/2010/main" val="0"/>
              </a:ext>
            </a:extLst>
          </a:blip>
          <a:srcRect/>
          <a:stretch>
            <a:fillRect/>
          </a:stretch>
        </p:blipFill>
        <p:spPr bwMode="auto">
          <a:xfrm>
            <a:off x="609600" y="3276600"/>
            <a:ext cx="2438400" cy="1452563"/>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60430" name="Group 14"/>
          <p:cNvGraphicFramePr>
            <a:graphicFrameLocks noGrp="1"/>
          </p:cNvGraphicFramePr>
          <p:nvPr/>
        </p:nvGraphicFramePr>
        <p:xfrm>
          <a:off x="3048000" y="3124200"/>
          <a:ext cx="4826317" cy="1676400"/>
        </p:xfrm>
        <a:graphic>
          <a:graphicData uri="http://schemas.openxmlformats.org/drawingml/2006/table">
            <a:tbl>
              <a:tblPr/>
              <a:tblGrid>
                <a:gridCol w="208280"/>
                <a:gridCol w="4618037"/>
              </a:tblGrid>
              <a:tr h="1143000">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cap="flat">
                      <a:noFill/>
                    </a:lnL>
                    <a:lnR>
                      <a:noFill/>
                    </a:lnR>
                    <a:lnT cap="flat">
                      <a:noFill/>
                    </a:lnT>
                    <a:lnB cap="flat">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Corrosion Resistant Steel</a:t>
                      </a:r>
                      <a:r>
                        <a:rPr kumimoji="0" lang="en-US"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popular belt materials.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Works well in most industrial applications where </a:t>
                      </a:r>
                      <a:r>
                        <a:rPr kumimoji="0" lang="en-US" sz="2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rust inhibitors</a:t>
                      </a:r>
                      <a:r>
                        <a:rPr kumimoji="0" 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are </a:t>
                      </a:r>
                      <a:r>
                        <a:rPr kumimoji="0" lang="en-US" sz="2000" b="0" i="1"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not</a:t>
                      </a:r>
                      <a:r>
                        <a:rPr kumimoji="0" 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 component of the wash water</a:t>
                      </a:r>
                      <a:r>
                        <a:rPr kumimoji="0" lang="en-US" sz="20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a:t>
                      </a:r>
                    </a:p>
                  </a:txBody>
                  <a:tcPr horzOverflow="overflow">
                    <a:lnL>
                      <a:noFill/>
                    </a:lnL>
                    <a:lnR cap="flat">
                      <a:noFill/>
                    </a:lnR>
                    <a:lnT cap="flat">
                      <a:noFill/>
                    </a:lnT>
                    <a:lnB cap="flat">
                      <a:noFill/>
                    </a:lnB>
                    <a:lnTlToBr>
                      <a:noFill/>
                    </a:lnTlToBr>
                    <a:lnBlToTr>
                      <a:noFill/>
                    </a:lnBlToTr>
                    <a:noFill/>
                  </a:tcPr>
                </a:tc>
              </a:tr>
            </a:tbl>
          </a:graphicData>
        </a:graphic>
      </p:graphicFrame>
      <p:sp>
        <p:nvSpPr>
          <p:cNvPr id="60437" name="Rectangle 21"/>
          <p:cNvSpPr>
            <a:spLocks noChangeArrowheads="1"/>
          </p:cNvSpPr>
          <p:nvPr/>
        </p:nvSpPr>
        <p:spPr bwMode="auto">
          <a:xfrm>
            <a:off x="0" y="2709863"/>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60438" name="Picture 22" descr="http://www.abanaki.com/images/csblt.jpg"/>
          <p:cNvPicPr>
            <a:picLocks noChangeAspect="1" noChangeArrowheads="1"/>
          </p:cNvPicPr>
          <p:nvPr/>
        </p:nvPicPr>
        <p:blipFill>
          <a:blip r:embed="rId6" r:link="rId7">
            <a:extLst>
              <a:ext uri="{28A0092B-C50C-407E-A947-70E740481C1C}">
                <a14:useLocalDpi xmlns="" xmlns:a14="http://schemas.microsoft.com/office/drawing/2010/main" val="0"/>
              </a:ext>
            </a:extLst>
          </a:blip>
          <a:srcRect/>
          <a:stretch>
            <a:fillRect/>
          </a:stretch>
        </p:blipFill>
        <p:spPr bwMode="auto">
          <a:xfrm>
            <a:off x="609600" y="4876800"/>
            <a:ext cx="2447925" cy="1438275"/>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60439" name="Group 23"/>
          <p:cNvGraphicFramePr>
            <a:graphicFrameLocks noGrp="1"/>
          </p:cNvGraphicFramePr>
          <p:nvPr/>
        </p:nvGraphicFramePr>
        <p:xfrm>
          <a:off x="3124200" y="4876800"/>
          <a:ext cx="4597717" cy="1005840"/>
        </p:xfrm>
        <a:graphic>
          <a:graphicData uri="http://schemas.openxmlformats.org/drawingml/2006/table">
            <a:tbl>
              <a:tblPr/>
              <a:tblGrid>
                <a:gridCol w="208280"/>
                <a:gridCol w="4389437"/>
              </a:tblGrid>
              <a:tr h="914400">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cap="flat">
                      <a:noFill/>
                    </a:lnL>
                    <a:lnR>
                      <a:noFill/>
                    </a:lnR>
                    <a:lnT cap="flat">
                      <a:noFill/>
                    </a:lnT>
                    <a:lnB cap="flat">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Carbon Steel</a:t>
                      </a:r>
                      <a:r>
                        <a:rPr kumimoji="0" 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special application belt material for continuous use.</a:t>
                      </a:r>
                    </a:p>
                  </a:txBody>
                  <a:tcPr horzOverflow="overflow">
                    <a:lnL>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 xmlns:p14="http://schemas.microsoft.com/office/powerpoint/2010/main" val="196571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3551</TotalTime>
  <Words>1592</Words>
  <Application>Microsoft Office PowerPoint</Application>
  <PresentationFormat>On-screen Show (4:3)</PresentationFormat>
  <Paragraphs>386</Paragraphs>
  <Slides>48</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Equation</vt:lpstr>
      <vt:lpstr>KINEMATICS OF MACHINERY</vt:lpstr>
      <vt:lpstr>Introduction</vt:lpstr>
      <vt:lpstr>Introduction (Contd.)  Application</vt:lpstr>
      <vt:lpstr>Belt Drives</vt:lpstr>
      <vt:lpstr>Components of a Belt Drive</vt:lpstr>
      <vt:lpstr>Types Of Belt Drives</vt:lpstr>
      <vt:lpstr>Types of Belts</vt:lpstr>
      <vt:lpstr>Types of Belts- (Contd.)</vt:lpstr>
      <vt:lpstr>Belt Materials</vt:lpstr>
      <vt:lpstr>Belt Materials( Contd..)</vt:lpstr>
      <vt:lpstr>Components of a Belt</vt:lpstr>
      <vt:lpstr>Types of Pulleys</vt:lpstr>
      <vt:lpstr>Applications</vt:lpstr>
      <vt:lpstr>Advantages</vt:lpstr>
      <vt:lpstr>Disadvantages</vt:lpstr>
      <vt:lpstr>Disadvantages- (contd.)</vt:lpstr>
      <vt:lpstr>Selection of Belt Drive</vt:lpstr>
      <vt:lpstr>Velocity ratio</vt:lpstr>
      <vt:lpstr>Slip in Belts</vt:lpstr>
      <vt:lpstr>Belt Speed</vt:lpstr>
      <vt:lpstr>Power</vt:lpstr>
      <vt:lpstr>Problem 1</vt:lpstr>
      <vt:lpstr>Solution</vt:lpstr>
      <vt:lpstr>Problem 2</vt:lpstr>
      <vt:lpstr>Length of Belt and Angle of Lap for Open Belt</vt:lpstr>
      <vt:lpstr>Length of Belt and Angle of Lap (Contd.)</vt:lpstr>
      <vt:lpstr>Length of Belt and Angle of Lap for Cross Belt</vt:lpstr>
      <vt:lpstr>Tension in Belts</vt:lpstr>
      <vt:lpstr>Tension in Belts (Contd.)</vt:lpstr>
      <vt:lpstr>Centrifugal Tension</vt:lpstr>
      <vt:lpstr>Condition for Maximum Power Transmission</vt:lpstr>
      <vt:lpstr>Problem 3</vt:lpstr>
      <vt:lpstr>Solution</vt:lpstr>
      <vt:lpstr>Solution (Contd.)</vt:lpstr>
      <vt:lpstr>Problem 4</vt:lpstr>
      <vt:lpstr>Problem 5</vt:lpstr>
      <vt:lpstr>Problem 6</vt:lpstr>
      <vt:lpstr>V -Belt</vt:lpstr>
      <vt:lpstr>V –Belt Tension</vt:lpstr>
      <vt:lpstr>V –Belt (Contd.)</vt:lpstr>
      <vt:lpstr>V –Belt (Contd.)</vt:lpstr>
      <vt:lpstr>Problem 7</vt:lpstr>
      <vt:lpstr>Solution (Contd.)</vt:lpstr>
      <vt:lpstr>Problem 8</vt:lpstr>
      <vt:lpstr>Solution</vt:lpstr>
      <vt:lpstr>Problem 9</vt:lpstr>
      <vt:lpstr>Solution</vt:lpstr>
      <vt:lpstr>Solution (Contd.)</vt:lpstr>
    </vt:vector>
  </TitlesOfParts>
  <Company>OTTERI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MECHANICS</dc:title>
  <dc:creator>S R MOHIDEEN</dc:creator>
  <cp:lastModifiedBy>rasool</cp:lastModifiedBy>
  <cp:revision>166</cp:revision>
  <dcterms:created xsi:type="dcterms:W3CDTF">2012-01-07T15:28:18Z</dcterms:created>
  <dcterms:modified xsi:type="dcterms:W3CDTF">2019-01-03T04:36:22Z</dcterms:modified>
</cp:coreProperties>
</file>