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332" r:id="rId4"/>
    <p:sldId id="333" r:id="rId5"/>
    <p:sldId id="334" r:id="rId6"/>
    <p:sldId id="335" r:id="rId7"/>
    <p:sldId id="336" r:id="rId8"/>
    <p:sldId id="337" r:id="rId9"/>
    <p:sldId id="338" r:id="rId10"/>
    <p:sldId id="300" r:id="rId11"/>
    <p:sldId id="339" r:id="rId12"/>
    <p:sldId id="340" r:id="rId13"/>
    <p:sldId id="350" r:id="rId14"/>
    <p:sldId id="341" r:id="rId15"/>
    <p:sldId id="342" r:id="rId16"/>
    <p:sldId id="343" r:id="rId17"/>
    <p:sldId id="344" r:id="rId18"/>
    <p:sldId id="345" r:id="rId19"/>
    <p:sldId id="346" r:id="rId20"/>
    <p:sldId id="347" r:id="rId21"/>
    <p:sldId id="348" r:id="rId22"/>
    <p:sldId id="349" r:id="rId23"/>
    <p:sldId id="305" r:id="rId24"/>
    <p:sldId id="306" r:id="rId25"/>
    <p:sldId id="307" r:id="rId26"/>
    <p:sldId id="308" r:id="rId27"/>
    <p:sldId id="309" r:id="rId28"/>
    <p:sldId id="310" r:id="rId29"/>
    <p:sldId id="311" r:id="rId30"/>
    <p:sldId id="312"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294" r:id="rId46"/>
    <p:sldId id="295" r:id="rId47"/>
    <p:sldId id="296" r:id="rId48"/>
    <p:sldId id="29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9513"/>
    <a:srgbClr val="00277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23" autoAdjust="0"/>
    <p:restoredTop sz="90258" autoAdjust="0"/>
  </p:normalViewPr>
  <p:slideViewPr>
    <p:cSldViewPr>
      <p:cViewPr varScale="1">
        <p:scale>
          <a:sx n="95" d="100"/>
          <a:sy n="95" d="100"/>
        </p:scale>
        <p:origin x="-420" y="-108"/>
      </p:cViewPr>
      <p:guideLst>
        <p:guide orient="horz" pos="2160"/>
        <p:guide pos="2880"/>
      </p:guideLst>
    </p:cSldViewPr>
  </p:slideViewPr>
  <p:outlineViewPr>
    <p:cViewPr>
      <p:scale>
        <a:sx n="33" d="100"/>
        <a:sy n="33" d="100"/>
      </p:scale>
      <p:origin x="0" y="-3609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3CA2A3-DB1C-41F4-9F70-7712A027AF5C}" type="datetimeFigureOut">
              <a:rPr lang="en-US" smtClean="0"/>
              <a:pPr/>
              <a:t>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5D7ED0-6E4E-4481-AC49-A8768C48882D}" type="slidenum">
              <a:rPr lang="en-US" smtClean="0"/>
              <a:pPr/>
              <a:t>‹#›</a:t>
            </a:fld>
            <a:endParaRPr lang="en-US"/>
          </a:p>
        </p:txBody>
      </p:sp>
    </p:spTree>
    <p:extLst>
      <p:ext uri="{BB962C8B-B14F-4D97-AF65-F5344CB8AC3E}">
        <p14:creationId xmlns="" xmlns:p14="http://schemas.microsoft.com/office/powerpoint/2010/main" val="3443048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5D7ED0-6E4E-4481-AC49-A8768C48882D}" type="slidenum">
              <a:rPr lang="en-US" smtClean="0"/>
              <a:pPr/>
              <a:t>1</a:t>
            </a:fld>
            <a:endParaRPr lang="en-US"/>
          </a:p>
        </p:txBody>
      </p:sp>
    </p:spTree>
    <p:extLst>
      <p:ext uri="{BB962C8B-B14F-4D97-AF65-F5344CB8AC3E}">
        <p14:creationId xmlns="" xmlns:p14="http://schemas.microsoft.com/office/powerpoint/2010/main" val="1185505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C8AA31A-2B68-43F7-B5F6-AC32CA6161BC}" type="slidenum">
              <a:rPr lang="en-US"/>
              <a:pPr/>
              <a:t>46</a:t>
            </a:fld>
            <a:endParaRPr lang="en-US"/>
          </a:p>
        </p:txBody>
      </p:sp>
      <p:sp>
        <p:nvSpPr>
          <p:cNvPr id="3276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77875" y="4776788"/>
            <a:ext cx="6216650" cy="452596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 xmlns:p14="http://schemas.microsoft.com/office/powerpoint/2010/main" val="2614983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A829FB3-5A09-4DA4-AFF1-5AF0AA9A28C9}" type="slidenum">
              <a:rPr lang="en-US"/>
              <a:pPr/>
              <a:t>47</a:t>
            </a:fld>
            <a:endParaRPr lang="en-US"/>
          </a:p>
        </p:txBody>
      </p:sp>
      <p:sp>
        <p:nvSpPr>
          <p:cNvPr id="3379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777875" y="4776788"/>
            <a:ext cx="6216650" cy="452596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 xmlns:p14="http://schemas.microsoft.com/office/powerpoint/2010/main" val="1115156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609934B-5ADB-4408-B8AA-EAAD61C589D7}" type="slidenum">
              <a:rPr lang="en-US"/>
              <a:pPr/>
              <a:t>48</a:t>
            </a:fld>
            <a:endParaRPr lang="en-US"/>
          </a:p>
        </p:txBody>
      </p:sp>
      <p:sp>
        <p:nvSpPr>
          <p:cNvPr id="3481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777875" y="4776788"/>
            <a:ext cx="6216650" cy="452596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 xmlns:p14="http://schemas.microsoft.com/office/powerpoint/2010/main" val="815994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8D852A-FF79-4F88-A94D-7CE2556EEAE4}" type="slidenum">
              <a:rPr lang="en-US" altLang="en-US"/>
              <a:pPr eaLnBrk="1" hangingPunct="1"/>
              <a:t>3</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3391549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2C0434-12C9-4404-8984-FAC424A36ADC}" type="slidenum">
              <a:rPr lang="en-US" altLang="en-US"/>
              <a:pPr eaLnBrk="1" hangingPunct="1"/>
              <a:t>4</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2276512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71F543-7B43-4AB5-97DF-FE52BF6A1774}" type="slidenum">
              <a:rPr lang="en-US" altLang="en-US"/>
              <a:pPr eaLnBrk="1" hangingPunct="1"/>
              <a:t>5</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359208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920603-7567-49D4-8B1F-518B88AAACCE}" type="slidenum">
              <a:rPr lang="en-US" altLang="en-US"/>
              <a:pPr eaLnBrk="1" hangingPunct="1"/>
              <a:t>6</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101485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B8CBE8-BD77-461A-B8A9-E43C15E426F0}" type="slidenum">
              <a:rPr lang="en-US" altLang="en-US"/>
              <a:pPr eaLnBrk="1" hangingPunct="1"/>
              <a:t>7</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80510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395BE2-9568-4DEB-855F-111192EAD306}" type="slidenum">
              <a:rPr lang="en-US" altLang="en-US"/>
              <a:pPr eaLnBrk="1" hangingPunct="1"/>
              <a:t>8</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2198528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C97003-246E-4FF8-A9A6-1D0E8E58CD10}" type="slidenum">
              <a:rPr lang="en-US" altLang="en-US"/>
              <a:pPr eaLnBrk="1" hangingPunct="1"/>
              <a:t>9</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3838835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B6E4DFE-C2EC-474E-87DF-7545AC45021A}" type="slidenum">
              <a:rPr lang="en-US"/>
              <a:pPr/>
              <a:t>45</a:t>
            </a:fld>
            <a:endParaRPr lang="en-US"/>
          </a:p>
        </p:txBody>
      </p:sp>
      <p:sp>
        <p:nvSpPr>
          <p:cNvPr id="3174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77875" y="4776788"/>
            <a:ext cx="6216650" cy="452596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 xmlns:p14="http://schemas.microsoft.com/office/powerpoint/2010/main" val="286424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74BF79-E218-48CA-BB3C-1720D4A49178}" type="datetime1">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61A10-5253-4929-A3FC-0326E7C86201}" type="datetime1">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0714B-7717-4765-95CB-F6D78BEAD4FB}" type="datetime1">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850759B7-543A-40FE-9AAD-FA7D28E32C74}" type="slidenum">
              <a:rPr lang="en-US" altLang="en-US"/>
              <a:pPr/>
              <a:t>‹#›</a:t>
            </a:fld>
            <a:endParaRPr lang="en-US" altLang="en-US"/>
          </a:p>
        </p:txBody>
      </p:sp>
    </p:spTree>
    <p:extLst>
      <p:ext uri="{BB962C8B-B14F-4D97-AF65-F5344CB8AC3E}">
        <p14:creationId xmlns="" xmlns:p14="http://schemas.microsoft.com/office/powerpoint/2010/main" val="3702132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00500"/>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7"/>
          <p:cNvSpPr>
            <a:spLocks noGrp="1" noChangeArrowheads="1"/>
          </p:cNvSpPr>
          <p:nvPr>
            <p:ph type="sldNum" sz="quarter" idx="12"/>
          </p:nvPr>
        </p:nvSpPr>
        <p:spPr>
          <a:ln/>
        </p:spPr>
        <p:txBody>
          <a:bodyPr/>
          <a:lstStyle>
            <a:lvl1pPr>
              <a:defRPr/>
            </a:lvl1pPr>
          </a:lstStyle>
          <a:p>
            <a:fld id="{5A4EF484-FBBC-495A-9077-8865188C22D5}" type="slidenum">
              <a:rPr lang="en-US" altLang="en-US"/>
              <a:pPr/>
              <a:t>‹#›</a:t>
            </a:fld>
            <a:endParaRPr lang="en-US" altLang="en-US"/>
          </a:p>
        </p:txBody>
      </p:sp>
    </p:spTree>
    <p:extLst>
      <p:ext uri="{BB962C8B-B14F-4D97-AF65-F5344CB8AC3E}">
        <p14:creationId xmlns="" xmlns:p14="http://schemas.microsoft.com/office/powerpoint/2010/main" val="2372862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33D73650-F300-4A72-91A6-2F4CA324A0D0}" type="slidenum">
              <a:rPr lang="en-US" altLang="en-US"/>
              <a:pPr/>
              <a:t>‹#›</a:t>
            </a:fld>
            <a:endParaRPr lang="en-US" altLang="en-US"/>
          </a:p>
        </p:txBody>
      </p:sp>
    </p:spTree>
    <p:extLst>
      <p:ext uri="{BB962C8B-B14F-4D97-AF65-F5344CB8AC3E}">
        <p14:creationId xmlns="" xmlns:p14="http://schemas.microsoft.com/office/powerpoint/2010/main" val="3976470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33D73650-F300-4A72-91A6-2F4CA324A0D0}" type="slidenum">
              <a:rPr lang="en-US" altLang="en-US"/>
              <a:pPr/>
              <a:t>‹#›</a:t>
            </a:fld>
            <a:endParaRPr lang="en-US" altLang="en-US"/>
          </a:p>
        </p:txBody>
      </p:sp>
    </p:spTree>
    <p:extLst>
      <p:ext uri="{BB962C8B-B14F-4D97-AF65-F5344CB8AC3E}">
        <p14:creationId xmlns="" xmlns:p14="http://schemas.microsoft.com/office/powerpoint/2010/main" val="1668755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33D73650-F300-4A72-91A6-2F4CA324A0D0}" type="slidenum">
              <a:rPr lang="en-US" altLang="en-US"/>
              <a:pPr/>
              <a:t>‹#›</a:t>
            </a:fld>
            <a:endParaRPr lang="en-US" altLang="en-US"/>
          </a:p>
        </p:txBody>
      </p:sp>
    </p:spTree>
    <p:extLst>
      <p:ext uri="{BB962C8B-B14F-4D97-AF65-F5344CB8AC3E}">
        <p14:creationId xmlns="" xmlns:p14="http://schemas.microsoft.com/office/powerpoint/2010/main" val="1464029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33D73650-F300-4A72-91A6-2F4CA324A0D0}" type="slidenum">
              <a:rPr lang="en-US" altLang="en-US"/>
              <a:pPr/>
              <a:t>‹#›</a:t>
            </a:fld>
            <a:endParaRPr lang="en-US" altLang="en-US"/>
          </a:p>
        </p:txBody>
      </p:sp>
    </p:spTree>
    <p:extLst>
      <p:ext uri="{BB962C8B-B14F-4D97-AF65-F5344CB8AC3E}">
        <p14:creationId xmlns="" xmlns:p14="http://schemas.microsoft.com/office/powerpoint/2010/main" val="3982813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33D73650-F300-4A72-91A6-2F4CA324A0D0}" type="slidenum">
              <a:rPr lang="en-US" altLang="en-US"/>
              <a:pPr/>
              <a:t>‹#›</a:t>
            </a:fld>
            <a:endParaRPr lang="en-US" altLang="en-US"/>
          </a:p>
        </p:txBody>
      </p:sp>
    </p:spTree>
    <p:extLst>
      <p:ext uri="{BB962C8B-B14F-4D97-AF65-F5344CB8AC3E}">
        <p14:creationId xmlns="" xmlns:p14="http://schemas.microsoft.com/office/powerpoint/2010/main" val="1032400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8229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084830EF-67F3-4698-90FF-D6354898C0A0}" type="slidenum">
              <a:rPr lang="en-US" altLang="en-US"/>
              <a:pPr/>
              <a:t>‹#›</a:t>
            </a:fld>
            <a:endParaRPr lang="en-US" altLang="en-US"/>
          </a:p>
        </p:txBody>
      </p:sp>
    </p:spTree>
    <p:extLst>
      <p:ext uri="{BB962C8B-B14F-4D97-AF65-F5344CB8AC3E}">
        <p14:creationId xmlns="" xmlns:p14="http://schemas.microsoft.com/office/powerpoint/2010/main" val="391563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43600" cy="1143000"/>
          </a:xfrm>
          <a:solidFill>
            <a:srgbClr val="199513"/>
          </a:solidFill>
        </p:spPr>
        <p:txBody>
          <a:bodyPr/>
          <a:lstStyle>
            <a:lvl1pPr>
              <a:defRPr>
                <a:solidFill>
                  <a:srgbClr val="FFFF00"/>
                </a:solidFill>
                <a:effectLst>
                  <a:outerShdw blurRad="50800" dist="50800" dir="5400000" algn="ctr" rotWithShape="0">
                    <a:schemeClr val="tx1"/>
                  </a:outerShdw>
                </a:effectLst>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050" name="Picture 2"/>
          <p:cNvPicPr>
            <a:picLocks noChangeAspect="1" noChangeArrowheads="1"/>
          </p:cNvPicPr>
          <p:nvPr userDrawn="1"/>
        </p:nvPicPr>
        <p:blipFill>
          <a:blip r:embed="rId2" cstate="print"/>
          <a:srcRect/>
          <a:stretch>
            <a:fillRect/>
          </a:stretch>
        </p:blipFill>
        <p:spPr bwMode="auto">
          <a:xfrm>
            <a:off x="5256213" y="6247901"/>
            <a:ext cx="2973387" cy="610098"/>
          </a:xfrm>
          <a:prstGeom prst="rect">
            <a:avLst/>
          </a:prstGeom>
          <a:noFill/>
          <a:ln w="9525">
            <a:noFill/>
            <a:miter lim="800000"/>
            <a:headEnd/>
            <a:tailEnd/>
          </a:ln>
          <a:effectLst/>
        </p:spPr>
      </p:pic>
      <p:pic>
        <p:nvPicPr>
          <p:cNvPr id="2051" name="Picture 3"/>
          <p:cNvPicPr>
            <a:picLocks noChangeAspect="1" noChangeArrowheads="1"/>
          </p:cNvPicPr>
          <p:nvPr userDrawn="1"/>
        </p:nvPicPr>
        <p:blipFill>
          <a:blip r:embed="rId3" cstate="print"/>
          <a:srcRect/>
          <a:stretch>
            <a:fillRect/>
          </a:stretch>
        </p:blipFill>
        <p:spPr bwMode="auto">
          <a:xfrm>
            <a:off x="8229600" y="6248400"/>
            <a:ext cx="914400" cy="609600"/>
          </a:xfrm>
          <a:prstGeom prst="rect">
            <a:avLst/>
          </a:prstGeom>
          <a:noFill/>
          <a:ln w="9525">
            <a:noFill/>
            <a:miter lim="800000"/>
            <a:headEnd/>
            <a:tailEnd/>
          </a:ln>
          <a:effectLst/>
        </p:spPr>
      </p:pic>
      <p:pic>
        <p:nvPicPr>
          <p:cNvPr id="9" name="Picture 5" descr="bevelg1"/>
          <p:cNvPicPr>
            <a:picLocks noChangeAspect="1" noChangeArrowheads="1" noCrop="1"/>
          </p:cNvPicPr>
          <p:nvPr userDrawn="1"/>
        </p:nvPicPr>
        <p:blipFill>
          <a:blip r:embed="rId4" cstate="print"/>
          <a:srcRect/>
          <a:stretch>
            <a:fillRect/>
          </a:stretch>
        </p:blipFill>
        <p:spPr bwMode="auto">
          <a:xfrm>
            <a:off x="7848600" y="1"/>
            <a:ext cx="1295400" cy="1202872"/>
          </a:xfrm>
          <a:prstGeom prst="rect">
            <a:avLst/>
          </a:prstGeom>
          <a:noFill/>
        </p:spPr>
      </p:pic>
      <p:sp>
        <p:nvSpPr>
          <p:cNvPr id="10" name="Slide Number Placeholder 5"/>
          <p:cNvSpPr>
            <a:spLocks noGrp="1"/>
          </p:cNvSpPr>
          <p:nvPr>
            <p:ph type="sldNum" sz="quarter" idx="12"/>
          </p:nvPr>
        </p:nvSpPr>
        <p:spPr>
          <a:xfrm>
            <a:off x="8305800" y="0"/>
            <a:ext cx="838200" cy="381000"/>
          </a:xfrm>
        </p:spPr>
        <p:txBody>
          <a:bodyPr/>
          <a:lstStyle>
            <a:lvl1pPr>
              <a:defRPr b="1"/>
            </a:lvl1pPr>
          </a:lstStyle>
          <a:p>
            <a:fld id="{4FABECFD-5E5C-4EA4-9EED-4BBB22FF2762}" type="slidenum">
              <a:rPr lang="en-US" smtClean="0"/>
              <a:pPr/>
              <a:t>‹#›</a:t>
            </a:fld>
            <a:endParaRPr 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33D73650-F300-4A72-91A6-2F4CA324A0D0}" type="slidenum">
              <a:rPr lang="en-US" altLang="en-US"/>
              <a:pPr/>
              <a:t>‹#›</a:t>
            </a:fld>
            <a:endParaRPr lang="en-US" altLang="en-US"/>
          </a:p>
        </p:txBody>
      </p:sp>
    </p:spTree>
    <p:extLst>
      <p:ext uri="{BB962C8B-B14F-4D97-AF65-F5344CB8AC3E}">
        <p14:creationId xmlns="" xmlns:p14="http://schemas.microsoft.com/office/powerpoint/2010/main" val="4030138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33D73650-F300-4A72-91A6-2F4CA324A0D0}" type="slidenum">
              <a:rPr lang="en-US" altLang="en-US"/>
              <a:pPr/>
              <a:t>‹#›</a:t>
            </a:fld>
            <a:endParaRPr lang="en-US" altLang="en-US"/>
          </a:p>
        </p:txBody>
      </p:sp>
    </p:spTree>
    <p:extLst>
      <p:ext uri="{BB962C8B-B14F-4D97-AF65-F5344CB8AC3E}">
        <p14:creationId xmlns="" xmlns:p14="http://schemas.microsoft.com/office/powerpoint/2010/main" val="135126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33D73650-F300-4A72-91A6-2F4CA324A0D0}" type="slidenum">
              <a:rPr lang="en-US" altLang="en-US"/>
              <a:pPr/>
              <a:t>‹#›</a:t>
            </a:fld>
            <a:endParaRPr lang="en-US" altLang="en-US"/>
          </a:p>
        </p:txBody>
      </p:sp>
    </p:spTree>
    <p:extLst>
      <p:ext uri="{BB962C8B-B14F-4D97-AF65-F5344CB8AC3E}">
        <p14:creationId xmlns="" xmlns:p14="http://schemas.microsoft.com/office/powerpoint/2010/main" val="1705632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33D73650-F300-4A72-91A6-2F4CA324A0D0}" type="slidenum">
              <a:rPr lang="en-US" altLang="en-US"/>
              <a:pPr/>
              <a:t>‹#›</a:t>
            </a:fld>
            <a:endParaRPr lang="en-US" altLang="en-US"/>
          </a:p>
        </p:txBody>
      </p:sp>
    </p:spTree>
    <p:extLst>
      <p:ext uri="{BB962C8B-B14F-4D97-AF65-F5344CB8AC3E}">
        <p14:creationId xmlns="" xmlns:p14="http://schemas.microsoft.com/office/powerpoint/2010/main" val="4045872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33D73650-F300-4A72-91A6-2F4CA324A0D0}" type="slidenum">
              <a:rPr lang="en-US" altLang="en-US"/>
              <a:pPr/>
              <a:t>‹#›</a:t>
            </a:fld>
            <a:endParaRPr lang="en-US" altLang="en-US"/>
          </a:p>
        </p:txBody>
      </p:sp>
    </p:spTree>
    <p:extLst>
      <p:ext uri="{BB962C8B-B14F-4D97-AF65-F5344CB8AC3E}">
        <p14:creationId xmlns="" xmlns:p14="http://schemas.microsoft.com/office/powerpoint/2010/main" val="1951390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33D73650-F300-4A72-91A6-2F4CA324A0D0}" type="slidenum">
              <a:rPr lang="en-US" altLang="en-US"/>
              <a:pPr/>
              <a:t>‹#›</a:t>
            </a:fld>
            <a:endParaRPr lang="en-US" altLang="en-US"/>
          </a:p>
        </p:txBody>
      </p:sp>
    </p:spTree>
    <p:extLst>
      <p:ext uri="{BB962C8B-B14F-4D97-AF65-F5344CB8AC3E}">
        <p14:creationId xmlns="" xmlns:p14="http://schemas.microsoft.com/office/powerpoint/2010/main" val="4249814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33D73650-F300-4A72-91A6-2F4CA324A0D0}" type="slidenum">
              <a:rPr lang="en-US" altLang="en-US"/>
              <a:pPr/>
              <a:t>‹#›</a:t>
            </a:fld>
            <a:endParaRPr lang="en-US" altLang="en-US"/>
          </a:p>
        </p:txBody>
      </p:sp>
    </p:spTree>
    <p:extLst>
      <p:ext uri="{BB962C8B-B14F-4D97-AF65-F5344CB8AC3E}">
        <p14:creationId xmlns="" xmlns:p14="http://schemas.microsoft.com/office/powerpoint/2010/main" val="347389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33D73650-F300-4A72-91A6-2F4CA324A0D0}" type="slidenum">
              <a:rPr lang="en-US" altLang="en-US"/>
              <a:pPr/>
              <a:t>‹#›</a:t>
            </a:fld>
            <a:endParaRPr lang="en-US" altLang="en-US"/>
          </a:p>
        </p:txBody>
      </p:sp>
    </p:spTree>
    <p:extLst>
      <p:ext uri="{BB962C8B-B14F-4D97-AF65-F5344CB8AC3E}">
        <p14:creationId xmlns="" xmlns:p14="http://schemas.microsoft.com/office/powerpoint/2010/main" val="1330742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33D73650-F300-4A72-91A6-2F4CA324A0D0}" type="slidenum">
              <a:rPr lang="en-US" altLang="en-US"/>
              <a:pPr/>
              <a:t>‹#›</a:t>
            </a:fld>
            <a:endParaRPr lang="en-US" altLang="en-US"/>
          </a:p>
        </p:txBody>
      </p:sp>
    </p:spTree>
    <p:extLst>
      <p:ext uri="{BB962C8B-B14F-4D97-AF65-F5344CB8AC3E}">
        <p14:creationId xmlns="" xmlns:p14="http://schemas.microsoft.com/office/powerpoint/2010/main" val="150577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73500B-5014-4C47-A7D3-9767B23363B0}" type="datetime1">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ECFD-5E5C-4EA4-9EED-4BBB22FF276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1C91A0-8149-4DA9-8132-BF26A6ACADC2}" type="datetime1">
              <a:rPr lang="en-US" smtClean="0"/>
              <a:pPr/>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CC9ACD-56CA-4774-84AD-8A858B5D932D}" type="datetime1">
              <a:rPr lang="en-US" smtClean="0"/>
              <a:pPr/>
              <a:t>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C95A14-D397-472C-984A-AE3EEC929B50}" type="datetime1">
              <a:rPr lang="en-US" smtClean="0"/>
              <a:pPr/>
              <a:t>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E39BE-29E0-4C37-B1B6-3746DBDBEBAB}" type="datetime1">
              <a:rPr lang="en-US" smtClean="0"/>
              <a:pPr/>
              <a:t>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354EC7-750F-4DA5-AE37-521DDC046F3E}" type="datetime1">
              <a:rPr lang="en-US" smtClean="0"/>
              <a:pPr/>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43C3E-7CFB-4CB9-806B-0F6CF28126EA}" type="datetime1">
              <a:rPr lang="en-US" smtClean="0"/>
              <a:pPr/>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CE968-054E-4CB0-A6CA-A661D4EA238C}" type="datetime1">
              <a:rPr lang="en-US" smtClean="0"/>
              <a:pPr/>
              <a:t>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ECFD-5E5C-4EA4-9EED-4BBB22FF27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jpeg"/><Relationship Id="rId9"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0" descr="AABUROU0001"/>
          <p:cNvPicPr>
            <a:picLocks noChangeAspect="1" noChangeArrowheads="1"/>
          </p:cNvPicPr>
          <p:nvPr/>
        </p:nvPicPr>
        <p:blipFill>
          <a:blip r:embed="rId3" cstate="print"/>
          <a:srcRect/>
          <a:stretch>
            <a:fillRect/>
          </a:stretch>
        </p:blipFill>
        <p:spPr bwMode="auto">
          <a:xfrm>
            <a:off x="0" y="1981200"/>
            <a:ext cx="2514600" cy="2845861"/>
          </a:xfrm>
          <a:prstGeom prst="rect">
            <a:avLst/>
          </a:prstGeom>
          <a:noFill/>
        </p:spPr>
      </p:pic>
      <p:pic>
        <p:nvPicPr>
          <p:cNvPr id="11" name="Picture 18" descr="msotw9_temp0"/>
          <p:cNvPicPr>
            <a:picLocks noChangeAspect="1" noChangeArrowheads="1"/>
          </p:cNvPicPr>
          <p:nvPr/>
        </p:nvPicPr>
        <p:blipFill>
          <a:blip r:embed="rId4" cstate="print"/>
          <a:srcRect/>
          <a:stretch>
            <a:fillRect/>
          </a:stretch>
        </p:blipFill>
        <p:spPr bwMode="auto">
          <a:xfrm>
            <a:off x="7239000" y="2057401"/>
            <a:ext cx="1891465" cy="1523999"/>
          </a:xfrm>
          <a:prstGeom prst="rect">
            <a:avLst/>
          </a:prstGeom>
          <a:noFill/>
          <a:ln w="9525">
            <a:noFill/>
            <a:miter lim="800000"/>
            <a:headEnd/>
            <a:tailEnd/>
          </a:ln>
          <a:effectLst/>
        </p:spPr>
      </p:pic>
      <p:pic>
        <p:nvPicPr>
          <p:cNvPr id="17" name="Picture 4"/>
          <p:cNvPicPr>
            <a:picLocks noChangeAspect="1" noChangeArrowheads="1"/>
          </p:cNvPicPr>
          <p:nvPr/>
        </p:nvPicPr>
        <p:blipFill>
          <a:blip r:embed="rId5" cstate="print"/>
          <a:srcRect/>
          <a:stretch>
            <a:fillRect/>
          </a:stretch>
        </p:blipFill>
        <p:spPr bwMode="auto">
          <a:xfrm>
            <a:off x="1905000" y="304800"/>
            <a:ext cx="3990975" cy="2381250"/>
          </a:xfrm>
          <a:prstGeom prst="rect">
            <a:avLst/>
          </a:prstGeom>
          <a:noFill/>
          <a:ln w="9525">
            <a:noFill/>
            <a:miter lim="800000"/>
            <a:headEnd/>
            <a:tailEnd/>
          </a:ln>
        </p:spPr>
      </p:pic>
      <p:pic>
        <p:nvPicPr>
          <p:cNvPr id="15" name="Picture 7" descr="AADFPSM0"/>
          <p:cNvPicPr>
            <a:picLocks noChangeAspect="1" noChangeArrowheads="1"/>
          </p:cNvPicPr>
          <p:nvPr/>
        </p:nvPicPr>
        <p:blipFill>
          <a:blip r:embed="rId6" cstate="print"/>
          <a:srcRect/>
          <a:stretch>
            <a:fillRect/>
          </a:stretch>
        </p:blipFill>
        <p:spPr bwMode="auto">
          <a:xfrm>
            <a:off x="0" y="4658624"/>
            <a:ext cx="1905000" cy="2199376"/>
          </a:xfrm>
          <a:prstGeom prst="rect">
            <a:avLst/>
          </a:prstGeom>
          <a:noFill/>
        </p:spPr>
      </p:pic>
      <p:pic>
        <p:nvPicPr>
          <p:cNvPr id="18" name="Picture 4"/>
          <p:cNvPicPr>
            <a:picLocks noChangeAspect="1" noChangeArrowheads="1"/>
          </p:cNvPicPr>
          <p:nvPr/>
        </p:nvPicPr>
        <p:blipFill>
          <a:blip r:embed="rId7" cstate="print"/>
          <a:srcRect l="3742" t="63127" r="5967" b="1207"/>
          <a:stretch>
            <a:fillRect/>
          </a:stretch>
        </p:blipFill>
        <p:spPr>
          <a:xfrm>
            <a:off x="1524000" y="4343400"/>
            <a:ext cx="7086600" cy="1828800"/>
          </a:xfrm>
          <a:prstGeom prst="rect">
            <a:avLst/>
          </a:prstGeom>
          <a:noFill/>
        </p:spPr>
      </p:pic>
      <p:pic>
        <p:nvPicPr>
          <p:cNvPr id="1027" name="Picture 3"/>
          <p:cNvPicPr>
            <a:picLocks noChangeAspect="1" noChangeArrowheads="1"/>
          </p:cNvPicPr>
          <p:nvPr/>
        </p:nvPicPr>
        <p:blipFill>
          <a:blip r:embed="rId8" cstate="print"/>
          <a:srcRect/>
          <a:stretch>
            <a:fillRect/>
          </a:stretch>
        </p:blipFill>
        <p:spPr bwMode="auto">
          <a:xfrm>
            <a:off x="7467600" y="5942013"/>
            <a:ext cx="1373187" cy="915987"/>
          </a:xfrm>
          <a:prstGeom prst="rect">
            <a:avLst/>
          </a:prstGeom>
          <a:noFill/>
          <a:ln w="9525">
            <a:noFill/>
            <a:miter lim="800000"/>
            <a:headEnd/>
            <a:tailEnd/>
          </a:ln>
          <a:effectLst/>
        </p:spPr>
      </p:pic>
      <p:pic>
        <p:nvPicPr>
          <p:cNvPr id="13" name="Picture 5" descr="bevelg1"/>
          <p:cNvPicPr>
            <a:picLocks noChangeAspect="1" noChangeArrowheads="1" noCrop="1"/>
          </p:cNvPicPr>
          <p:nvPr/>
        </p:nvPicPr>
        <p:blipFill>
          <a:blip r:embed="rId9" cstate="print"/>
          <a:srcRect/>
          <a:stretch>
            <a:fillRect/>
          </a:stretch>
        </p:blipFill>
        <p:spPr bwMode="auto">
          <a:xfrm>
            <a:off x="7010400" y="0"/>
            <a:ext cx="2133600" cy="1981200"/>
          </a:xfrm>
          <a:prstGeom prst="rect">
            <a:avLst/>
          </a:prstGeom>
          <a:noFill/>
        </p:spPr>
      </p:pic>
      <p:pic>
        <p:nvPicPr>
          <p:cNvPr id="1026" name="Picture 2"/>
          <p:cNvPicPr>
            <a:picLocks noChangeAspect="1" noChangeArrowheads="1"/>
          </p:cNvPicPr>
          <p:nvPr/>
        </p:nvPicPr>
        <p:blipFill>
          <a:blip r:embed="rId10" cstate="print"/>
          <a:srcRect/>
          <a:stretch>
            <a:fillRect/>
          </a:stretch>
        </p:blipFill>
        <p:spPr bwMode="auto">
          <a:xfrm>
            <a:off x="3352800" y="5943600"/>
            <a:ext cx="3887787" cy="914400"/>
          </a:xfrm>
          <a:prstGeom prst="rect">
            <a:avLst/>
          </a:prstGeom>
          <a:noFill/>
          <a:ln w="9525">
            <a:noFill/>
            <a:miter lim="800000"/>
            <a:headEnd/>
            <a:tailEnd/>
          </a:ln>
          <a:effectLst/>
        </p:spPr>
      </p:pic>
      <p:sp>
        <p:nvSpPr>
          <p:cNvPr id="19" name="Slide Number Placeholder 18"/>
          <p:cNvSpPr>
            <a:spLocks noGrp="1"/>
          </p:cNvSpPr>
          <p:nvPr>
            <p:ph type="sldNum" sz="quarter" idx="12"/>
          </p:nvPr>
        </p:nvSpPr>
        <p:spPr/>
        <p:txBody>
          <a:bodyPr/>
          <a:lstStyle/>
          <a:p>
            <a:fld id="{4FABECFD-5E5C-4EA4-9EED-4BBB22FF2762}" type="slidenum">
              <a:rPr lang="en-US" smtClean="0"/>
              <a:pPr/>
              <a:t>1</a:t>
            </a:fld>
            <a:endParaRPr lang="en-US"/>
          </a:p>
        </p:txBody>
      </p:sp>
      <p:sp>
        <p:nvSpPr>
          <p:cNvPr id="2" name="Title 1"/>
          <p:cNvSpPr>
            <a:spLocks noGrp="1"/>
          </p:cNvSpPr>
          <p:nvPr>
            <p:ph type="ctrTitle"/>
          </p:nvPr>
        </p:nvSpPr>
        <p:spPr>
          <a:xfrm>
            <a:off x="76200" y="2743201"/>
            <a:ext cx="9144000" cy="1676399"/>
          </a:xfrm>
          <a:noFill/>
          <a:effectLst>
            <a:reflection blurRad="6350" stA="50000" endA="300" endPos="90000" dir="5400000" sy="-100000" algn="bl" rotWithShape="0"/>
          </a:effectLst>
        </p:spPr>
        <p:txBody>
          <a:bodyPr>
            <a:noAutofit/>
            <a:scene3d>
              <a:camera prst="isometricOffAxis2Top"/>
              <a:lightRig rig="sunset" dir="t"/>
            </a:scene3d>
            <a:sp3d z="38100" prstMaterial="dkEdge">
              <a:bevelT w="31750"/>
            </a:sp3d>
          </a:bodyPr>
          <a:lstStyle/>
          <a:p>
            <a:r>
              <a:rPr lang="en-US" sz="10000" b="1"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rial" pitchFamily="34" charset="0"/>
                <a:cs typeface="Arial" pitchFamily="34" charset="0"/>
              </a:rPr>
              <a:t>KINEMATICS </a:t>
            </a:r>
            <a:r>
              <a:rPr lang="en-US" sz="10000" b="1"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rial" pitchFamily="34" charset="0"/>
                <a:cs typeface="Arial" pitchFamily="34" charset="0"/>
              </a:rPr>
              <a:t>OF MACHINERY</a:t>
            </a:r>
            <a:endParaRPr lang="en-US" sz="100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rial" pitchFamily="34" charset="0"/>
              <a:cs typeface="Arial" pitchFamily="34" charset="0"/>
            </a:endParaRPr>
          </a:p>
        </p:txBody>
      </p:sp>
      <p:sp>
        <p:nvSpPr>
          <p:cNvPr id="20" name="Rectangle 19"/>
          <p:cNvSpPr/>
          <p:nvPr/>
        </p:nvSpPr>
        <p:spPr>
          <a:xfrm>
            <a:off x="3733800" y="2209800"/>
            <a:ext cx="3047117" cy="923330"/>
          </a:xfrm>
          <a:prstGeom prst="rect">
            <a:avLst/>
          </a:prstGeom>
          <a:noFill/>
        </p:spPr>
        <p:txBody>
          <a:bodyPr wrap="none" lIns="91440" tIns="45720" rIns="91440" bIns="45720">
            <a:spAutoFit/>
            <a:scene3d>
              <a:camera prst="isometricOffAxis2Left"/>
              <a:lightRig rig="threePt" dir="t"/>
            </a:scene3d>
            <a:sp3d extrusionH="114300">
              <a:bevelT/>
              <a:extrusionClr>
                <a:schemeClr val="tx1"/>
              </a:extrusionClr>
            </a:sp3d>
          </a:bodyPr>
          <a:lstStyle/>
          <a:p>
            <a:pPr algn="ctr"/>
            <a:r>
              <a:rPr lang="en-US" sz="5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MEC </a:t>
            </a:r>
            <a:r>
              <a:rPr lang="en-US" sz="5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2211</a:t>
            </a:r>
            <a:endParaRPr lang="en-US" sz="5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14" name="TextBox 13"/>
          <p:cNvSpPr txBox="1"/>
          <p:nvPr/>
        </p:nvSpPr>
        <p:spPr>
          <a:xfrm>
            <a:off x="2590800" y="4800600"/>
            <a:ext cx="1524000" cy="400110"/>
          </a:xfrm>
          <a:prstGeom prst="rect">
            <a:avLst/>
          </a:prstGeom>
          <a:solidFill>
            <a:srgbClr val="FFFF00"/>
          </a:solidFill>
          <a:effectLst>
            <a:outerShdw blurRad="50800" dist="38100" dir="10800000" algn="r" rotWithShape="0">
              <a:prstClr val="black">
                <a:alpha val="40000"/>
              </a:prstClr>
            </a:outerShdw>
          </a:effectLst>
        </p:spPr>
        <p:txBody>
          <a:bodyPr wrap="square" rtlCol="0">
            <a:spAutoFit/>
          </a:bodyPr>
          <a:lstStyle/>
          <a:p>
            <a:pPr algn="ctr"/>
            <a:r>
              <a:rPr lang="en-US" sz="2000" b="1" dirty="0" smtClean="0"/>
              <a:t>MODULE 4</a:t>
            </a:r>
            <a:endParaRPr lang="en-IN" sz="2000" b="1" dirty="0"/>
          </a:p>
        </p:txBody>
      </p:sp>
      <p:sp>
        <p:nvSpPr>
          <p:cNvPr id="16" name="Rectangle 15"/>
          <p:cNvSpPr/>
          <p:nvPr/>
        </p:nvSpPr>
        <p:spPr>
          <a:xfrm>
            <a:off x="4191000" y="4876800"/>
            <a:ext cx="1143000" cy="304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8" presetClass="emph" presetSubtype="0" fill="hold" grpId="1" nodeType="withEffect">
                                  <p:stCondLst>
                                    <p:cond delay="0"/>
                                  </p:stCondLst>
                                  <p:childTnLst>
                                    <p:animRot by="21600000">
                                      <p:cBhvr>
                                        <p:cTn id="16" dur="2000" fill="hold"/>
                                        <p:tgtEl>
                                          <p:spTgt spid="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bg/>
                                          </p:spTgt>
                                        </p:tgtEl>
                                        <p:attrNameLst>
                                          <p:attrName>style.visibility</p:attrName>
                                        </p:attrNameLst>
                                      </p:cBhvr>
                                      <p:to>
                                        <p:strVal val="visible"/>
                                      </p:to>
                                    </p:set>
                                    <p:animEffect transition="in" filter="fade">
                                      <p:cBhvr>
                                        <p:cTn id="21" dur="2000"/>
                                        <p:tgtEl>
                                          <p:spTgt spid="14">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20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grpId="1" nodeType="clickEffect">
                                  <p:stCondLst>
                                    <p:cond delay="0"/>
                                  </p:stCondLst>
                                  <p:childTnLst>
                                    <p:animRot by="21600000">
                                      <p:cBhvr>
                                        <p:cTn id="28" dur="2000" fill="hold"/>
                                        <p:tgtEl>
                                          <p:spTgt spid="14">
                                            <p:bg/>
                                          </p:spTgt>
                                        </p:tgtEl>
                                        <p:attrNameLst>
                                          <p:attrName>r</p:attrName>
                                        </p:attrNameLst>
                                      </p:cBhvr>
                                    </p:animRot>
                                  </p:childTnLst>
                                </p:cTn>
                              </p:par>
                              <p:par>
                                <p:cTn id="29" presetID="8" presetClass="emph" presetSubtype="0" fill="hold" grpId="1" nodeType="withEffect">
                                  <p:stCondLst>
                                    <p:cond delay="0"/>
                                  </p:stCondLst>
                                  <p:childTnLst>
                                    <p:animRot by="21600000">
                                      <p:cBhvr>
                                        <p:cTn id="30" dur="2000" fill="hold"/>
                                        <p:tgtEl>
                                          <p:spTgt spid="1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0" grpId="0"/>
      <p:bldP spid="14" grpId="0" build="allAtOnce" animBg="1"/>
      <p:bldP spid="14" grpId="1"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Examples for cam</a:t>
            </a:r>
          </a:p>
        </p:txBody>
      </p:sp>
      <p:pic>
        <p:nvPicPr>
          <p:cNvPr id="6147" name="Picture 8" descr="Picture7"/>
          <p:cNvPicPr>
            <a:picLocks noGrp="1" noChangeAspect="1" noChangeArrowheads="1" noCrop="1"/>
          </p:cNvPicPr>
          <p:nvPr>
            <p:ph sz="quarter" idx="1"/>
          </p:nvPr>
        </p:nvPicPr>
        <p:blipFill>
          <a:blip r:embed="rId2">
            <a:extLst>
              <a:ext uri="{28A0092B-C50C-407E-A947-70E740481C1C}">
                <a14:useLocalDpi xmlns="" xmlns:a14="http://schemas.microsoft.com/office/drawing/2010/main" val="0"/>
              </a:ext>
            </a:extLst>
          </a:blip>
          <a:srcRect/>
          <a:stretch>
            <a:fillRect/>
          </a:stretch>
        </p:blipFill>
        <p:spPr>
          <a:xfrm>
            <a:off x="1287463" y="1719263"/>
            <a:ext cx="2305050" cy="3690937"/>
          </a:xfrm>
          <a:noFill/>
        </p:spPr>
      </p:pic>
      <p:pic>
        <p:nvPicPr>
          <p:cNvPr id="6148" name="Picture 6" descr="engineclr"/>
          <p:cNvPicPr>
            <a:picLocks noGrp="1" noChangeAspect="1" noChangeArrowheads="1" noCrop="1"/>
          </p:cNvPicPr>
          <p:nvPr>
            <p:ph sz="quarter" idx="2"/>
          </p:nvPr>
        </p:nvPicPr>
        <p:blipFill>
          <a:blip r:embed="rId3">
            <a:extLst>
              <a:ext uri="{28A0092B-C50C-407E-A947-70E740481C1C}">
                <a14:useLocalDpi xmlns="" xmlns:a14="http://schemas.microsoft.com/office/drawing/2010/main" val="0"/>
              </a:ext>
            </a:extLst>
          </a:blip>
          <a:srcRect/>
          <a:stretch>
            <a:fillRect/>
          </a:stretch>
        </p:blipFill>
        <p:spPr>
          <a:xfrm>
            <a:off x="4572000" y="1719263"/>
            <a:ext cx="3810000" cy="3463925"/>
          </a:xfrm>
          <a:noFill/>
        </p:spPr>
      </p:pic>
      <p:sp>
        <p:nvSpPr>
          <p:cNvPr id="6149" name="Rectangle 4"/>
          <p:cNvSpPr>
            <a:spLocks noGrp="1" noChangeArrowheads="1"/>
          </p:cNvSpPr>
          <p:nvPr>
            <p:ph type="body" sz="half" idx="3"/>
          </p:nvPr>
        </p:nvSpPr>
        <p:spPr>
          <a:xfrm>
            <a:off x="533400" y="5029200"/>
            <a:ext cx="7391400" cy="1101725"/>
          </a:xfrm>
        </p:spPr>
        <p:txBody>
          <a:bodyPr/>
          <a:lstStyle/>
          <a:p>
            <a:pPr eaLnBrk="1" hangingPunct="1">
              <a:lnSpc>
                <a:spcPct val="80000"/>
              </a:lnSpc>
            </a:pPr>
            <a:endParaRPr lang="en-US" altLang="en-US" sz="2200" smtClean="0"/>
          </a:p>
          <a:p>
            <a:pPr eaLnBrk="1" hangingPunct="1">
              <a:lnSpc>
                <a:spcPct val="80000"/>
              </a:lnSpc>
            </a:pPr>
            <a:endParaRPr lang="en-US" altLang="en-US" sz="2200" smtClean="0"/>
          </a:p>
          <a:p>
            <a:pPr eaLnBrk="1" hangingPunct="1">
              <a:lnSpc>
                <a:spcPct val="80000"/>
              </a:lnSpc>
            </a:pPr>
            <a:r>
              <a:rPr lang="en-US" altLang="en-US" sz="2200" smtClean="0"/>
              <a:t>In IC engines to operate the inlet and exhaust valves</a:t>
            </a:r>
          </a:p>
        </p:txBody>
      </p:sp>
    </p:spTree>
    <p:extLst>
      <p:ext uri="{BB962C8B-B14F-4D97-AF65-F5344CB8AC3E}">
        <p14:creationId xmlns="" xmlns:p14="http://schemas.microsoft.com/office/powerpoint/2010/main" val="1161026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Cams</a:t>
            </a:r>
            <a:endParaRPr lang="en-US" dirty="0"/>
          </a:p>
        </p:txBody>
      </p:sp>
      <p:sp>
        <p:nvSpPr>
          <p:cNvPr id="4098" name="Content Placeholder 2"/>
          <p:cNvSpPr>
            <a:spLocks noGrp="1"/>
          </p:cNvSpPr>
          <p:nvPr>
            <p:ph idx="1"/>
          </p:nvPr>
        </p:nvSpPr>
        <p:spPr/>
        <p:txBody>
          <a:bodyPr/>
          <a:lstStyle/>
          <a:p>
            <a:pPr eaLnBrk="1" hangingPunct="1"/>
            <a:r>
              <a:rPr lang="en-US" altLang="en-US" dirty="0" smtClean="0"/>
              <a:t>Cams are classified according to</a:t>
            </a:r>
          </a:p>
          <a:p>
            <a:pPr lvl="1" eaLnBrk="1" hangingPunct="1">
              <a:buFont typeface="Arial" panose="020B0604020202020204" pitchFamily="34" charset="0"/>
              <a:buNone/>
            </a:pPr>
            <a:r>
              <a:rPr lang="en-US" altLang="en-US" dirty="0" smtClean="0"/>
              <a:t>	1.   shape,</a:t>
            </a:r>
          </a:p>
          <a:p>
            <a:pPr lvl="1" eaLnBrk="1" hangingPunct="1">
              <a:buFont typeface="Arial" panose="020B0604020202020204" pitchFamily="34" charset="0"/>
              <a:buNone/>
            </a:pPr>
            <a:r>
              <a:rPr lang="en-US" altLang="en-US" dirty="0" smtClean="0"/>
              <a:t>	2.   follower movement, and</a:t>
            </a:r>
          </a:p>
          <a:p>
            <a:pPr lvl="1" eaLnBrk="1" hangingPunct="1">
              <a:buFont typeface="Arial" panose="020B0604020202020204" pitchFamily="34" charset="0"/>
              <a:buNone/>
            </a:pPr>
            <a:r>
              <a:rPr lang="en-US" altLang="en-US" dirty="0" smtClean="0"/>
              <a:t>	3.   manner of constraint of the follower.</a:t>
            </a:r>
          </a:p>
          <a:p>
            <a:pPr eaLnBrk="1" hangingPunct="1"/>
            <a:endParaRPr lang="en-US" altLang="en-US" dirty="0" smtClean="0"/>
          </a:p>
        </p:txBody>
      </p:sp>
    </p:spTree>
    <p:extLst>
      <p:ext uri="{BB962C8B-B14F-4D97-AF65-F5344CB8AC3E}">
        <p14:creationId xmlns="" xmlns:p14="http://schemas.microsoft.com/office/powerpoint/2010/main" val="1268687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ltLang="en-US" b="1" dirty="0" smtClean="0"/>
              <a:t/>
            </a:r>
            <a:br>
              <a:rPr lang="en-US" altLang="en-US" b="1" dirty="0" smtClean="0"/>
            </a:br>
            <a:r>
              <a:rPr lang="en-US" altLang="en-US" b="1" dirty="0" smtClean="0"/>
              <a:t> </a:t>
            </a:r>
            <a:r>
              <a:rPr lang="en-US" altLang="en-US" b="1" dirty="0"/>
              <a:t>According to </a:t>
            </a:r>
            <a:r>
              <a:rPr lang="en-US" altLang="en-US" b="1" dirty="0" smtClean="0"/>
              <a:t>Shape</a:t>
            </a:r>
            <a:br>
              <a:rPr lang="en-US" altLang="en-US" b="1" dirty="0" smtClean="0"/>
            </a:br>
            <a:r>
              <a:rPr lang="en-US" altLang="en-US" sz="2700" i="1" dirty="0" smtClean="0"/>
              <a:t>1) </a:t>
            </a:r>
            <a:r>
              <a:rPr lang="en-US" altLang="en-US" sz="3600" i="1" dirty="0" smtClean="0"/>
              <a:t>Wedge and Flat Cams </a:t>
            </a:r>
            <a:r>
              <a:rPr lang="en-US" altLang="en-US" b="1" dirty="0"/>
              <a:t/>
            </a:r>
            <a:br>
              <a:rPr lang="en-US" altLang="en-US" b="1" dirty="0"/>
            </a:br>
            <a:endParaRPr lang="en-US" dirty="0"/>
          </a:p>
        </p:txBody>
      </p:sp>
      <p:sp>
        <p:nvSpPr>
          <p:cNvPr id="5122" name="Content Placeholder 2"/>
          <p:cNvSpPr>
            <a:spLocks noGrp="1"/>
          </p:cNvSpPr>
          <p:nvPr>
            <p:ph idx="1"/>
          </p:nvPr>
        </p:nvSpPr>
        <p:spPr>
          <a:xfrm>
            <a:off x="228600" y="1143001"/>
            <a:ext cx="8763000" cy="3810000"/>
          </a:xfrm>
        </p:spPr>
        <p:txBody>
          <a:bodyPr>
            <a:normAutofit lnSpcReduction="10000"/>
          </a:bodyPr>
          <a:lstStyle/>
          <a:p>
            <a:pPr eaLnBrk="1" hangingPunct="1"/>
            <a:r>
              <a:rPr lang="en-US" altLang="en-US" sz="2600" i="1" dirty="0" smtClean="0"/>
              <a:t>A wedge cam has a wedge W which, in general, has a translational motion.</a:t>
            </a:r>
          </a:p>
          <a:p>
            <a:pPr eaLnBrk="1" hangingPunct="1"/>
            <a:r>
              <a:rPr lang="en-US" altLang="en-US" sz="2600" i="1" dirty="0" smtClean="0"/>
              <a:t>The follower F can either translate [Fig.(a)] or oscillate [Fig.(b)].</a:t>
            </a:r>
          </a:p>
          <a:p>
            <a:pPr eaLnBrk="1" hangingPunct="1"/>
            <a:r>
              <a:rPr lang="en-US" altLang="en-US" sz="2600" i="1" dirty="0" smtClean="0"/>
              <a:t>A spring is, usually, used to maintain the contact between the    cam and t</a:t>
            </a:r>
            <a:r>
              <a:rPr lang="en-US" altLang="en-US" sz="2600" dirty="0" smtClean="0"/>
              <a:t>he follower.</a:t>
            </a:r>
          </a:p>
          <a:p>
            <a:pPr eaLnBrk="1" hangingPunct="1"/>
            <a:r>
              <a:rPr lang="en-US" altLang="en-US" sz="2600" dirty="0" smtClean="0"/>
              <a:t> In Fig.(c), the cam is stationary and the follower constraint or guide </a:t>
            </a:r>
            <a:r>
              <a:rPr lang="en-US" altLang="en-US" sz="2600" i="1" dirty="0" smtClean="0"/>
              <a:t>G causes the relative motion of the cam and the follower.</a:t>
            </a:r>
          </a:p>
          <a:p>
            <a:pPr eaLnBrk="1" hangingPunct="1"/>
            <a:endParaRPr lang="en-US" altLang="en-US" i="1" dirty="0" smtClean="0"/>
          </a:p>
          <a:p>
            <a:pPr eaLnBrk="1" hangingPunct="1"/>
            <a:endParaRPr lang="en-US" altLang="en-US" dirty="0" smtClean="0"/>
          </a:p>
        </p:txBody>
      </p:sp>
      <p:pic>
        <p:nvPicPr>
          <p:cNvPr id="5123"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5300" y="4625859"/>
            <a:ext cx="4127500" cy="22575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32190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43600" cy="709613"/>
          </a:xfrm>
        </p:spPr>
        <p:txBody>
          <a:bodyPr>
            <a:noAutofit/>
          </a:bodyPr>
          <a:lstStyle/>
          <a:p>
            <a:r>
              <a:rPr lang="en-US" altLang="en-US" sz="3200" i="1" dirty="0"/>
              <a:t>Wedge and Flat </a:t>
            </a:r>
            <a:r>
              <a:rPr lang="en-US" altLang="en-US" sz="3200" i="1" dirty="0" smtClean="0"/>
              <a:t>Cams (Contd.)</a:t>
            </a:r>
            <a:endParaRPr lang="en-US" sz="3200" dirty="0"/>
          </a:p>
        </p:txBody>
      </p:sp>
      <p:sp>
        <p:nvSpPr>
          <p:cNvPr id="4" name="Slide Number Placeholder 3"/>
          <p:cNvSpPr>
            <a:spLocks noGrp="1"/>
          </p:cNvSpPr>
          <p:nvPr>
            <p:ph type="sldNum" sz="quarter" idx="12"/>
          </p:nvPr>
        </p:nvSpPr>
        <p:spPr/>
        <p:txBody>
          <a:bodyPr/>
          <a:lstStyle/>
          <a:p>
            <a:fld id="{4FABECFD-5E5C-4EA4-9EED-4BBB22FF2762}" type="slidenum">
              <a:rPr lang="en-US" smtClean="0"/>
              <a:pPr/>
              <a:t>13</a:t>
            </a:fld>
            <a:endParaRPr lang="en-US" dirty="0"/>
          </a:p>
        </p:txBody>
      </p:sp>
      <p:pic>
        <p:nvPicPr>
          <p:cNvPr id="5" name="Picture 7" descr="Cam 2 Mov"/>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2657475" y="1214438"/>
            <a:ext cx="3827463" cy="432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29"/>
          <p:cNvGrpSpPr>
            <a:grpSpLocks/>
          </p:cNvGrpSpPr>
          <p:nvPr/>
        </p:nvGrpSpPr>
        <p:grpSpPr bwMode="auto">
          <a:xfrm>
            <a:off x="6343650" y="3230563"/>
            <a:ext cx="1800225" cy="1079500"/>
            <a:chOff x="4332" y="1797"/>
            <a:chExt cx="1134" cy="680"/>
          </a:xfrm>
        </p:grpSpPr>
        <p:sp>
          <p:nvSpPr>
            <p:cNvPr id="7" name="Text Box 8"/>
            <p:cNvSpPr txBox="1">
              <a:spLocks noChangeArrowheads="1"/>
            </p:cNvSpPr>
            <p:nvPr/>
          </p:nvSpPr>
          <p:spPr bwMode="auto">
            <a:xfrm>
              <a:off x="4468" y="1797"/>
              <a:ext cx="99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b="1" i="1"/>
                <a:t>Linear cam</a:t>
              </a:r>
              <a:endParaRPr lang="en-GB" altLang="en-US" b="1" i="1"/>
            </a:p>
          </p:txBody>
        </p:sp>
        <p:sp>
          <p:nvSpPr>
            <p:cNvPr id="8" name="Line 9"/>
            <p:cNvSpPr>
              <a:spLocks noChangeShapeType="1"/>
            </p:cNvSpPr>
            <p:nvPr/>
          </p:nvSpPr>
          <p:spPr bwMode="auto">
            <a:xfrm flipH="1">
              <a:off x="4332" y="2069"/>
              <a:ext cx="408" cy="40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9" name="Text Box 15"/>
          <p:cNvSpPr txBox="1">
            <a:spLocks noChangeArrowheads="1"/>
          </p:cNvSpPr>
          <p:nvPr/>
        </p:nvSpPr>
        <p:spPr bwMode="auto">
          <a:xfrm>
            <a:off x="438150" y="3735388"/>
            <a:ext cx="1511300" cy="9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b="1" i="1"/>
              <a:t>Distance moved by the follower</a:t>
            </a:r>
            <a:endParaRPr lang="en-GB" altLang="en-US" b="1" i="1"/>
          </a:p>
        </p:txBody>
      </p:sp>
      <p:grpSp>
        <p:nvGrpSpPr>
          <p:cNvPr id="10" name="Group 33"/>
          <p:cNvGrpSpPr>
            <a:grpSpLocks/>
          </p:cNvGrpSpPr>
          <p:nvPr/>
        </p:nvGrpSpPr>
        <p:grpSpPr bwMode="auto">
          <a:xfrm>
            <a:off x="1735138" y="4094163"/>
            <a:ext cx="2519362" cy="576262"/>
            <a:chOff x="1429" y="2341"/>
            <a:chExt cx="1587" cy="363"/>
          </a:xfrm>
        </p:grpSpPr>
        <p:sp>
          <p:nvSpPr>
            <p:cNvPr id="11" name="Line 13"/>
            <p:cNvSpPr>
              <a:spLocks noChangeShapeType="1"/>
            </p:cNvSpPr>
            <p:nvPr/>
          </p:nvSpPr>
          <p:spPr bwMode="auto">
            <a:xfrm flipH="1">
              <a:off x="1927" y="2704"/>
              <a:ext cx="108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 name="Line 14"/>
            <p:cNvSpPr>
              <a:spLocks noChangeShapeType="1"/>
            </p:cNvSpPr>
            <p:nvPr/>
          </p:nvSpPr>
          <p:spPr bwMode="auto">
            <a:xfrm flipH="1">
              <a:off x="1927" y="2341"/>
              <a:ext cx="108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 name="Line 26"/>
            <p:cNvSpPr>
              <a:spLocks noChangeShapeType="1"/>
            </p:cNvSpPr>
            <p:nvPr/>
          </p:nvSpPr>
          <p:spPr bwMode="auto">
            <a:xfrm>
              <a:off x="2018" y="2341"/>
              <a:ext cx="0" cy="363"/>
            </a:xfrm>
            <a:prstGeom prst="line">
              <a:avLst/>
            </a:prstGeom>
            <a:noFill/>
            <a:ln w="28575">
              <a:solidFill>
                <a:srgbClr val="FF0000"/>
              </a:solidFill>
              <a:round/>
              <a:headEnd type="stealth" w="med" len="med"/>
              <a:tailEnd type="stealth" w="med" len="med"/>
            </a:ln>
            <a:extLst>
              <a:ext uri="{909E8E84-426E-40DD-AFC4-6F175D3DCCD1}">
                <a14:hiddenFill xmlns="" xmlns:a14="http://schemas.microsoft.com/office/drawing/2010/main">
                  <a:noFill/>
                </a14:hiddenFill>
              </a:ext>
            </a:extLst>
          </p:spPr>
          <p:txBody>
            <a:bodyPr/>
            <a:lstStyle/>
            <a:p>
              <a:endParaRPr lang="en-US"/>
            </a:p>
          </p:txBody>
        </p:sp>
        <p:sp>
          <p:nvSpPr>
            <p:cNvPr id="14" name="Line 27"/>
            <p:cNvSpPr>
              <a:spLocks noChangeShapeType="1"/>
            </p:cNvSpPr>
            <p:nvPr/>
          </p:nvSpPr>
          <p:spPr bwMode="auto">
            <a:xfrm>
              <a:off x="1429" y="2341"/>
              <a:ext cx="454" cy="18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15" name="Text Box 31"/>
          <p:cNvSpPr txBox="1">
            <a:spLocks noChangeArrowheads="1"/>
          </p:cNvSpPr>
          <p:nvPr/>
        </p:nvSpPr>
        <p:spPr bwMode="auto">
          <a:xfrm>
            <a:off x="2525713" y="2654300"/>
            <a:ext cx="18732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1600" b="1" i="1"/>
              <a:t>Cam Follower</a:t>
            </a:r>
            <a:endParaRPr lang="en-GB" altLang="en-US" sz="1600" b="1" i="1"/>
          </a:p>
        </p:txBody>
      </p:sp>
      <p:sp>
        <p:nvSpPr>
          <p:cNvPr id="16" name="Line 32"/>
          <p:cNvSpPr>
            <a:spLocks noChangeShapeType="1"/>
          </p:cNvSpPr>
          <p:nvPr/>
        </p:nvSpPr>
        <p:spPr bwMode="auto">
          <a:xfrm>
            <a:off x="3678238" y="2943225"/>
            <a:ext cx="865187" cy="28733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17" name="Picture 12" descr="REC"/>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2670175" y="5535613"/>
            <a:ext cx="4500563" cy="287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9535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t/>
            </a:r>
            <a:br>
              <a:rPr lang="en-US" altLang="en-US" b="1" dirty="0"/>
            </a:br>
            <a:r>
              <a:rPr lang="en-US" altLang="en-US" b="1" dirty="0"/>
              <a:t> According to Shape</a:t>
            </a:r>
            <a:br>
              <a:rPr lang="en-US" altLang="en-US" b="1" dirty="0"/>
            </a:br>
            <a:r>
              <a:rPr lang="en-US" i="1" dirty="0" smtClean="0"/>
              <a:t>2)Radial </a:t>
            </a:r>
            <a:r>
              <a:rPr lang="en-US" i="1" dirty="0"/>
              <a:t>or Disc Cams   </a:t>
            </a:r>
            <a:br>
              <a:rPr lang="en-US" i="1" dirty="0"/>
            </a:br>
            <a:endParaRPr lang="en-US" dirty="0"/>
          </a:p>
        </p:txBody>
      </p:sp>
      <p:sp>
        <p:nvSpPr>
          <p:cNvPr id="3" name="Content Placeholder 2"/>
          <p:cNvSpPr>
            <a:spLocks noGrp="1"/>
          </p:cNvSpPr>
          <p:nvPr>
            <p:ph idx="1"/>
          </p:nvPr>
        </p:nvSpPr>
        <p:spPr>
          <a:xfrm>
            <a:off x="304800" y="1295401"/>
            <a:ext cx="8610600" cy="3200400"/>
          </a:xfrm>
        </p:spPr>
        <p:txBody>
          <a:bodyPr rtlCol="0">
            <a:normAutofit/>
          </a:bodyPr>
          <a:lstStyle/>
          <a:p>
            <a:pPr marL="514350" indent="-514350" eaLnBrk="1" fontAlgn="auto" hangingPunct="1">
              <a:spcAft>
                <a:spcPts val="0"/>
              </a:spcAft>
              <a:defRPr/>
            </a:pPr>
            <a:r>
              <a:rPr lang="en-US" i="1" dirty="0" smtClean="0"/>
              <a:t>A cam in which the follower moves radially </a:t>
            </a:r>
            <a:r>
              <a:rPr lang="en-US" i="1" baseline="-25000" dirty="0" smtClean="0"/>
              <a:t> </a:t>
            </a:r>
            <a:r>
              <a:rPr lang="en-US" i="1" dirty="0" smtClean="0"/>
              <a:t>from the centre of rotation of the cam is known as a radial or a disc cam (Fig. (a) and (b)]. </a:t>
            </a:r>
          </a:p>
          <a:p>
            <a:pPr marL="514350" indent="-514350" eaLnBrk="1" fontAlgn="auto" hangingPunct="1">
              <a:spcAft>
                <a:spcPts val="0"/>
              </a:spcAft>
              <a:defRPr/>
            </a:pPr>
            <a:r>
              <a:rPr lang="en-US" i="1" dirty="0" smtClean="0"/>
              <a:t>Radial cams are very popular due to their simplicity and compactness.</a:t>
            </a:r>
          </a:p>
          <a:p>
            <a:pPr eaLnBrk="1" fontAlgn="auto" hangingPunct="1">
              <a:spcAft>
                <a:spcPts val="0"/>
              </a:spcAft>
              <a:defRPr/>
            </a:pPr>
            <a:endParaRPr lang="en-US" i="1" dirty="0" smtClean="0"/>
          </a:p>
          <a:p>
            <a:pPr eaLnBrk="1" fontAlgn="auto" hangingPunct="1">
              <a:spcAft>
                <a:spcPts val="0"/>
              </a:spcAft>
              <a:defRPr/>
            </a:pPr>
            <a:endParaRPr lang="en-US" dirty="0"/>
          </a:p>
        </p:txBody>
      </p:sp>
      <p:pic>
        <p:nvPicPr>
          <p:cNvPr id="6147"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92100" y="4144326"/>
            <a:ext cx="3289300" cy="2713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02479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t/>
            </a:r>
            <a:br>
              <a:rPr lang="en-US" altLang="en-US" b="1" dirty="0"/>
            </a:br>
            <a:r>
              <a:rPr lang="en-US" altLang="en-US" b="1" dirty="0"/>
              <a:t> According to Shape</a:t>
            </a:r>
            <a:br>
              <a:rPr lang="en-US" altLang="en-US" b="1" dirty="0"/>
            </a:br>
            <a:r>
              <a:rPr lang="en-US" altLang="en-US" b="1" dirty="0" smtClean="0"/>
              <a:t>3) </a:t>
            </a:r>
            <a:r>
              <a:rPr lang="en-US" b="1" i="1" dirty="0" smtClean="0"/>
              <a:t>Spiral </a:t>
            </a:r>
            <a:r>
              <a:rPr lang="en-US" b="1" i="1" dirty="0"/>
              <a:t>Cams </a:t>
            </a:r>
            <a:br>
              <a:rPr lang="en-US" b="1" i="1" dirty="0"/>
            </a:br>
            <a:endParaRPr lang="en-US" dirty="0"/>
          </a:p>
        </p:txBody>
      </p:sp>
      <p:sp>
        <p:nvSpPr>
          <p:cNvPr id="3" name="Content Placeholder 2"/>
          <p:cNvSpPr>
            <a:spLocks noGrp="1"/>
          </p:cNvSpPr>
          <p:nvPr>
            <p:ph idx="1"/>
          </p:nvPr>
        </p:nvSpPr>
        <p:spPr>
          <a:xfrm>
            <a:off x="152400" y="1295401"/>
            <a:ext cx="5029200" cy="4460874"/>
          </a:xfrm>
        </p:spPr>
        <p:txBody>
          <a:bodyPr rtlCol="0">
            <a:normAutofit fontScale="92500"/>
          </a:bodyPr>
          <a:lstStyle/>
          <a:p>
            <a:pPr marL="514350" indent="-514350" algn="just" eaLnBrk="1" fontAlgn="auto" hangingPunct="1">
              <a:spcAft>
                <a:spcPts val="0"/>
              </a:spcAft>
              <a:defRPr/>
            </a:pPr>
            <a:r>
              <a:rPr lang="en-US" sz="2400" i="1" dirty="0" smtClean="0"/>
              <a:t>A spiral cam is a face cam in which a groove is cut in the form of a spiral as shown in Fig.</a:t>
            </a:r>
          </a:p>
          <a:p>
            <a:pPr marL="514350" indent="-514350" algn="just" eaLnBrk="1" fontAlgn="auto" hangingPunct="1">
              <a:spcAft>
                <a:spcPts val="0"/>
              </a:spcAft>
              <a:defRPr/>
            </a:pPr>
            <a:r>
              <a:rPr lang="en-US" sz="2400" i="1" dirty="0" smtClean="0"/>
              <a:t>The spiral groove consists of teeth which mesh with a pin gear follower. </a:t>
            </a:r>
          </a:p>
          <a:p>
            <a:pPr marL="514350" indent="-514350" algn="just" eaLnBrk="1" fontAlgn="auto" hangingPunct="1">
              <a:spcAft>
                <a:spcPts val="0"/>
              </a:spcAft>
              <a:defRPr/>
            </a:pPr>
            <a:r>
              <a:rPr lang="en-US" sz="2400" i="1" dirty="0" smtClean="0"/>
              <a:t>The velocity of the follower is proportional to the radial distance of the groove from the axis of the cam.</a:t>
            </a:r>
          </a:p>
          <a:p>
            <a:pPr marL="514350" indent="-514350" algn="just" eaLnBrk="1" fontAlgn="auto" hangingPunct="1">
              <a:spcAft>
                <a:spcPts val="0"/>
              </a:spcAft>
              <a:defRPr/>
            </a:pPr>
            <a:r>
              <a:rPr lang="en-US" sz="2400" dirty="0" smtClean="0"/>
              <a:t>The use of such a cam is limited as the cam has to reverse the direction to reset the position of the follower. It finds its use in computers.</a:t>
            </a:r>
          </a:p>
          <a:p>
            <a:pPr algn="just" eaLnBrk="1" fontAlgn="auto" hangingPunct="1">
              <a:spcAft>
                <a:spcPts val="0"/>
              </a:spcAft>
              <a:defRPr/>
            </a:pPr>
            <a:endParaRPr lang="en-US" dirty="0"/>
          </a:p>
        </p:txBody>
      </p:sp>
      <p:pic>
        <p:nvPicPr>
          <p:cNvPr id="7171"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14987" y="1117600"/>
            <a:ext cx="3541713" cy="463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14491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28800" y="3733800"/>
            <a:ext cx="6934200" cy="2785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altLang="en-US" b="1" dirty="0"/>
              <a:t/>
            </a:r>
            <a:br>
              <a:rPr lang="en-US" altLang="en-US" b="1" dirty="0"/>
            </a:br>
            <a:r>
              <a:rPr lang="en-US" altLang="en-US" b="1" dirty="0"/>
              <a:t> According to Shape</a:t>
            </a:r>
            <a:br>
              <a:rPr lang="en-US" altLang="en-US" b="1" dirty="0"/>
            </a:br>
            <a:r>
              <a:rPr lang="en-US" altLang="en-US" sz="4000" b="1" dirty="0" smtClean="0"/>
              <a:t>4)   </a:t>
            </a:r>
            <a:r>
              <a:rPr lang="en-US" altLang="en-US" sz="4000" b="1" i="1" dirty="0"/>
              <a:t>Cylindrical Cams</a:t>
            </a:r>
            <a:r>
              <a:rPr lang="en-US" altLang="en-US" b="1" i="1" dirty="0"/>
              <a:t/>
            </a:r>
            <a:br>
              <a:rPr lang="en-US" altLang="en-US" b="1" i="1" dirty="0"/>
            </a:br>
            <a:endParaRPr lang="en-US" dirty="0"/>
          </a:p>
        </p:txBody>
      </p:sp>
      <p:sp>
        <p:nvSpPr>
          <p:cNvPr id="8195" name="Content Placeholder 2"/>
          <p:cNvSpPr>
            <a:spLocks noGrp="1"/>
          </p:cNvSpPr>
          <p:nvPr>
            <p:ph idx="1"/>
          </p:nvPr>
        </p:nvSpPr>
        <p:spPr>
          <a:xfrm>
            <a:off x="228600" y="1168400"/>
            <a:ext cx="8229600" cy="4525963"/>
          </a:xfrm>
        </p:spPr>
        <p:txBody>
          <a:bodyPr/>
          <a:lstStyle/>
          <a:p>
            <a:pPr eaLnBrk="1" hangingPunct="1"/>
            <a:r>
              <a:rPr lang="en-US" altLang="en-US" sz="2000" i="1" dirty="0" smtClean="0"/>
              <a:t>In a cylindrical cam, a cylinder which has a circumferential contour cut in the surface, rotates about its axis. </a:t>
            </a:r>
          </a:p>
          <a:p>
            <a:pPr eaLnBrk="1" hangingPunct="1"/>
            <a:r>
              <a:rPr lang="en-US" altLang="en-US" sz="2000" i="1" dirty="0" smtClean="0"/>
              <a:t>The follower motion can be of two types as follows: </a:t>
            </a:r>
            <a:r>
              <a:rPr lang="en-US" altLang="en-US" sz="2000" dirty="0" smtClean="0"/>
              <a:t>In the first type, a groove is cut on the surface of the cam and a roller follower has a constrained (or positive) oscillating motion [Fig.(a)]. </a:t>
            </a:r>
          </a:p>
          <a:p>
            <a:pPr eaLnBrk="1" hangingPunct="1"/>
            <a:r>
              <a:rPr lang="en-US" altLang="en-US" sz="2000" dirty="0" smtClean="0"/>
              <a:t>Another type is an end cam in which the end of the cylinder is the working surface (b).</a:t>
            </a:r>
          </a:p>
          <a:p>
            <a:pPr eaLnBrk="1" hangingPunct="1"/>
            <a:r>
              <a:rPr lang="en-US" altLang="en-US" sz="2000" dirty="0" smtClean="0"/>
              <a:t>A spring-loaded follower translates along or parallel to the axis of the rotating cylinder.</a:t>
            </a:r>
          </a:p>
          <a:p>
            <a:pPr eaLnBrk="1" hangingPunct="1"/>
            <a:endParaRPr lang="en-US" altLang="en-US" sz="2800" dirty="0" smtClean="0"/>
          </a:p>
          <a:p>
            <a:pPr eaLnBrk="1" hangingPunct="1"/>
            <a:endParaRPr lang="en-US" altLang="en-US" sz="2800" dirty="0" smtClean="0"/>
          </a:p>
        </p:txBody>
      </p:sp>
      <p:pic>
        <p:nvPicPr>
          <p:cNvPr id="8196" name="Picture 6" descr="drumcam"/>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 y="4191000"/>
            <a:ext cx="3352800"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28401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3600" b="1" dirty="0"/>
              <a:t/>
            </a:r>
            <a:br>
              <a:rPr lang="en-US" altLang="en-US" sz="3600" b="1" dirty="0"/>
            </a:br>
            <a:r>
              <a:rPr lang="en-US" altLang="en-US" sz="4000" b="1" dirty="0"/>
              <a:t> According to Shape</a:t>
            </a:r>
            <a:br>
              <a:rPr lang="en-US" altLang="en-US" sz="4000" b="1" dirty="0"/>
            </a:br>
            <a:r>
              <a:rPr lang="en-US" altLang="en-US" sz="3100" b="1" dirty="0" smtClean="0"/>
              <a:t>5) </a:t>
            </a:r>
            <a:r>
              <a:rPr lang="en-US" altLang="en-US" sz="3100" b="1" i="1" dirty="0"/>
              <a:t>Conjugate Cams</a:t>
            </a:r>
            <a:r>
              <a:rPr lang="en-US" altLang="en-US" b="1" i="1" dirty="0"/>
              <a:t/>
            </a:r>
            <a:br>
              <a:rPr lang="en-US" altLang="en-US" b="1" i="1" dirty="0"/>
            </a:br>
            <a:endParaRPr lang="en-US" dirty="0"/>
          </a:p>
        </p:txBody>
      </p:sp>
      <p:sp>
        <p:nvSpPr>
          <p:cNvPr id="9218" name="Content Placeholder 2"/>
          <p:cNvSpPr>
            <a:spLocks noGrp="1"/>
          </p:cNvSpPr>
          <p:nvPr>
            <p:ph idx="1"/>
          </p:nvPr>
        </p:nvSpPr>
        <p:spPr>
          <a:xfrm>
            <a:off x="228600" y="1181100"/>
            <a:ext cx="8229600" cy="4525963"/>
          </a:xfrm>
        </p:spPr>
        <p:txBody>
          <a:bodyPr/>
          <a:lstStyle/>
          <a:p>
            <a:pPr eaLnBrk="1" hangingPunct="1"/>
            <a:r>
              <a:rPr lang="en-US" altLang="en-US" sz="2400" i="1" dirty="0" smtClean="0"/>
              <a:t>A conjugate cam is a double-disc cam, the two discs being keyed together and are in constant touch with the two rollers of a follower (shown in Fig.).</a:t>
            </a:r>
          </a:p>
          <a:p>
            <a:pPr eaLnBrk="1" hangingPunct="1"/>
            <a:r>
              <a:rPr lang="en-US" altLang="en-US" sz="2400" i="1" dirty="0" smtClean="0"/>
              <a:t>Thus, the follower has a positive constraint.</a:t>
            </a:r>
          </a:p>
          <a:p>
            <a:pPr eaLnBrk="1" hangingPunct="1"/>
            <a:r>
              <a:rPr lang="en-US" altLang="en-US" sz="2400" i="1" dirty="0" smtClean="0"/>
              <a:t>Such a type of cam is preferred when the requirements are low wear, low noise, better control of the follower, high speed, high dynamic loads, etc.</a:t>
            </a:r>
          </a:p>
          <a:p>
            <a:pPr eaLnBrk="1" hangingPunct="1"/>
            <a:endParaRPr lang="en-US" altLang="en-US" sz="2400" dirty="0" smtClean="0"/>
          </a:p>
        </p:txBody>
      </p:sp>
      <p:pic>
        <p:nvPicPr>
          <p:cNvPr id="9219"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05000" y="4038600"/>
            <a:ext cx="3211706" cy="255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05229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t/>
            </a:r>
            <a:br>
              <a:rPr lang="en-US" altLang="en-US" b="1" dirty="0"/>
            </a:br>
            <a:r>
              <a:rPr lang="en-US" altLang="en-US" b="1" dirty="0"/>
              <a:t> According to Shape</a:t>
            </a:r>
            <a:br>
              <a:rPr lang="en-US" altLang="en-US" b="1" dirty="0"/>
            </a:br>
            <a:r>
              <a:rPr lang="en-US" altLang="en-US" sz="4000" dirty="0" smtClean="0">
                <a:effectLst/>
              </a:rPr>
              <a:t>6) </a:t>
            </a:r>
            <a:r>
              <a:rPr lang="en-US" altLang="en-US" sz="4000" i="1" dirty="0" err="1">
                <a:effectLst/>
              </a:rPr>
              <a:t>Globoidal</a:t>
            </a:r>
            <a:r>
              <a:rPr lang="en-US" altLang="en-US" sz="4000" i="1" dirty="0">
                <a:effectLst/>
              </a:rPr>
              <a:t> Cams</a:t>
            </a:r>
            <a:r>
              <a:rPr lang="en-US" altLang="en-US" b="1" i="1" dirty="0"/>
              <a:t/>
            </a:r>
            <a:br>
              <a:rPr lang="en-US" altLang="en-US" b="1" i="1" dirty="0"/>
            </a:br>
            <a:endParaRPr lang="en-US" dirty="0"/>
          </a:p>
        </p:txBody>
      </p:sp>
      <p:sp>
        <p:nvSpPr>
          <p:cNvPr id="10242" name="Content Placeholder 2"/>
          <p:cNvSpPr>
            <a:spLocks noGrp="1"/>
          </p:cNvSpPr>
          <p:nvPr>
            <p:ph idx="1"/>
          </p:nvPr>
        </p:nvSpPr>
        <p:spPr>
          <a:xfrm>
            <a:off x="152400" y="1168401"/>
            <a:ext cx="8991600" cy="3632200"/>
          </a:xfrm>
        </p:spPr>
        <p:txBody>
          <a:bodyPr/>
          <a:lstStyle/>
          <a:p>
            <a:pPr eaLnBrk="1" hangingPunct="1"/>
            <a:r>
              <a:rPr lang="en-US" altLang="en-US" sz="2800" i="1" dirty="0" smtClean="0"/>
              <a:t>A </a:t>
            </a:r>
            <a:r>
              <a:rPr lang="en-US" altLang="en-US" sz="2800" i="1" dirty="0" err="1" smtClean="0"/>
              <a:t>globoidal</a:t>
            </a:r>
            <a:r>
              <a:rPr lang="en-US" altLang="en-US" sz="2800" i="1" dirty="0" smtClean="0"/>
              <a:t> cam can have two types of surfaces, convex or concave.</a:t>
            </a:r>
          </a:p>
          <a:p>
            <a:pPr eaLnBrk="1" hangingPunct="1"/>
            <a:r>
              <a:rPr lang="en-US" altLang="en-US" sz="2800" i="1" dirty="0" smtClean="0"/>
              <a:t>A circumferential contour is cut on the surface of rotation of the cam to impart motion to the follower which has an oscillatory motion (Fig.).</a:t>
            </a:r>
          </a:p>
          <a:p>
            <a:pPr eaLnBrk="1" hangingPunct="1"/>
            <a:r>
              <a:rPr lang="en-US" altLang="en-US" sz="2800" i="1" dirty="0" smtClean="0"/>
              <a:t>The application of such cams is limited to moderate speeds and where the angle of oscillation of the follower is large.</a:t>
            </a:r>
          </a:p>
          <a:p>
            <a:pPr eaLnBrk="1" hangingPunct="1"/>
            <a:endParaRPr lang="en-US" altLang="en-US" dirty="0" smtClean="0"/>
          </a:p>
          <a:p>
            <a:pPr eaLnBrk="1" hangingPunct="1"/>
            <a:endParaRPr lang="en-US" altLang="en-US" dirty="0" smtClean="0"/>
          </a:p>
        </p:txBody>
      </p:sp>
      <p:pic>
        <p:nvPicPr>
          <p:cNvPr id="10243"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4652963"/>
            <a:ext cx="4924617"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11775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t/>
            </a:r>
            <a:br>
              <a:rPr lang="en-US" altLang="en-US" b="1" dirty="0"/>
            </a:br>
            <a:r>
              <a:rPr lang="en-US" altLang="en-US" b="1" dirty="0"/>
              <a:t> </a:t>
            </a:r>
            <a:r>
              <a:rPr lang="en-US" altLang="en-US" b="1" dirty="0" smtClean="0"/>
              <a:t/>
            </a:r>
            <a:br>
              <a:rPr lang="en-US" altLang="en-US" b="1" dirty="0" smtClean="0"/>
            </a:br>
            <a:r>
              <a:rPr lang="en-US" altLang="en-US" b="1" dirty="0" smtClean="0"/>
              <a:t>According </a:t>
            </a:r>
            <a:r>
              <a:rPr lang="en-US" altLang="en-US" b="1" dirty="0"/>
              <a:t>to </a:t>
            </a:r>
            <a:r>
              <a:rPr lang="en-US" altLang="en-US" b="1" dirty="0" smtClean="0"/>
              <a:t>Shape </a:t>
            </a:r>
            <a:br>
              <a:rPr lang="en-US" altLang="en-US" b="1" dirty="0" smtClean="0"/>
            </a:br>
            <a:r>
              <a:rPr lang="en-US" altLang="en-US" sz="3600" b="1" i="1" dirty="0" smtClean="0"/>
              <a:t>7) </a:t>
            </a:r>
            <a:r>
              <a:rPr lang="en-US" altLang="en-US" sz="3600" b="1" i="1" dirty="0"/>
              <a:t>Spherical Cams</a:t>
            </a:r>
            <a:r>
              <a:rPr lang="en-US" altLang="en-US" b="1" i="1" dirty="0"/>
              <a:t/>
            </a:r>
            <a:br>
              <a:rPr lang="en-US" altLang="en-US" b="1" i="1" dirty="0"/>
            </a:br>
            <a:r>
              <a:rPr lang="en-US" altLang="en-US" b="1" dirty="0"/>
              <a:t/>
            </a:r>
            <a:br>
              <a:rPr lang="en-US" altLang="en-US" b="1" dirty="0"/>
            </a:br>
            <a:endParaRPr lang="en-US" dirty="0"/>
          </a:p>
        </p:txBody>
      </p:sp>
      <p:sp>
        <p:nvSpPr>
          <p:cNvPr id="11266" name="Content Placeholder 2"/>
          <p:cNvSpPr>
            <a:spLocks noGrp="1"/>
          </p:cNvSpPr>
          <p:nvPr>
            <p:ph idx="1"/>
          </p:nvPr>
        </p:nvSpPr>
        <p:spPr>
          <a:xfrm>
            <a:off x="152400" y="1143000"/>
            <a:ext cx="8229600" cy="4525963"/>
          </a:xfrm>
        </p:spPr>
        <p:txBody>
          <a:bodyPr/>
          <a:lstStyle/>
          <a:p>
            <a:pPr eaLnBrk="1" hangingPunct="1"/>
            <a:r>
              <a:rPr lang="en-US" altLang="en-US" sz="2800" i="1" dirty="0" smtClean="0"/>
              <a:t>In a spherical </a:t>
            </a:r>
            <a:r>
              <a:rPr lang="en-US" altLang="en-US" sz="2800" dirty="0" smtClean="0"/>
              <a:t>cam, the follower oscillates about an axis perpendicular to the axis surface of rotation of the cam.</a:t>
            </a:r>
          </a:p>
          <a:p>
            <a:pPr eaLnBrk="1" hangingPunct="1"/>
            <a:r>
              <a:rPr lang="en-US" altLang="en-US" sz="2800" dirty="0" smtClean="0"/>
              <a:t>Note that in a disc cam, the follower oscillates about an axis parallel to the axis of rotation of the cam.</a:t>
            </a:r>
          </a:p>
          <a:p>
            <a:pPr eaLnBrk="1" hangingPunct="1"/>
            <a:r>
              <a:rPr lang="en-US" altLang="en-US" sz="2800" dirty="0" smtClean="0"/>
              <a:t>A spherical cam is in the form of a spherical surface which transmits motion to the follower (Fig.).</a:t>
            </a:r>
          </a:p>
          <a:p>
            <a:pPr eaLnBrk="1" hangingPunct="1"/>
            <a:endParaRPr lang="en-US" altLang="en-US" dirty="0" smtClean="0"/>
          </a:p>
        </p:txBody>
      </p:sp>
      <p:pic>
        <p:nvPicPr>
          <p:cNvPr id="11267"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05000" y="4876800"/>
            <a:ext cx="2792285" cy="181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36837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MODULE 4</a:t>
            </a:r>
            <a:br>
              <a:rPr lang="en-US" dirty="0" smtClean="0"/>
            </a:br>
            <a:r>
              <a:rPr lang="en-US" b="1" dirty="0"/>
              <a:t>KINEMATICS OF CAM</a:t>
            </a:r>
            <a:endParaRPr lang="en-IN" dirty="0"/>
          </a:p>
        </p:txBody>
      </p:sp>
      <p:sp>
        <p:nvSpPr>
          <p:cNvPr id="3" name="Content Placeholder 2"/>
          <p:cNvSpPr>
            <a:spLocks noGrp="1"/>
          </p:cNvSpPr>
          <p:nvPr>
            <p:ph idx="1"/>
          </p:nvPr>
        </p:nvSpPr>
        <p:spPr/>
        <p:txBody>
          <a:bodyPr>
            <a:normAutofit fontScale="70000" lnSpcReduction="20000"/>
          </a:bodyPr>
          <a:lstStyle/>
          <a:p>
            <a:r>
              <a:rPr lang="en-US" dirty="0" smtClean="0"/>
              <a:t>Introduction</a:t>
            </a:r>
          </a:p>
          <a:p>
            <a:r>
              <a:rPr lang="en-US" dirty="0" smtClean="0"/>
              <a:t>Classifications </a:t>
            </a:r>
            <a:endParaRPr lang="en-US" dirty="0"/>
          </a:p>
          <a:p>
            <a:r>
              <a:rPr lang="en-US" dirty="0" smtClean="0"/>
              <a:t>Displacement diagrams</a:t>
            </a:r>
          </a:p>
          <a:p>
            <a:pPr lvl="1"/>
            <a:r>
              <a:rPr lang="en-US" dirty="0" smtClean="0"/>
              <a:t>Simple </a:t>
            </a:r>
            <a:r>
              <a:rPr lang="en-US" dirty="0"/>
              <a:t>harmonic, </a:t>
            </a:r>
            <a:endParaRPr lang="en-US" dirty="0" smtClean="0"/>
          </a:p>
          <a:p>
            <a:pPr lvl="1"/>
            <a:r>
              <a:rPr lang="en-US" dirty="0" smtClean="0"/>
              <a:t>parabolic</a:t>
            </a:r>
            <a:r>
              <a:rPr lang="en-US" dirty="0"/>
              <a:t>, and</a:t>
            </a:r>
          </a:p>
          <a:p>
            <a:pPr lvl="1"/>
            <a:r>
              <a:rPr lang="en-US" dirty="0"/>
              <a:t>Cycloidal </a:t>
            </a:r>
            <a:r>
              <a:rPr lang="en-US" dirty="0" smtClean="0"/>
              <a:t>motions</a:t>
            </a:r>
          </a:p>
          <a:p>
            <a:r>
              <a:rPr lang="en-US" dirty="0" smtClean="0"/>
              <a:t>Layout </a:t>
            </a:r>
            <a:r>
              <a:rPr lang="en-US" dirty="0"/>
              <a:t>of plate cam profiles - Derivatives of Follower motion</a:t>
            </a:r>
          </a:p>
          <a:p>
            <a:r>
              <a:rPr lang="en-US" dirty="0" smtClean="0"/>
              <a:t>High </a:t>
            </a:r>
            <a:r>
              <a:rPr lang="en-US" dirty="0"/>
              <a:t>speed cams </a:t>
            </a:r>
            <a:endParaRPr lang="en-US" dirty="0" smtClean="0"/>
          </a:p>
          <a:p>
            <a:pPr lvl="1"/>
            <a:r>
              <a:rPr lang="en-US" dirty="0" smtClean="0"/>
              <a:t>Circular </a:t>
            </a:r>
            <a:r>
              <a:rPr lang="en-US" dirty="0"/>
              <a:t>arc and </a:t>
            </a:r>
            <a:endParaRPr lang="en-US" dirty="0" smtClean="0"/>
          </a:p>
          <a:p>
            <a:pPr lvl="1"/>
            <a:r>
              <a:rPr lang="en-US" dirty="0" smtClean="0"/>
              <a:t>Tangent cams</a:t>
            </a:r>
          </a:p>
          <a:p>
            <a:pPr lvl="1"/>
            <a:r>
              <a:rPr lang="en-US" dirty="0" smtClean="0"/>
              <a:t>Standard </a:t>
            </a:r>
            <a:r>
              <a:rPr lang="en-US" dirty="0"/>
              <a:t>cam motion </a:t>
            </a:r>
          </a:p>
          <a:p>
            <a:r>
              <a:rPr lang="en-US" dirty="0"/>
              <a:t>Pressure angle and </a:t>
            </a:r>
            <a:r>
              <a:rPr lang="en-US" dirty="0" smtClean="0"/>
              <a:t>undercutting</a:t>
            </a:r>
          </a:p>
        </p:txBody>
      </p:sp>
      <p:sp>
        <p:nvSpPr>
          <p:cNvPr id="4" name="Slide Number Placeholder 3"/>
          <p:cNvSpPr>
            <a:spLocks noGrp="1"/>
          </p:cNvSpPr>
          <p:nvPr>
            <p:ph type="sldNum" sz="quarter" idx="12"/>
          </p:nvPr>
        </p:nvSpPr>
        <p:spPr/>
        <p:txBody>
          <a:bodyPr/>
          <a:lstStyle/>
          <a:p>
            <a:fld id="{4FABECFD-5E5C-4EA4-9EED-4BBB22FF2762}" type="slidenum">
              <a:rPr lang="en-US" smtClean="0"/>
              <a:pPr/>
              <a:t>2</a:t>
            </a:fld>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down)">
                                      <p:cBhvr>
                                        <p:cTn id="36" dur="500"/>
                                        <p:tgtEl>
                                          <p:spTgt spid="3">
                                            <p:txEl>
                                              <p:pRg st="7" end="7"/>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00"/>
                                        <p:tgtEl>
                                          <p:spTgt spid="3">
                                            <p:txEl>
                                              <p:pRg st="8" end="8"/>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wipe(down)">
                                      <p:cBhvr>
                                        <p:cTn id="45" dur="5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wipe(down)">
                                      <p:cBhvr>
                                        <p:cTn id="5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4800" b="1" dirty="0"/>
              <a:t/>
            </a:r>
            <a:br>
              <a:rPr lang="en-US" altLang="en-US" sz="4800" b="1" dirty="0"/>
            </a:br>
            <a:r>
              <a:rPr lang="en-US" altLang="en-US" sz="3600" b="1" dirty="0" smtClean="0"/>
              <a:t>According </a:t>
            </a:r>
            <a:r>
              <a:rPr lang="en-US" altLang="en-US" sz="3600" b="1" dirty="0"/>
              <a:t>to Follower Movement</a:t>
            </a:r>
            <a:r>
              <a:rPr lang="en-US" altLang="en-US" sz="3600" b="1" i="1" dirty="0"/>
              <a:t/>
            </a:r>
            <a:br>
              <a:rPr lang="en-US" altLang="en-US" sz="3600" b="1" i="1" dirty="0"/>
            </a:br>
            <a:endParaRPr lang="en-US" sz="3600" dirty="0"/>
          </a:p>
        </p:txBody>
      </p:sp>
      <p:sp>
        <p:nvSpPr>
          <p:cNvPr id="12290" name="Content Placeholder 2"/>
          <p:cNvSpPr>
            <a:spLocks noGrp="1"/>
          </p:cNvSpPr>
          <p:nvPr>
            <p:ph idx="1"/>
          </p:nvPr>
        </p:nvSpPr>
        <p:spPr>
          <a:xfrm>
            <a:off x="38100" y="1443037"/>
            <a:ext cx="8229600" cy="4525963"/>
          </a:xfrm>
        </p:spPr>
        <p:txBody>
          <a:bodyPr/>
          <a:lstStyle/>
          <a:p>
            <a:pPr marL="457200" indent="-457200" eaLnBrk="1" hangingPunct="1">
              <a:buFont typeface="Arial" panose="020B0604020202020204" pitchFamily="34" charset="0"/>
              <a:buAutoNum type="arabicPeriod"/>
            </a:pPr>
            <a:r>
              <a:rPr lang="en-US" altLang="en-US" b="1" i="1" dirty="0" smtClean="0"/>
              <a:t>Rise-Return-Rise   (R-R-R)  </a:t>
            </a:r>
          </a:p>
          <a:p>
            <a:pPr marL="457200" indent="-457200" eaLnBrk="1" hangingPunct="1"/>
            <a:r>
              <a:rPr lang="en-US" altLang="en-US" sz="2400" i="1" dirty="0" smtClean="0"/>
              <a:t>In  </a:t>
            </a:r>
            <a:r>
              <a:rPr lang="en-US" altLang="en-US" sz="2400" dirty="0" smtClean="0"/>
              <a:t>this, there is alternate rise and return of the follower with no periods of dwells (Fig. a). </a:t>
            </a:r>
          </a:p>
          <a:p>
            <a:pPr marL="457200" indent="-457200" eaLnBrk="1" hangingPunct="1"/>
            <a:r>
              <a:rPr lang="en-US" altLang="en-US" sz="2400" dirty="0" smtClean="0"/>
              <a:t>The follower has a linear or an angular displacement.</a:t>
            </a:r>
          </a:p>
          <a:p>
            <a:pPr marL="457200" indent="-457200" eaLnBrk="1" hangingPunct="1">
              <a:buFont typeface="Arial" panose="020B0604020202020204" pitchFamily="34" charset="0"/>
              <a:buAutoNum type="arabicPeriod" startAt="2"/>
            </a:pPr>
            <a:r>
              <a:rPr lang="en-US" altLang="en-US" sz="2800" b="1" i="1" dirty="0" smtClean="0"/>
              <a:t>Dwell-Rise-Return-Dwell (D-R-R-D)</a:t>
            </a:r>
          </a:p>
          <a:p>
            <a:pPr marL="457200" indent="-457200" eaLnBrk="1" hangingPunct="1"/>
            <a:r>
              <a:rPr lang="en-US" altLang="en-US" sz="2400" i="1" dirty="0" smtClean="0"/>
              <a:t>In such a type of cam, there is rise and return of the follower after a dwell Fig.(b). </a:t>
            </a:r>
          </a:p>
          <a:p>
            <a:pPr marL="457200" indent="-457200" eaLnBrk="1" hangingPunct="1"/>
            <a:r>
              <a:rPr lang="en-US" altLang="en-US" sz="2400" i="1" dirty="0" smtClean="0"/>
              <a:t>this type is used more frequently than the R-R-R type of cam.</a:t>
            </a:r>
            <a:endParaRPr lang="en-US" altLang="en-US" i="1" dirty="0" smtClean="0"/>
          </a:p>
          <a:p>
            <a:pPr marL="457200" indent="-457200" eaLnBrk="1" hangingPunct="1"/>
            <a:endParaRPr lang="en-US" altLang="en-US" dirty="0" smtClean="0"/>
          </a:p>
        </p:txBody>
      </p:sp>
      <p:pic>
        <p:nvPicPr>
          <p:cNvPr id="12291" name="Picture 2"/>
          <p:cNvPicPr>
            <a:picLocks noChangeAspect="1" noChangeArrowheads="1"/>
          </p:cNvPicPr>
          <p:nvPr/>
        </p:nvPicPr>
        <p:blipFill>
          <a:blip r:embed="rId2">
            <a:extLst>
              <a:ext uri="{28A0092B-C50C-407E-A947-70E740481C1C}">
                <a14:useLocalDpi xmlns="" xmlns:a14="http://schemas.microsoft.com/office/drawing/2010/main" val="0"/>
              </a:ext>
            </a:extLst>
          </a:blip>
          <a:srcRect r="55556" b="50000"/>
          <a:stretch>
            <a:fillRect/>
          </a:stretch>
        </p:blipFill>
        <p:spPr bwMode="auto">
          <a:xfrm>
            <a:off x="5562600" y="0"/>
            <a:ext cx="3581400" cy="283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t="50000" r="50000"/>
          <a:stretch>
            <a:fillRect/>
          </a:stretch>
        </p:blipFill>
        <p:spPr bwMode="auto">
          <a:xfrm>
            <a:off x="5562600" y="4337050"/>
            <a:ext cx="3581400" cy="252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13724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altLang="en-US" sz="3200" b="1" dirty="0"/>
              <a:t/>
            </a:r>
            <a:br>
              <a:rPr lang="en-US" altLang="en-US" sz="3200" b="1" dirty="0"/>
            </a:br>
            <a:r>
              <a:rPr lang="en-US" altLang="en-US" sz="3200" b="1" dirty="0"/>
              <a:t>According to Follower </a:t>
            </a:r>
            <a:r>
              <a:rPr lang="en-US" altLang="en-US" sz="3200" b="1" dirty="0" smtClean="0"/>
              <a:t>Movement (Contd.)</a:t>
            </a:r>
            <a:r>
              <a:rPr lang="en-US" altLang="en-US" sz="3200" b="1" i="1" dirty="0"/>
              <a:t/>
            </a:r>
            <a:br>
              <a:rPr lang="en-US" altLang="en-US" sz="3200" b="1" i="1" dirty="0"/>
            </a:br>
            <a:endParaRPr lang="en-US" sz="3200" dirty="0"/>
          </a:p>
        </p:txBody>
      </p:sp>
      <p:sp>
        <p:nvSpPr>
          <p:cNvPr id="13314" name="Content Placeholder 2"/>
          <p:cNvSpPr>
            <a:spLocks noGrp="1"/>
          </p:cNvSpPr>
          <p:nvPr>
            <p:ph idx="1"/>
          </p:nvPr>
        </p:nvSpPr>
        <p:spPr/>
        <p:txBody>
          <a:bodyPr/>
          <a:lstStyle/>
          <a:p>
            <a:pPr marL="457200" indent="-457200" eaLnBrk="1" hangingPunct="1">
              <a:buFont typeface="Arial" panose="020B0604020202020204" pitchFamily="34" charset="0"/>
              <a:buNone/>
            </a:pPr>
            <a:r>
              <a:rPr lang="en-US" altLang="en-US" sz="2800" b="1" smtClean="0"/>
              <a:t>3. </a:t>
            </a:r>
            <a:r>
              <a:rPr lang="en-US" altLang="en-US" sz="2800" b="1" i="1" smtClean="0"/>
              <a:t>Dwell-Rise-Dwell-Return-Dwell</a:t>
            </a:r>
          </a:p>
          <a:p>
            <a:pPr marL="457200" indent="-457200" eaLnBrk="1" hangingPunct="1">
              <a:buFont typeface="Arial" panose="020B0604020202020204" pitchFamily="34" charset="0"/>
              <a:buNone/>
            </a:pPr>
            <a:r>
              <a:rPr lang="en-US" altLang="en-US" sz="2800" b="1" i="1" smtClean="0"/>
              <a:t>	(D-R-D-R-D)</a:t>
            </a:r>
          </a:p>
          <a:p>
            <a:pPr marL="457200" indent="-457200" eaLnBrk="1" hangingPunct="1"/>
            <a:r>
              <a:rPr lang="en-US" altLang="en-US" sz="2800" i="1" smtClean="0"/>
              <a:t>It is the most widely used type of cam. </a:t>
            </a:r>
          </a:p>
          <a:p>
            <a:pPr marL="457200" indent="-457200" eaLnBrk="1" hangingPunct="1"/>
            <a:r>
              <a:rPr lang="en-US" altLang="en-US" sz="2800" i="1" smtClean="0"/>
              <a:t>The dwelling of the cam is followed by </a:t>
            </a:r>
            <a:r>
              <a:rPr lang="en-US" altLang="en-US" sz="2800" smtClean="0"/>
              <a:t>rise and dwell and subsequently by return and dwell as shown in rig. (c). </a:t>
            </a:r>
          </a:p>
          <a:p>
            <a:pPr marL="457200" indent="-457200" eaLnBrk="1" hangingPunct="1"/>
            <a:r>
              <a:rPr lang="en-US" altLang="en-US" sz="2800" smtClean="0"/>
              <a:t>In case the return of the follower is by a fall [Fig.(d)], the motion may be known as Dwell-Rise-Dwell (D-R-D).</a:t>
            </a:r>
          </a:p>
          <a:p>
            <a:pPr marL="457200" indent="-457200" eaLnBrk="1" hangingPunct="1"/>
            <a:endParaRPr lang="en-US" altLang="en-US" i="1" smtClean="0"/>
          </a:p>
          <a:p>
            <a:pPr marL="457200" indent="-457200" eaLnBrk="1" hangingPunct="1"/>
            <a:endParaRPr lang="en-US" altLang="en-US" smtClean="0"/>
          </a:p>
        </p:txBody>
      </p:sp>
      <p:pic>
        <p:nvPicPr>
          <p:cNvPr id="1331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l="48148" t="50240"/>
          <a:stretch>
            <a:fillRect/>
          </a:stretch>
        </p:blipFill>
        <p:spPr bwMode="auto">
          <a:xfrm>
            <a:off x="5791200" y="4594225"/>
            <a:ext cx="3352800" cy="226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l="48148" b="49760"/>
          <a:stretch>
            <a:fillRect/>
          </a:stretch>
        </p:blipFill>
        <p:spPr bwMode="auto">
          <a:xfrm>
            <a:off x="5791200" y="0"/>
            <a:ext cx="33528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87675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
            </a:r>
            <a:br>
              <a:rPr lang="en-US" sz="3100" b="1" dirty="0" smtClean="0"/>
            </a:br>
            <a:r>
              <a:rPr lang="en-US" sz="3100" b="1" dirty="0" smtClean="0"/>
              <a:t>According </a:t>
            </a:r>
            <a:r>
              <a:rPr lang="en-US" sz="3100" b="1" dirty="0"/>
              <a:t>to Manner of Constraint of the Follower</a:t>
            </a:r>
            <a:br>
              <a:rPr lang="en-US" sz="3100" b="1" dirty="0"/>
            </a:br>
            <a:endParaRPr lang="en-US" dirty="0"/>
          </a:p>
        </p:txBody>
      </p:sp>
      <p:sp>
        <p:nvSpPr>
          <p:cNvPr id="3" name="Content Placeholder 2"/>
          <p:cNvSpPr>
            <a:spLocks noGrp="1"/>
          </p:cNvSpPr>
          <p:nvPr>
            <p:ph idx="1"/>
          </p:nvPr>
        </p:nvSpPr>
        <p:spPr>
          <a:xfrm>
            <a:off x="304800" y="1295400"/>
            <a:ext cx="8229600" cy="4525963"/>
          </a:xfrm>
        </p:spPr>
        <p:txBody>
          <a:bodyPr rtlCol="0">
            <a:normAutofit fontScale="55000" lnSpcReduction="20000"/>
          </a:bodyPr>
          <a:lstStyle/>
          <a:p>
            <a:pPr>
              <a:buNone/>
              <a:defRPr/>
            </a:pPr>
            <a:r>
              <a:rPr lang="en-US" b="1" dirty="0" smtClean="0"/>
              <a:t> </a:t>
            </a:r>
            <a:r>
              <a:rPr lang="en-US" dirty="0" smtClean="0"/>
              <a:t>To reproduce exactly the motion transmitted by the cam to the follower, it is necessary that the two remain in touch  .The cams are also  classified </a:t>
            </a:r>
            <a:r>
              <a:rPr lang="en-US" dirty="0"/>
              <a:t>according to the manner in which this is achieved</a:t>
            </a:r>
            <a:r>
              <a:rPr lang="en-US" dirty="0" smtClean="0"/>
              <a:t>.</a:t>
            </a:r>
          </a:p>
          <a:p>
            <a:pPr marL="514350" indent="-514350" eaLnBrk="1" fontAlgn="auto" hangingPunct="1">
              <a:spcAft>
                <a:spcPts val="0"/>
              </a:spcAft>
              <a:buFont typeface="+mj-lt"/>
              <a:buAutoNum type="arabicPeriod"/>
              <a:defRPr/>
            </a:pPr>
            <a:r>
              <a:rPr lang="en-US" b="1" i="1" dirty="0" smtClean="0"/>
              <a:t>Pre-loaded Spring Cam </a:t>
            </a:r>
          </a:p>
          <a:p>
            <a:pPr marL="514350" indent="-514350" eaLnBrk="1" fontAlgn="auto" hangingPunct="1">
              <a:spcAft>
                <a:spcPts val="0"/>
              </a:spcAft>
              <a:buFont typeface="Arial" panose="020B0604020202020204" pitchFamily="34" charset="0"/>
              <a:buNone/>
              <a:defRPr/>
            </a:pPr>
            <a:r>
              <a:rPr lang="en-US" i="1" dirty="0" smtClean="0"/>
              <a:t>	A pre-loaded compression spring is used for the purpose of keeping the contact between the cam and the follower.</a:t>
            </a:r>
          </a:p>
          <a:p>
            <a:pPr marL="514350" indent="-514350" eaLnBrk="1" fontAlgn="auto" hangingPunct="1">
              <a:spcAft>
                <a:spcPts val="0"/>
              </a:spcAft>
              <a:buFont typeface="Arial" panose="020B0604020202020204" pitchFamily="34" charset="0"/>
              <a:buAutoNum type="arabicPeriod" startAt="2"/>
              <a:defRPr/>
            </a:pPr>
            <a:r>
              <a:rPr lang="en-US" b="1" i="1" dirty="0" smtClean="0"/>
              <a:t>Positive-drive Cam</a:t>
            </a:r>
          </a:p>
          <a:p>
            <a:pPr marL="514350" indent="-514350" eaLnBrk="1" fontAlgn="auto" hangingPunct="1">
              <a:spcAft>
                <a:spcPts val="0"/>
              </a:spcAft>
              <a:buFont typeface="Arial" panose="020B0604020202020204" pitchFamily="34" charset="0"/>
              <a:buNone/>
              <a:defRPr/>
            </a:pPr>
            <a:r>
              <a:rPr lang="en-US" i="1" dirty="0" smtClean="0"/>
              <a:t>	In this type, constant touch between the cam and the follower is maintained by a roller follower operating in the groove of a cam.</a:t>
            </a:r>
          </a:p>
          <a:p>
            <a:pPr marL="514350" indent="-514350" eaLnBrk="1" fontAlgn="auto" hangingPunct="1">
              <a:spcAft>
                <a:spcPts val="0"/>
              </a:spcAft>
              <a:buFont typeface="Arial" panose="020B0604020202020204" pitchFamily="34" charset="0"/>
              <a:buNone/>
              <a:defRPr/>
            </a:pPr>
            <a:r>
              <a:rPr lang="en-US" i="1" dirty="0" smtClean="0"/>
              <a:t>	The follower cannot go out of this groove under the normal working operations. </a:t>
            </a:r>
          </a:p>
          <a:p>
            <a:pPr marL="514350" indent="-514350" eaLnBrk="1" fontAlgn="auto" hangingPunct="1">
              <a:spcAft>
                <a:spcPts val="0"/>
              </a:spcAft>
              <a:buFont typeface="Arial" panose="020B0604020202020204" pitchFamily="34" charset="0"/>
              <a:buNone/>
              <a:defRPr/>
            </a:pPr>
            <a:r>
              <a:rPr lang="en-US" i="1" dirty="0" smtClean="0"/>
              <a:t>	A constrained or positive drive is also obtained by the use of a conjugate cam</a:t>
            </a:r>
          </a:p>
          <a:p>
            <a:pPr marL="514350" indent="-514350" eaLnBrk="1" fontAlgn="auto" hangingPunct="1">
              <a:spcAft>
                <a:spcPts val="0"/>
              </a:spcAft>
              <a:buFont typeface="Arial" panose="020B0604020202020204" pitchFamily="34" charset="0"/>
              <a:buAutoNum type="arabicPeriod" startAt="3"/>
              <a:defRPr/>
            </a:pPr>
            <a:r>
              <a:rPr lang="en-US" b="1" i="1" dirty="0" smtClean="0"/>
              <a:t>Gravity Cam </a:t>
            </a:r>
          </a:p>
          <a:p>
            <a:pPr marL="514350" indent="-514350" eaLnBrk="1" fontAlgn="auto" hangingPunct="1">
              <a:spcAft>
                <a:spcPts val="0"/>
              </a:spcAft>
              <a:buFont typeface="Arial" panose="020B0604020202020204" pitchFamily="34" charset="0"/>
              <a:buNone/>
              <a:defRPr/>
            </a:pPr>
            <a:r>
              <a:rPr lang="en-US" i="1" dirty="0" smtClean="0"/>
              <a:t>	If the rise of the cam is achieved by the rising surface of the cam and the return by the force of gravity or due to the weight of the cam, the cam is known as a gravity cam. </a:t>
            </a:r>
          </a:p>
          <a:p>
            <a:pPr marL="514350" indent="-514350" eaLnBrk="1" fontAlgn="auto" hangingPunct="1">
              <a:spcAft>
                <a:spcPts val="0"/>
              </a:spcAft>
              <a:buFont typeface="Arial" panose="020B0604020202020204" pitchFamily="34" charset="0"/>
              <a:buNone/>
              <a:defRPr/>
            </a:pPr>
            <a:r>
              <a:rPr lang="en-US" i="1" dirty="0" smtClean="0"/>
              <a:t>	However, these cams are not preferred due to their uncertain behavior.</a:t>
            </a:r>
          </a:p>
          <a:p>
            <a:pPr eaLnBrk="1" fontAlgn="auto" hangingPunct="1">
              <a:spcAft>
                <a:spcPts val="0"/>
              </a:spcAft>
              <a:defRPr/>
            </a:pPr>
            <a:endParaRPr lang="en-US" dirty="0"/>
          </a:p>
        </p:txBody>
      </p:sp>
    </p:spTree>
    <p:extLst>
      <p:ext uri="{BB962C8B-B14F-4D97-AF65-F5344CB8AC3E}">
        <p14:creationId xmlns="" xmlns:p14="http://schemas.microsoft.com/office/powerpoint/2010/main" val="2705454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altLang="en-US" dirty="0" smtClean="0"/>
              <a:t>Classification of followers</a:t>
            </a:r>
          </a:p>
        </p:txBody>
      </p:sp>
      <p:sp>
        <p:nvSpPr>
          <p:cNvPr id="11267" name="Rectangle 3"/>
          <p:cNvSpPr>
            <a:spLocks noGrp="1" noChangeArrowheads="1"/>
          </p:cNvSpPr>
          <p:nvPr>
            <p:ph idx="1"/>
          </p:nvPr>
        </p:nvSpPr>
        <p:spPr/>
        <p:txBody>
          <a:bodyPr/>
          <a:lstStyle/>
          <a:p>
            <a:pPr marL="571500" indent="-571500" eaLnBrk="1" hangingPunct="1">
              <a:buFont typeface="Wingdings" panose="05000000000000000000" pitchFamily="2" charset="2"/>
              <a:buNone/>
            </a:pPr>
            <a:r>
              <a:rPr lang="en-US" altLang="en-US" dirty="0" smtClean="0"/>
              <a:t>According to the shape of follower</a:t>
            </a:r>
          </a:p>
          <a:p>
            <a:pPr marL="571500" indent="-571500" eaLnBrk="1" hangingPunct="1"/>
            <a:r>
              <a:rPr lang="en-US" altLang="en-US" dirty="0" smtClean="0">
                <a:solidFill>
                  <a:srgbClr val="333399"/>
                </a:solidFill>
              </a:rPr>
              <a:t>Knife edge follower</a:t>
            </a:r>
          </a:p>
          <a:p>
            <a:pPr marL="571500" indent="-571500" eaLnBrk="1" hangingPunct="1"/>
            <a:r>
              <a:rPr lang="en-US" altLang="en-US" dirty="0" smtClean="0">
                <a:solidFill>
                  <a:srgbClr val="333399"/>
                </a:solidFill>
              </a:rPr>
              <a:t>Roller follower</a:t>
            </a:r>
          </a:p>
          <a:p>
            <a:pPr marL="571500" indent="-571500" eaLnBrk="1" hangingPunct="1"/>
            <a:r>
              <a:rPr lang="en-US" altLang="en-US" dirty="0" smtClean="0">
                <a:solidFill>
                  <a:srgbClr val="333399"/>
                </a:solidFill>
              </a:rPr>
              <a:t>Flat faced follower</a:t>
            </a:r>
          </a:p>
          <a:p>
            <a:pPr marL="571500" indent="-571500" eaLnBrk="1" hangingPunct="1"/>
            <a:r>
              <a:rPr lang="en-US" altLang="en-US" dirty="0" smtClean="0">
                <a:solidFill>
                  <a:srgbClr val="333399"/>
                </a:solidFill>
              </a:rPr>
              <a:t>Spherical faced follower</a:t>
            </a:r>
          </a:p>
          <a:p>
            <a:pPr marL="571500" indent="-571500" eaLnBrk="1" hangingPunct="1"/>
            <a:endParaRPr lang="en-US" altLang="en-US" dirty="0" smtClean="0">
              <a:solidFill>
                <a:srgbClr val="333399"/>
              </a:solidFill>
            </a:endParaRPr>
          </a:p>
        </p:txBody>
      </p:sp>
    </p:spTree>
    <p:extLst>
      <p:ext uri="{BB962C8B-B14F-4D97-AF65-F5344CB8AC3E}">
        <p14:creationId xmlns="" xmlns:p14="http://schemas.microsoft.com/office/powerpoint/2010/main" val="3596015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a) Knife edge follower</a:t>
            </a:r>
          </a:p>
        </p:txBody>
      </p:sp>
      <p:pic>
        <p:nvPicPr>
          <p:cNvPr id="12291" name="Picture 5" descr="knifeedgeanimation"/>
          <p:cNvPicPr>
            <a:picLocks noGrp="1" noChangeAspect="1" noChangeArrowheads="1" noCrop="1"/>
          </p:cNvPicPr>
          <p:nvPr>
            <p:ph idx="1"/>
          </p:nvPr>
        </p:nvPicPr>
        <p:blipFill>
          <a:blip r:embed="rId2">
            <a:extLst>
              <a:ext uri="{28A0092B-C50C-407E-A947-70E740481C1C}">
                <a14:useLocalDpi xmlns="" xmlns:a14="http://schemas.microsoft.com/office/drawing/2010/main" val="0"/>
              </a:ext>
            </a:extLst>
          </a:blip>
          <a:stretch>
            <a:fillRect/>
          </a:stretch>
        </p:blipFill>
        <p:spPr>
          <a:xfrm>
            <a:off x="685800" y="1143000"/>
            <a:ext cx="6034617" cy="4525963"/>
          </a:xfrm>
          <a:noFill/>
        </p:spPr>
      </p:pic>
    </p:spTree>
    <p:extLst>
      <p:ext uri="{BB962C8B-B14F-4D97-AF65-F5344CB8AC3E}">
        <p14:creationId xmlns="" xmlns:p14="http://schemas.microsoft.com/office/powerpoint/2010/main" val="2605326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b) Roller follower</a:t>
            </a:r>
          </a:p>
        </p:txBody>
      </p:sp>
      <p:pic>
        <p:nvPicPr>
          <p:cNvPr id="13315" name="Picture 5" descr="withforce"/>
          <p:cNvPicPr>
            <a:picLocks noGrp="1" noChangeAspect="1" noChangeArrowheads="1" noCrop="1"/>
          </p:cNvPicPr>
          <p:nvPr>
            <p:ph idx="1"/>
          </p:nvPr>
        </p:nvPicPr>
        <p:blipFill>
          <a:blip r:embed="rId2">
            <a:extLst>
              <a:ext uri="{28A0092B-C50C-407E-A947-70E740481C1C}">
                <a14:useLocalDpi xmlns="" xmlns:a14="http://schemas.microsoft.com/office/drawing/2010/main" val="0"/>
              </a:ext>
            </a:extLst>
          </a:blip>
          <a:stretch>
            <a:fillRect/>
          </a:stretch>
        </p:blipFill>
        <p:spPr>
          <a:xfrm>
            <a:off x="1600200" y="2057400"/>
            <a:ext cx="5861050" cy="3663156"/>
          </a:xfrm>
          <a:noFill/>
        </p:spPr>
      </p:pic>
    </p:spTree>
    <p:extLst>
      <p:ext uri="{BB962C8B-B14F-4D97-AF65-F5344CB8AC3E}">
        <p14:creationId xmlns="" xmlns:p14="http://schemas.microsoft.com/office/powerpoint/2010/main" val="4100472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c) Flat faced follower</a:t>
            </a:r>
          </a:p>
        </p:txBody>
      </p:sp>
      <p:pic>
        <p:nvPicPr>
          <p:cNvPr id="14339" name="Picture 5" descr="planes"/>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a:xfrm>
            <a:off x="2595562" y="1972469"/>
            <a:ext cx="3952875" cy="3781425"/>
          </a:xfrm>
          <a:noFill/>
        </p:spPr>
      </p:pic>
      <p:pic>
        <p:nvPicPr>
          <p:cNvPr id="14340" name="Picture 7" descr="Picture6"/>
          <p:cNvPicPr>
            <a:picLocks noGrp="1" noChangeAspect="1" noChangeArrowheads="1" noCrop="1"/>
          </p:cNvPicPr>
          <p:nvPr>
            <p:ph sz="half" idx="4294967295"/>
          </p:nvPr>
        </p:nvPicPr>
        <p:blipFill>
          <a:blip r:embed="rId3">
            <a:extLst>
              <a:ext uri="{28A0092B-C50C-407E-A947-70E740481C1C}">
                <a14:useLocalDpi xmlns="" xmlns:a14="http://schemas.microsoft.com/office/drawing/2010/main" val="0"/>
              </a:ext>
            </a:extLst>
          </a:blip>
          <a:srcRect/>
          <a:stretch>
            <a:fillRect/>
          </a:stretch>
        </p:blipFill>
        <p:spPr>
          <a:xfrm>
            <a:off x="5387975" y="1719263"/>
            <a:ext cx="3756025" cy="4411662"/>
          </a:xfrm>
          <a:noFill/>
        </p:spPr>
      </p:pic>
    </p:spTree>
    <p:extLst>
      <p:ext uri="{BB962C8B-B14F-4D97-AF65-F5344CB8AC3E}">
        <p14:creationId xmlns="" xmlns:p14="http://schemas.microsoft.com/office/powerpoint/2010/main" val="3376429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n-US" altLang="en-US" smtClean="0"/>
              <a:t>d) Spherical faced follower</a:t>
            </a:r>
          </a:p>
        </p:txBody>
      </p:sp>
      <p:pic>
        <p:nvPicPr>
          <p:cNvPr id="15365" name="Picture 11" descr="pic1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a:xfrm>
            <a:off x="1066800" y="1905000"/>
            <a:ext cx="3526536" cy="3560609"/>
          </a:xfrm>
          <a:noFill/>
        </p:spPr>
      </p:pic>
      <p:sp>
        <p:nvSpPr>
          <p:cNvPr id="15363" name="Rectangle 6"/>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4" name="Rectangle 10"/>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 xmlns:p14="http://schemas.microsoft.com/office/powerpoint/2010/main" val="473027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US" altLang="en-US" dirty="0" smtClean="0"/>
              <a:t>According to the path of motion of follower</a:t>
            </a:r>
          </a:p>
        </p:txBody>
      </p:sp>
      <p:sp>
        <p:nvSpPr>
          <p:cNvPr id="16387" name="Rectangle 3"/>
          <p:cNvSpPr>
            <a:spLocks noGrp="1" noChangeArrowheads="1"/>
          </p:cNvSpPr>
          <p:nvPr>
            <p:ph idx="1"/>
          </p:nvPr>
        </p:nvSpPr>
        <p:spPr/>
        <p:txBody>
          <a:bodyPr/>
          <a:lstStyle/>
          <a:p>
            <a:pPr marL="571500" indent="-571500" eaLnBrk="1" hangingPunct="1">
              <a:buFont typeface="Wingdings" panose="05000000000000000000" pitchFamily="2" charset="2"/>
              <a:buAutoNum type="alphaLcParenR"/>
            </a:pPr>
            <a:r>
              <a:rPr lang="en-US" altLang="en-US" smtClean="0"/>
              <a:t>Radial follower	  </a:t>
            </a:r>
          </a:p>
          <a:p>
            <a:pPr marL="571500" indent="-571500" eaLnBrk="1" hangingPunct="1">
              <a:buFont typeface="Wingdings" panose="05000000000000000000" pitchFamily="2" charset="2"/>
              <a:buAutoNum type="alphaLcParenR"/>
            </a:pPr>
            <a:r>
              <a:rPr lang="en-US" altLang="en-US" smtClean="0"/>
              <a:t>Offset follower</a:t>
            </a:r>
          </a:p>
        </p:txBody>
      </p:sp>
    </p:spTree>
    <p:extLst>
      <p:ext uri="{BB962C8B-B14F-4D97-AF65-F5344CB8AC3E}">
        <p14:creationId xmlns="" xmlns:p14="http://schemas.microsoft.com/office/powerpoint/2010/main" val="2961761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a) Radial follower</a:t>
            </a:r>
          </a:p>
        </p:txBody>
      </p:sp>
      <p:pic>
        <p:nvPicPr>
          <p:cNvPr id="17412" name="Picture 15" descr="Picture1"/>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a:xfrm>
            <a:off x="2014728" y="2741517"/>
            <a:ext cx="5114544" cy="2243328"/>
          </a:xfrm>
          <a:noFill/>
        </p:spPr>
      </p:pic>
      <p:sp>
        <p:nvSpPr>
          <p:cNvPr id="17411" name="Rectangle 12"/>
          <p:cNvSpPr>
            <a:spLocks noGrp="1" noChangeArrowheads="1"/>
          </p:cNvSpPr>
          <p:nvPr>
            <p:ph type="body" sz="half" idx="4294967295"/>
          </p:nvPr>
        </p:nvSpPr>
        <p:spPr>
          <a:xfrm>
            <a:off x="1143000" y="4495800"/>
            <a:ext cx="8001000" cy="1635125"/>
          </a:xfrm>
        </p:spPr>
        <p:txBody>
          <a:bodyPr/>
          <a:lstStyle/>
          <a:p>
            <a:pPr eaLnBrk="1" hangingPunct="1">
              <a:lnSpc>
                <a:spcPct val="90000"/>
              </a:lnSpc>
            </a:pPr>
            <a:r>
              <a:rPr lang="en-US" altLang="en-US" sz="2600" smtClean="0"/>
              <a:t> When the motion of the follower is along an axis passing through the centre of the cam, it is known as radial followers. Above figures are examples of this type.</a:t>
            </a:r>
          </a:p>
        </p:txBody>
      </p:sp>
    </p:spTree>
    <p:extLst>
      <p:ext uri="{BB962C8B-B14F-4D97-AF65-F5344CB8AC3E}">
        <p14:creationId xmlns="" xmlns:p14="http://schemas.microsoft.com/office/powerpoint/2010/main" val="968280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5256213" cy="706437"/>
          </a:xfrm>
        </p:spPr>
        <p:txBody>
          <a:bodyPr>
            <a:normAutofit fontScale="90000"/>
          </a:bodyPr>
          <a:lstStyle/>
          <a:p>
            <a:pPr algn="l" eaLnBrk="1" hangingPunct="1"/>
            <a:r>
              <a:rPr lang="en-AU" altLang="en-US" b="1" i="1" dirty="0" smtClean="0">
                <a:latin typeface="Arial" panose="020B0604020202020204" pitchFamily="34" charset="0"/>
              </a:rPr>
              <a:t/>
            </a:r>
            <a:br>
              <a:rPr lang="en-AU" altLang="en-US" b="1" i="1" dirty="0" smtClean="0">
                <a:latin typeface="Arial" panose="020B0604020202020204" pitchFamily="34" charset="0"/>
              </a:rPr>
            </a:br>
            <a:r>
              <a:rPr lang="en-AU" altLang="en-US" b="1" i="1" dirty="0" smtClean="0">
                <a:latin typeface="Arial" panose="020B0604020202020204" pitchFamily="34" charset="0"/>
              </a:rPr>
              <a:t/>
            </a:r>
            <a:br>
              <a:rPr lang="en-AU" altLang="en-US" b="1" i="1" dirty="0" smtClean="0">
                <a:latin typeface="Arial" panose="020B0604020202020204" pitchFamily="34" charset="0"/>
              </a:rPr>
            </a:br>
            <a:r>
              <a:rPr lang="en-AU" altLang="en-US" b="1" i="1" dirty="0" smtClean="0">
                <a:latin typeface="Arial" panose="020B0604020202020204" pitchFamily="34" charset="0"/>
              </a:rPr>
              <a:t>Introduction</a:t>
            </a:r>
            <a:br>
              <a:rPr lang="en-AU" altLang="en-US" b="1" i="1" dirty="0" smtClean="0">
                <a:latin typeface="Arial" panose="020B0604020202020204" pitchFamily="34" charset="0"/>
              </a:rPr>
            </a:br>
            <a:r>
              <a:rPr lang="en-AU" altLang="en-US" b="1" i="1" dirty="0" smtClean="0">
                <a:latin typeface="Arial" panose="020B0604020202020204" pitchFamily="34" charset="0"/>
              </a:rPr>
              <a:t/>
            </a:r>
            <a:br>
              <a:rPr lang="en-AU" altLang="en-US" b="1" i="1" dirty="0" smtClean="0">
                <a:latin typeface="Arial" panose="020B0604020202020204" pitchFamily="34" charset="0"/>
              </a:rPr>
            </a:br>
            <a:endParaRPr lang="en-GB" altLang="en-US" b="1" i="1" dirty="0" smtClean="0">
              <a:latin typeface="Arial" panose="020B0604020202020204" pitchFamily="34" charset="0"/>
            </a:endParaRPr>
          </a:p>
        </p:txBody>
      </p:sp>
      <p:grpSp>
        <p:nvGrpSpPr>
          <p:cNvPr id="2" name="Group 140"/>
          <p:cNvGrpSpPr>
            <a:grpSpLocks/>
          </p:cNvGrpSpPr>
          <p:nvPr/>
        </p:nvGrpSpPr>
        <p:grpSpPr bwMode="auto">
          <a:xfrm>
            <a:off x="5724525" y="1773238"/>
            <a:ext cx="2592388" cy="3600450"/>
            <a:chOff x="3606" y="1117"/>
            <a:chExt cx="1633" cy="2268"/>
          </a:xfrm>
        </p:grpSpPr>
        <p:sp>
          <p:nvSpPr>
            <p:cNvPr id="2058" name="Rectangle 16"/>
            <p:cNvSpPr>
              <a:spLocks noChangeArrowheads="1"/>
            </p:cNvSpPr>
            <p:nvPr/>
          </p:nvSpPr>
          <p:spPr bwMode="auto">
            <a:xfrm>
              <a:off x="3606" y="1117"/>
              <a:ext cx="1588" cy="2268"/>
            </a:xfrm>
            <a:prstGeom prst="rect">
              <a:avLst/>
            </a:prstGeom>
            <a:solidFill>
              <a:srgbClr val="FFCC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059" name="Picture 4" descr="CAM"/>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651" y="1162"/>
              <a:ext cx="1271" cy="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60" name="Line 7"/>
            <p:cNvSpPr>
              <a:spLocks noChangeShapeType="1"/>
            </p:cNvSpPr>
            <p:nvPr/>
          </p:nvSpPr>
          <p:spPr bwMode="auto">
            <a:xfrm flipH="1" flipV="1">
              <a:off x="4604" y="2115"/>
              <a:ext cx="317" cy="226"/>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061" name="Line 8"/>
            <p:cNvSpPr>
              <a:spLocks noChangeShapeType="1"/>
            </p:cNvSpPr>
            <p:nvPr/>
          </p:nvSpPr>
          <p:spPr bwMode="auto">
            <a:xfrm flipH="1" flipV="1">
              <a:off x="4377" y="1389"/>
              <a:ext cx="362" cy="91"/>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2062" name="Picture 10" descr="REC"/>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rot="-5400000">
              <a:off x="3325" y="1579"/>
              <a:ext cx="1014" cy="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63" name="Picture 51" descr="ROT"/>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4059" y="2659"/>
              <a:ext cx="498" cy="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64" name="Text Box 53"/>
            <p:cNvSpPr txBox="1">
              <a:spLocks noChangeArrowheads="1"/>
            </p:cNvSpPr>
            <p:nvPr/>
          </p:nvSpPr>
          <p:spPr bwMode="auto">
            <a:xfrm>
              <a:off x="4649" y="2387"/>
              <a:ext cx="59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a:t>Cam</a:t>
              </a:r>
              <a:endParaRPr lang="en-GB" altLang="en-US"/>
            </a:p>
          </p:txBody>
        </p:sp>
        <p:sp>
          <p:nvSpPr>
            <p:cNvPr id="2065" name="Text Box 54"/>
            <p:cNvSpPr txBox="1">
              <a:spLocks noChangeArrowheads="1"/>
            </p:cNvSpPr>
            <p:nvPr/>
          </p:nvSpPr>
          <p:spPr bwMode="auto">
            <a:xfrm>
              <a:off x="4468" y="1480"/>
              <a:ext cx="681"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a:t>Follower</a:t>
              </a:r>
              <a:endParaRPr lang="en-GB" altLang="en-US"/>
            </a:p>
          </p:txBody>
        </p:sp>
      </p:grpSp>
      <p:pic>
        <p:nvPicPr>
          <p:cNvPr id="412779" name="Picture 107" descr="Nockenwelle_ani"/>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835150" y="2276475"/>
            <a:ext cx="3744913" cy="280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2780" name="Rectangle 108"/>
          <p:cNvSpPr>
            <a:spLocks noChangeArrowheads="1"/>
          </p:cNvSpPr>
          <p:nvPr/>
        </p:nvSpPr>
        <p:spPr bwMode="auto">
          <a:xfrm>
            <a:off x="900113" y="908050"/>
            <a:ext cx="5194300" cy="1195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en-AU" altLang="en-US" dirty="0"/>
              <a:t>The </a:t>
            </a:r>
            <a:r>
              <a:rPr lang="en-AU" altLang="en-US" b="1" i="1" dirty="0"/>
              <a:t>cam and follower</a:t>
            </a:r>
            <a:r>
              <a:rPr lang="en-AU" altLang="en-US" dirty="0"/>
              <a:t> </a:t>
            </a:r>
            <a:r>
              <a:rPr lang="en-AU" altLang="en-US" dirty="0" smtClean="0"/>
              <a:t>set is </a:t>
            </a:r>
            <a:r>
              <a:rPr lang="en-AU" altLang="en-US" dirty="0"/>
              <a:t>a device which can convert rotary motion (circular motion) into linear motion (movement in a straight line).</a:t>
            </a:r>
            <a:r>
              <a:rPr lang="en-AU" altLang="en-US" sz="3200" dirty="0"/>
              <a:t> </a:t>
            </a:r>
            <a:endParaRPr lang="en-GB" altLang="en-US" sz="3200" dirty="0"/>
          </a:p>
        </p:txBody>
      </p:sp>
      <p:sp>
        <p:nvSpPr>
          <p:cNvPr id="412807" name="Text Box 135"/>
          <p:cNvSpPr txBox="1">
            <a:spLocks noChangeArrowheads="1"/>
          </p:cNvSpPr>
          <p:nvPr/>
        </p:nvSpPr>
        <p:spPr bwMode="auto">
          <a:xfrm>
            <a:off x="755650" y="5589588"/>
            <a:ext cx="1223963"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a:t>Followers (valves)</a:t>
            </a:r>
            <a:endParaRPr lang="en-GB" altLang="en-US"/>
          </a:p>
        </p:txBody>
      </p:sp>
      <p:sp>
        <p:nvSpPr>
          <p:cNvPr id="412808" name="Text Box 136"/>
          <p:cNvSpPr txBox="1">
            <a:spLocks noChangeArrowheads="1"/>
          </p:cNvSpPr>
          <p:nvPr/>
        </p:nvSpPr>
        <p:spPr bwMode="auto">
          <a:xfrm>
            <a:off x="900113" y="2565400"/>
            <a:ext cx="79216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a:t>Cams</a:t>
            </a:r>
            <a:endParaRPr lang="en-GB" altLang="en-US"/>
          </a:p>
        </p:txBody>
      </p:sp>
      <p:sp>
        <p:nvSpPr>
          <p:cNvPr id="412810" name="Line 138"/>
          <p:cNvSpPr>
            <a:spLocks noChangeShapeType="1"/>
          </p:cNvSpPr>
          <p:nvPr/>
        </p:nvSpPr>
        <p:spPr bwMode="auto">
          <a:xfrm flipV="1">
            <a:off x="1476375" y="4581525"/>
            <a:ext cx="1439863" cy="863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12811" name="Line 139"/>
          <p:cNvSpPr>
            <a:spLocks noChangeShapeType="1"/>
          </p:cNvSpPr>
          <p:nvPr/>
        </p:nvSpPr>
        <p:spPr bwMode="auto">
          <a:xfrm>
            <a:off x="1692275" y="2781300"/>
            <a:ext cx="1150938" cy="2159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 xmlns:p14="http://schemas.microsoft.com/office/powerpoint/2010/main" val="961156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2780"/>
                                        </p:tgtEl>
                                        <p:attrNameLst>
                                          <p:attrName>style.visibility</p:attrName>
                                        </p:attrNameLst>
                                      </p:cBhvr>
                                      <p:to>
                                        <p:strVal val="visible"/>
                                      </p:to>
                                    </p:set>
                                    <p:anim calcmode="lin" valueType="num">
                                      <p:cBhvr additive="base">
                                        <p:cTn id="7" dur="1000" fill="hold"/>
                                        <p:tgtEl>
                                          <p:spTgt spid="412780"/>
                                        </p:tgtEl>
                                        <p:attrNameLst>
                                          <p:attrName>ppt_x</p:attrName>
                                        </p:attrNameLst>
                                      </p:cBhvr>
                                      <p:tavLst>
                                        <p:tav tm="0">
                                          <p:val>
                                            <p:strVal val="0-#ppt_w/2"/>
                                          </p:val>
                                        </p:tav>
                                        <p:tav tm="100000">
                                          <p:val>
                                            <p:strVal val="#ppt_x"/>
                                          </p:val>
                                        </p:tav>
                                      </p:tavLst>
                                    </p:anim>
                                    <p:anim calcmode="lin" valueType="num">
                                      <p:cBhvr additive="base">
                                        <p:cTn id="8" dur="1000" fill="hold"/>
                                        <p:tgtEl>
                                          <p:spTgt spid="4127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412779"/>
                                        </p:tgtEl>
                                        <p:attrNameLst>
                                          <p:attrName>style.visibility</p:attrName>
                                        </p:attrNameLst>
                                      </p:cBhvr>
                                      <p:to>
                                        <p:strVal val="visible"/>
                                      </p:to>
                                    </p:set>
                                    <p:animEffect transition="in" filter="dissolve">
                                      <p:cBhvr>
                                        <p:cTn id="13" dur="1000"/>
                                        <p:tgtEl>
                                          <p:spTgt spid="41277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12808"/>
                                        </p:tgtEl>
                                        <p:attrNameLst>
                                          <p:attrName>style.visibility</p:attrName>
                                        </p:attrNameLst>
                                      </p:cBhvr>
                                      <p:to>
                                        <p:strVal val="visible"/>
                                      </p:to>
                                    </p:set>
                                    <p:anim calcmode="lin" valueType="num">
                                      <p:cBhvr additive="base">
                                        <p:cTn id="18" dur="1000" fill="hold"/>
                                        <p:tgtEl>
                                          <p:spTgt spid="412808"/>
                                        </p:tgtEl>
                                        <p:attrNameLst>
                                          <p:attrName>ppt_x</p:attrName>
                                        </p:attrNameLst>
                                      </p:cBhvr>
                                      <p:tavLst>
                                        <p:tav tm="0">
                                          <p:val>
                                            <p:strVal val="0-#ppt_w/2"/>
                                          </p:val>
                                        </p:tav>
                                        <p:tav tm="100000">
                                          <p:val>
                                            <p:strVal val="#ppt_x"/>
                                          </p:val>
                                        </p:tav>
                                      </p:tavLst>
                                    </p:anim>
                                    <p:anim calcmode="lin" valueType="num">
                                      <p:cBhvr additive="base">
                                        <p:cTn id="19" dur="1000" fill="hold"/>
                                        <p:tgtEl>
                                          <p:spTgt spid="412808"/>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12811"/>
                                        </p:tgtEl>
                                        <p:attrNameLst>
                                          <p:attrName>style.visibility</p:attrName>
                                        </p:attrNameLst>
                                      </p:cBhvr>
                                      <p:to>
                                        <p:strVal val="visible"/>
                                      </p:to>
                                    </p:set>
                                    <p:anim calcmode="lin" valueType="num">
                                      <p:cBhvr additive="base">
                                        <p:cTn id="22" dur="1000" fill="hold"/>
                                        <p:tgtEl>
                                          <p:spTgt spid="412811"/>
                                        </p:tgtEl>
                                        <p:attrNameLst>
                                          <p:attrName>ppt_x</p:attrName>
                                        </p:attrNameLst>
                                      </p:cBhvr>
                                      <p:tavLst>
                                        <p:tav tm="0">
                                          <p:val>
                                            <p:strVal val="0-#ppt_w/2"/>
                                          </p:val>
                                        </p:tav>
                                        <p:tav tm="100000">
                                          <p:val>
                                            <p:strVal val="#ppt_x"/>
                                          </p:val>
                                        </p:tav>
                                      </p:tavLst>
                                    </p:anim>
                                    <p:anim calcmode="lin" valueType="num">
                                      <p:cBhvr additive="base">
                                        <p:cTn id="23" dur="1000" fill="hold"/>
                                        <p:tgtEl>
                                          <p:spTgt spid="412811"/>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412807"/>
                                        </p:tgtEl>
                                        <p:attrNameLst>
                                          <p:attrName>style.visibility</p:attrName>
                                        </p:attrNameLst>
                                      </p:cBhvr>
                                      <p:to>
                                        <p:strVal val="visible"/>
                                      </p:to>
                                    </p:set>
                                    <p:anim calcmode="lin" valueType="num">
                                      <p:cBhvr additive="base">
                                        <p:cTn id="28" dur="1000" fill="hold"/>
                                        <p:tgtEl>
                                          <p:spTgt spid="412807"/>
                                        </p:tgtEl>
                                        <p:attrNameLst>
                                          <p:attrName>ppt_x</p:attrName>
                                        </p:attrNameLst>
                                      </p:cBhvr>
                                      <p:tavLst>
                                        <p:tav tm="0">
                                          <p:val>
                                            <p:strVal val="0-#ppt_w/2"/>
                                          </p:val>
                                        </p:tav>
                                        <p:tav tm="100000">
                                          <p:val>
                                            <p:strVal val="#ppt_x"/>
                                          </p:val>
                                        </p:tav>
                                      </p:tavLst>
                                    </p:anim>
                                    <p:anim calcmode="lin" valueType="num">
                                      <p:cBhvr additive="base">
                                        <p:cTn id="29" dur="1000" fill="hold"/>
                                        <p:tgtEl>
                                          <p:spTgt spid="412807"/>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412810"/>
                                        </p:tgtEl>
                                        <p:attrNameLst>
                                          <p:attrName>style.visibility</p:attrName>
                                        </p:attrNameLst>
                                      </p:cBhvr>
                                      <p:to>
                                        <p:strVal val="visible"/>
                                      </p:to>
                                    </p:set>
                                    <p:anim calcmode="lin" valueType="num">
                                      <p:cBhvr additive="base">
                                        <p:cTn id="32" dur="1000" fill="hold"/>
                                        <p:tgtEl>
                                          <p:spTgt spid="412810"/>
                                        </p:tgtEl>
                                        <p:attrNameLst>
                                          <p:attrName>ppt_x</p:attrName>
                                        </p:attrNameLst>
                                      </p:cBhvr>
                                      <p:tavLst>
                                        <p:tav tm="0">
                                          <p:val>
                                            <p:strVal val="0-#ppt_w/2"/>
                                          </p:val>
                                        </p:tav>
                                        <p:tav tm="100000">
                                          <p:val>
                                            <p:strVal val="#ppt_x"/>
                                          </p:val>
                                        </p:tav>
                                      </p:tavLst>
                                    </p:anim>
                                    <p:anim calcmode="lin" valueType="num">
                                      <p:cBhvr additive="base">
                                        <p:cTn id="33" dur="1000" fill="hold"/>
                                        <p:tgtEl>
                                          <p:spTgt spid="412810"/>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dissolve">
                                      <p:cBhvr>
                                        <p:cTn id="3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780" grpId="0"/>
      <p:bldP spid="412807" grpId="0"/>
      <p:bldP spid="412808" grpId="0"/>
      <p:bldP spid="412810" grpId="0" animBg="1"/>
      <p:bldP spid="4128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b) Offset follower</a:t>
            </a:r>
          </a:p>
        </p:txBody>
      </p:sp>
      <p:pic>
        <p:nvPicPr>
          <p:cNvPr id="18436" name="Picture 9" descr="Picture14"/>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a:xfrm>
            <a:off x="2228088" y="2787237"/>
            <a:ext cx="4687824" cy="2151888"/>
          </a:xfrm>
          <a:noFill/>
        </p:spPr>
      </p:pic>
      <p:sp>
        <p:nvSpPr>
          <p:cNvPr id="18435" name="Rectangle 8"/>
          <p:cNvSpPr>
            <a:spLocks noGrp="1" noChangeArrowheads="1"/>
          </p:cNvSpPr>
          <p:nvPr>
            <p:ph type="body" sz="half" idx="4294967295"/>
          </p:nvPr>
        </p:nvSpPr>
        <p:spPr>
          <a:xfrm>
            <a:off x="1066800" y="4724400"/>
            <a:ext cx="8077200" cy="1406525"/>
          </a:xfrm>
        </p:spPr>
        <p:txBody>
          <a:bodyPr/>
          <a:lstStyle/>
          <a:p>
            <a:pPr eaLnBrk="1" hangingPunct="1">
              <a:buFont typeface="Wingdings" panose="05000000000000000000" pitchFamily="2" charset="2"/>
              <a:buNone/>
            </a:pPr>
            <a:r>
              <a:rPr lang="en-US" altLang="en-US" sz="2200" smtClean="0"/>
              <a:t>	 When the motion of the follower is along an axis away from the axis of the cam centre, it is called off-set follower. Above figures are examples of this type.</a:t>
            </a:r>
          </a:p>
        </p:txBody>
      </p:sp>
    </p:spTree>
    <p:extLst>
      <p:ext uri="{BB962C8B-B14F-4D97-AF65-F5344CB8AC3E}">
        <p14:creationId xmlns="" xmlns:p14="http://schemas.microsoft.com/office/powerpoint/2010/main" val="2960545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smtClean="0"/>
              <a:t>CAM Nomenclature</a:t>
            </a:r>
          </a:p>
        </p:txBody>
      </p:sp>
      <p:pic>
        <p:nvPicPr>
          <p:cNvPr id="23556" name="Picture 11" descr="image001"/>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a:xfrm>
            <a:off x="4038600" y="1719263"/>
            <a:ext cx="4191585" cy="4019048"/>
          </a:xfrm>
          <a:noFill/>
        </p:spPr>
      </p:pic>
      <p:sp>
        <p:nvSpPr>
          <p:cNvPr id="23555" name="Rectangle 7"/>
          <p:cNvSpPr>
            <a:spLocks noGrp="1" noChangeArrowheads="1"/>
          </p:cNvSpPr>
          <p:nvPr>
            <p:ph type="body" sz="half" idx="4294967295"/>
          </p:nvPr>
        </p:nvSpPr>
        <p:spPr>
          <a:xfrm>
            <a:off x="0" y="1719263"/>
            <a:ext cx="4038600" cy="4411662"/>
          </a:xfrm>
        </p:spPr>
        <p:txBody>
          <a:bodyPr/>
          <a:lstStyle/>
          <a:p>
            <a:pPr eaLnBrk="1" hangingPunct="1"/>
            <a:r>
              <a:rPr lang="en-US" altLang="en-US" sz="2200" b="1" smtClean="0">
                <a:solidFill>
                  <a:srgbClr val="993300"/>
                </a:solidFill>
              </a:rPr>
              <a:t>Cam profile:</a:t>
            </a:r>
            <a:r>
              <a:rPr lang="en-US" altLang="en-US" sz="2200" b="1" smtClean="0"/>
              <a:t> </a:t>
            </a:r>
            <a:r>
              <a:rPr lang="en-US" altLang="en-US" sz="2200" smtClean="0"/>
              <a:t>The outer surface of the disc cam.</a:t>
            </a:r>
          </a:p>
          <a:p>
            <a:pPr eaLnBrk="1" hangingPunct="1"/>
            <a:r>
              <a:rPr lang="en-US" altLang="en-US" sz="2200" b="1" smtClean="0">
                <a:solidFill>
                  <a:srgbClr val="993300"/>
                </a:solidFill>
              </a:rPr>
              <a:t>Base circle</a:t>
            </a:r>
            <a:r>
              <a:rPr lang="en-US" altLang="en-US" sz="2200" b="1" smtClean="0"/>
              <a:t> : </a:t>
            </a:r>
            <a:r>
              <a:rPr lang="en-US" altLang="en-US" sz="2200" smtClean="0"/>
              <a:t>The circle with the shortest radius from the cam center to any part of the cam profile.</a:t>
            </a:r>
          </a:p>
          <a:p>
            <a:pPr eaLnBrk="1" hangingPunct="1"/>
            <a:r>
              <a:rPr lang="en-US" altLang="en-US" sz="2200" b="1" smtClean="0">
                <a:solidFill>
                  <a:srgbClr val="993300"/>
                </a:solidFill>
              </a:rPr>
              <a:t>Trace point</a:t>
            </a:r>
            <a:r>
              <a:rPr lang="en-US" altLang="en-US" sz="2200" b="1" smtClean="0"/>
              <a:t>: </a:t>
            </a:r>
            <a:r>
              <a:rPr lang="en-US" altLang="en-US" sz="2200" smtClean="0"/>
              <a:t>It is a point on the follower, and its motion describes the movement of the follower. It is used to generate the pitch curve.</a:t>
            </a:r>
          </a:p>
          <a:p>
            <a:pPr eaLnBrk="1" hangingPunct="1">
              <a:buFont typeface="Wingdings" panose="05000000000000000000" pitchFamily="2" charset="2"/>
              <a:buNone/>
            </a:pPr>
            <a:endParaRPr lang="en-US" altLang="en-US" sz="2200" smtClean="0"/>
          </a:p>
          <a:p>
            <a:pPr eaLnBrk="1" hangingPunct="1">
              <a:buFont typeface="Wingdings" panose="05000000000000000000" pitchFamily="2" charset="2"/>
              <a:buNone/>
            </a:pPr>
            <a:endParaRPr lang="en-US" altLang="en-US" sz="2200" smtClean="0"/>
          </a:p>
        </p:txBody>
      </p:sp>
    </p:spTree>
    <p:extLst>
      <p:ext uri="{BB962C8B-B14F-4D97-AF65-F5344CB8AC3E}">
        <p14:creationId xmlns="" xmlns:p14="http://schemas.microsoft.com/office/powerpoint/2010/main" val="1556380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0" y="0"/>
            <a:ext cx="5943600" cy="762000"/>
          </a:xfrm>
        </p:spPr>
        <p:txBody>
          <a:bodyPr>
            <a:normAutofit/>
          </a:bodyPr>
          <a:lstStyle/>
          <a:p>
            <a:pPr eaLnBrk="1" hangingPunct="1"/>
            <a:r>
              <a:rPr lang="en-US" altLang="en-US" sz="3600" dirty="0" smtClean="0"/>
              <a:t>CAM Nomenclature (contd.)</a:t>
            </a:r>
          </a:p>
        </p:txBody>
      </p:sp>
      <p:pic>
        <p:nvPicPr>
          <p:cNvPr id="24580" name="Picture 7" descr="image001"/>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a:xfrm>
            <a:off x="4267200" y="1219200"/>
            <a:ext cx="4191585" cy="4019048"/>
          </a:xfrm>
          <a:noFill/>
        </p:spPr>
      </p:pic>
      <p:sp>
        <p:nvSpPr>
          <p:cNvPr id="24579" name="Rectangle 5"/>
          <p:cNvSpPr>
            <a:spLocks noGrp="1" noChangeArrowheads="1"/>
          </p:cNvSpPr>
          <p:nvPr>
            <p:ph type="body" sz="half" idx="4294967295"/>
          </p:nvPr>
        </p:nvSpPr>
        <p:spPr>
          <a:xfrm>
            <a:off x="0" y="1719263"/>
            <a:ext cx="4038600" cy="4411662"/>
          </a:xfrm>
        </p:spPr>
        <p:txBody>
          <a:bodyPr/>
          <a:lstStyle/>
          <a:p>
            <a:pPr eaLnBrk="1" hangingPunct="1"/>
            <a:r>
              <a:rPr lang="en-US" altLang="en-US" sz="2600" b="1" smtClean="0">
                <a:solidFill>
                  <a:srgbClr val="993300"/>
                </a:solidFill>
              </a:rPr>
              <a:t>Pitch curve :</a:t>
            </a:r>
            <a:r>
              <a:rPr lang="en-US" altLang="en-US" sz="2600" b="1" smtClean="0"/>
              <a:t> </a:t>
            </a:r>
            <a:r>
              <a:rPr lang="en-US" altLang="en-US" sz="2600" smtClean="0"/>
              <a:t>The path generated by the trace point as the follower is rotated about a stationery cam.</a:t>
            </a:r>
          </a:p>
          <a:p>
            <a:pPr eaLnBrk="1" hangingPunct="1">
              <a:buFont typeface="Symbol" panose="05050102010706020507" pitchFamily="18" charset="2"/>
              <a:buChar char=""/>
            </a:pPr>
            <a:r>
              <a:rPr lang="en-US" altLang="en-US" sz="2600" b="1" smtClean="0">
                <a:solidFill>
                  <a:srgbClr val="993300"/>
                </a:solidFill>
              </a:rPr>
              <a:t>Prime circle:</a:t>
            </a:r>
            <a:r>
              <a:rPr lang="en-US" altLang="en-US" sz="2600" b="1" smtClean="0"/>
              <a:t> </a:t>
            </a:r>
            <a:r>
              <a:rPr lang="en-US" altLang="en-US" sz="2600" smtClean="0"/>
              <a:t>The smallest circle from the cam center through the pitch curve</a:t>
            </a:r>
          </a:p>
          <a:p>
            <a:pPr eaLnBrk="1" hangingPunct="1"/>
            <a:endParaRPr lang="en-US" altLang="en-US" sz="2600" smtClean="0"/>
          </a:p>
        </p:txBody>
      </p:sp>
    </p:spTree>
    <p:extLst>
      <p:ext uri="{BB962C8B-B14F-4D97-AF65-F5344CB8AC3E}">
        <p14:creationId xmlns="" xmlns:p14="http://schemas.microsoft.com/office/powerpoint/2010/main" val="2804630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7" descr="image001"/>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a:xfrm>
            <a:off x="4267200" y="1719263"/>
            <a:ext cx="4191585" cy="4019048"/>
          </a:xfrm>
          <a:noFill/>
        </p:spPr>
      </p:pic>
      <p:sp>
        <p:nvSpPr>
          <p:cNvPr id="25603" name="Rectangle 5"/>
          <p:cNvSpPr>
            <a:spLocks noGrp="1" noChangeArrowheads="1"/>
          </p:cNvSpPr>
          <p:nvPr>
            <p:ph type="body" sz="half" idx="4294967295"/>
          </p:nvPr>
        </p:nvSpPr>
        <p:spPr>
          <a:xfrm>
            <a:off x="0" y="1719263"/>
            <a:ext cx="4038600" cy="4411662"/>
          </a:xfrm>
        </p:spPr>
        <p:txBody>
          <a:bodyPr/>
          <a:lstStyle/>
          <a:p>
            <a:pPr eaLnBrk="1" hangingPunct="1"/>
            <a:r>
              <a:rPr lang="en-US" altLang="en-US" sz="2600" b="1" smtClean="0">
                <a:solidFill>
                  <a:srgbClr val="993300"/>
                </a:solidFill>
              </a:rPr>
              <a:t>Pressure angle:</a:t>
            </a:r>
            <a:r>
              <a:rPr lang="en-US" altLang="en-US" sz="2600" b="1" smtClean="0"/>
              <a:t> </a:t>
            </a:r>
            <a:r>
              <a:rPr lang="en-US" altLang="en-US" sz="2600" smtClean="0"/>
              <a:t>The angle between the direction of the follower movement and the normal to the pitch curve.</a:t>
            </a:r>
          </a:p>
          <a:p>
            <a:pPr eaLnBrk="1" hangingPunct="1"/>
            <a:r>
              <a:rPr lang="en-US" altLang="en-US" sz="2600" b="1" smtClean="0">
                <a:solidFill>
                  <a:srgbClr val="993300"/>
                </a:solidFill>
              </a:rPr>
              <a:t>Pitch point:</a:t>
            </a:r>
            <a:r>
              <a:rPr lang="en-US" altLang="en-US" sz="2600" b="1" smtClean="0"/>
              <a:t> </a:t>
            </a:r>
            <a:r>
              <a:rPr lang="en-US" altLang="en-US" sz="2600" smtClean="0"/>
              <a:t>Pitch point corresponds to the point of maximum pressure angle.</a:t>
            </a:r>
          </a:p>
          <a:p>
            <a:pPr eaLnBrk="1" hangingPunct="1"/>
            <a:endParaRPr lang="en-US" altLang="en-US" sz="2600" smtClean="0"/>
          </a:p>
        </p:txBody>
      </p:sp>
      <p:sp>
        <p:nvSpPr>
          <p:cNvPr id="6" name="Rectangle 4"/>
          <p:cNvSpPr txBox="1">
            <a:spLocks noChangeArrowheads="1"/>
          </p:cNvSpPr>
          <p:nvPr/>
        </p:nvSpPr>
        <p:spPr>
          <a:xfrm>
            <a:off x="0" y="0"/>
            <a:ext cx="5943600" cy="762000"/>
          </a:xfrm>
          <a:prstGeom prst="rect">
            <a:avLst/>
          </a:prstGeom>
          <a:solidFill>
            <a:srgbClr val="199513"/>
          </a:solidFill>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00"/>
                </a:solidFill>
                <a:effectLst>
                  <a:outerShdw blurRad="50800" dist="50800" dir="5400000" algn="ctr" rotWithShape="0">
                    <a:schemeClr val="tx1"/>
                  </a:outerShdw>
                </a:effectLst>
                <a:latin typeface="Arial" pitchFamily="34" charset="0"/>
                <a:ea typeface="+mj-ea"/>
                <a:cs typeface="Arial" pitchFamily="34" charset="0"/>
              </a:defRPr>
            </a:lvl1pPr>
          </a:lstStyle>
          <a:p>
            <a:r>
              <a:rPr lang="en-US" altLang="en-US" sz="3600" smtClean="0"/>
              <a:t>CAM Nomenclature (contd.)</a:t>
            </a:r>
            <a:endParaRPr lang="en-US" altLang="en-US" sz="3600" dirty="0" smtClean="0"/>
          </a:p>
        </p:txBody>
      </p:sp>
    </p:spTree>
    <p:extLst>
      <p:ext uri="{BB962C8B-B14F-4D97-AF65-F5344CB8AC3E}">
        <p14:creationId xmlns="" xmlns:p14="http://schemas.microsoft.com/office/powerpoint/2010/main" val="14757446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5" descr="image001"/>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a:xfrm>
            <a:off x="4000500" y="1719263"/>
            <a:ext cx="4191585" cy="4019048"/>
          </a:xfrm>
          <a:noFill/>
        </p:spPr>
      </p:pic>
      <p:sp>
        <p:nvSpPr>
          <p:cNvPr id="26627" name="Rectangle 3"/>
          <p:cNvSpPr>
            <a:spLocks noGrp="1" noChangeArrowheads="1"/>
          </p:cNvSpPr>
          <p:nvPr>
            <p:ph type="body" sz="half" idx="4294967295"/>
          </p:nvPr>
        </p:nvSpPr>
        <p:spPr>
          <a:xfrm>
            <a:off x="0" y="1719263"/>
            <a:ext cx="4038600" cy="4411662"/>
          </a:xfrm>
        </p:spPr>
        <p:txBody>
          <a:bodyPr/>
          <a:lstStyle/>
          <a:p>
            <a:pPr eaLnBrk="1" hangingPunct="1"/>
            <a:r>
              <a:rPr lang="en-US" altLang="en-US" sz="2600" b="1" smtClean="0">
                <a:solidFill>
                  <a:srgbClr val="993300"/>
                </a:solidFill>
              </a:rPr>
              <a:t>Pitch circle:</a:t>
            </a:r>
            <a:r>
              <a:rPr lang="en-US" altLang="en-US" sz="2600" b="1" smtClean="0"/>
              <a:t> </a:t>
            </a:r>
            <a:r>
              <a:rPr lang="en-US" altLang="en-US" sz="2600" smtClean="0"/>
              <a:t>A circle drawn from the cam center and passes through the pitch point is called Pitch circle</a:t>
            </a:r>
          </a:p>
          <a:p>
            <a:pPr eaLnBrk="1" hangingPunct="1"/>
            <a:r>
              <a:rPr lang="en-US" altLang="en-US" sz="2600" b="1" smtClean="0">
                <a:solidFill>
                  <a:srgbClr val="993300"/>
                </a:solidFill>
              </a:rPr>
              <a:t>Stroke:</a:t>
            </a:r>
            <a:r>
              <a:rPr lang="en-US" altLang="en-US" sz="2600" b="1" smtClean="0"/>
              <a:t> </a:t>
            </a:r>
            <a:r>
              <a:rPr lang="en-US" altLang="en-US" sz="2600" smtClean="0"/>
              <a:t>The greatest distance or angle through which the follower moves or rotates</a:t>
            </a:r>
          </a:p>
          <a:p>
            <a:pPr eaLnBrk="1" hangingPunct="1"/>
            <a:endParaRPr lang="en-US" altLang="en-US" sz="2600" smtClean="0"/>
          </a:p>
        </p:txBody>
      </p:sp>
      <p:sp>
        <p:nvSpPr>
          <p:cNvPr id="6" name="Rectangle 4"/>
          <p:cNvSpPr>
            <a:spLocks noGrp="1" noChangeArrowheads="1"/>
          </p:cNvSpPr>
          <p:nvPr>
            <p:ph type="title"/>
          </p:nvPr>
        </p:nvSpPr>
        <p:spPr>
          <a:xfrm>
            <a:off x="0" y="0"/>
            <a:ext cx="5943600" cy="762000"/>
          </a:xfrm>
        </p:spPr>
        <p:txBody>
          <a:bodyPr>
            <a:normAutofit/>
          </a:bodyPr>
          <a:lstStyle/>
          <a:p>
            <a:pPr eaLnBrk="1" hangingPunct="1"/>
            <a:r>
              <a:rPr lang="en-US" altLang="en-US" sz="3600" dirty="0" smtClean="0"/>
              <a:t>CAM Nomenclature (contd.)</a:t>
            </a:r>
          </a:p>
        </p:txBody>
      </p:sp>
    </p:spTree>
    <p:extLst>
      <p:ext uri="{BB962C8B-B14F-4D97-AF65-F5344CB8AC3E}">
        <p14:creationId xmlns="" xmlns:p14="http://schemas.microsoft.com/office/powerpoint/2010/main" val="10016355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r>
              <a:rPr lang="en-US" altLang="en-US" dirty="0" smtClean="0"/>
              <a:t>3Motion of the follower</a:t>
            </a:r>
          </a:p>
        </p:txBody>
      </p:sp>
      <p:sp>
        <p:nvSpPr>
          <p:cNvPr id="27651" name="Rectangle 3"/>
          <p:cNvSpPr>
            <a:spLocks noGrp="1" noChangeArrowheads="1"/>
          </p:cNvSpPr>
          <p:nvPr>
            <p:ph idx="1"/>
          </p:nvPr>
        </p:nvSpPr>
        <p:spPr>
          <a:xfrm>
            <a:off x="228600" y="1371600"/>
            <a:ext cx="8229600" cy="4525963"/>
          </a:xfrm>
        </p:spPr>
        <p:txBody>
          <a:bodyPr/>
          <a:lstStyle/>
          <a:p>
            <a:pPr algn="just" eaLnBrk="1" hangingPunct="1">
              <a:lnSpc>
                <a:spcPct val="90000"/>
              </a:lnSpc>
              <a:buFont typeface="Wingdings" panose="05000000000000000000" pitchFamily="2" charset="2"/>
              <a:buNone/>
            </a:pPr>
            <a:r>
              <a:rPr lang="en-US" altLang="en-US" dirty="0" smtClean="0"/>
              <a:t>		As the cam rotates the follower moves upward and downward.</a:t>
            </a:r>
          </a:p>
          <a:p>
            <a:pPr algn="just" eaLnBrk="1" hangingPunct="1">
              <a:lnSpc>
                <a:spcPct val="90000"/>
              </a:lnSpc>
            </a:pPr>
            <a:r>
              <a:rPr lang="en-US" altLang="en-US" dirty="0" smtClean="0"/>
              <a:t>The upward movement of follower is called </a:t>
            </a:r>
            <a:r>
              <a:rPr lang="en-US" altLang="en-US" dirty="0" smtClean="0">
                <a:solidFill>
                  <a:srgbClr val="F40C43"/>
                </a:solidFill>
              </a:rPr>
              <a:t>rise (Outstroke)</a:t>
            </a:r>
          </a:p>
          <a:p>
            <a:pPr algn="just" eaLnBrk="1" hangingPunct="1">
              <a:lnSpc>
                <a:spcPct val="90000"/>
              </a:lnSpc>
            </a:pPr>
            <a:r>
              <a:rPr lang="en-US" altLang="en-US" dirty="0" smtClean="0"/>
              <a:t> The downward movement is called </a:t>
            </a:r>
            <a:r>
              <a:rPr lang="en-US" altLang="en-US" dirty="0" smtClean="0">
                <a:solidFill>
                  <a:srgbClr val="F40C43"/>
                </a:solidFill>
              </a:rPr>
              <a:t>fall (</a:t>
            </a:r>
            <a:r>
              <a:rPr lang="en-US" altLang="en-US" dirty="0" err="1" smtClean="0">
                <a:solidFill>
                  <a:srgbClr val="F40C43"/>
                </a:solidFill>
              </a:rPr>
              <a:t>Returnstroke</a:t>
            </a:r>
            <a:r>
              <a:rPr lang="en-US" altLang="en-US" dirty="0" smtClean="0">
                <a:solidFill>
                  <a:srgbClr val="F40C43"/>
                </a:solidFill>
              </a:rPr>
              <a:t>).</a:t>
            </a:r>
          </a:p>
          <a:p>
            <a:pPr algn="just" eaLnBrk="1" hangingPunct="1">
              <a:lnSpc>
                <a:spcPct val="90000"/>
              </a:lnSpc>
            </a:pPr>
            <a:r>
              <a:rPr lang="en-US" altLang="en-US" dirty="0" smtClean="0"/>
              <a:t>When the follower is not moving upward and downward even when the cam rotates, it is called </a:t>
            </a:r>
            <a:r>
              <a:rPr lang="en-US" altLang="en-US" dirty="0" smtClean="0">
                <a:solidFill>
                  <a:srgbClr val="F40C43"/>
                </a:solidFill>
              </a:rPr>
              <a:t>dwell.</a:t>
            </a:r>
          </a:p>
          <a:p>
            <a:pPr eaLnBrk="1" hangingPunct="1">
              <a:lnSpc>
                <a:spcPct val="90000"/>
              </a:lnSpc>
              <a:buFont typeface="Wingdings" panose="05000000000000000000" pitchFamily="2" charset="2"/>
              <a:buNone/>
            </a:pPr>
            <a:endParaRPr lang="en-US" altLang="en-US" dirty="0" smtClean="0"/>
          </a:p>
        </p:txBody>
      </p:sp>
    </p:spTree>
    <p:extLst>
      <p:ext uri="{BB962C8B-B14F-4D97-AF65-F5344CB8AC3E}">
        <p14:creationId xmlns="" xmlns:p14="http://schemas.microsoft.com/office/powerpoint/2010/main" val="3568146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r>
              <a:rPr lang="en-US" altLang="en-US" smtClean="0"/>
              <a:t>3.1 Types of follower motion</a:t>
            </a:r>
          </a:p>
        </p:txBody>
      </p:sp>
      <p:sp>
        <p:nvSpPr>
          <p:cNvPr id="28675" name="Rectangle 3"/>
          <p:cNvSpPr>
            <a:spLocks noGrp="1" noChangeArrowheads="1"/>
          </p:cNvSpPr>
          <p:nvPr>
            <p:ph idx="1"/>
          </p:nvPr>
        </p:nvSpPr>
        <p:spPr/>
        <p:txBody>
          <a:bodyPr/>
          <a:lstStyle/>
          <a:p>
            <a:pPr marL="571500" indent="-571500" eaLnBrk="1" hangingPunct="1">
              <a:buFont typeface="Wingdings" panose="05000000000000000000" pitchFamily="2" charset="2"/>
              <a:buAutoNum type="arabicPeriod"/>
            </a:pPr>
            <a:r>
              <a:rPr lang="en-US" altLang="en-US" smtClean="0"/>
              <a:t>Uniform motion ( constant velocity)</a:t>
            </a:r>
          </a:p>
          <a:p>
            <a:pPr marL="571500" indent="-571500" eaLnBrk="1" hangingPunct="1">
              <a:buFont typeface="Wingdings" panose="05000000000000000000" pitchFamily="2" charset="2"/>
              <a:buAutoNum type="arabicPeriod"/>
            </a:pPr>
            <a:r>
              <a:rPr lang="en-US" altLang="en-US" smtClean="0"/>
              <a:t>Simple harmonic motion</a:t>
            </a:r>
          </a:p>
          <a:p>
            <a:pPr marL="571500" indent="-571500" eaLnBrk="1" hangingPunct="1">
              <a:buFont typeface="Wingdings" panose="05000000000000000000" pitchFamily="2" charset="2"/>
              <a:buAutoNum type="arabicPeriod"/>
            </a:pPr>
            <a:r>
              <a:rPr lang="en-US" altLang="en-US" smtClean="0"/>
              <a:t>Uniform acceleration and retardation motion</a:t>
            </a:r>
          </a:p>
          <a:p>
            <a:pPr marL="571500" indent="-571500" eaLnBrk="1" hangingPunct="1">
              <a:buFont typeface="Wingdings" panose="05000000000000000000" pitchFamily="2" charset="2"/>
              <a:buAutoNum type="arabicPeriod"/>
            </a:pPr>
            <a:r>
              <a:rPr lang="en-US" altLang="en-US" smtClean="0"/>
              <a:t>Cycloidal motion</a:t>
            </a:r>
          </a:p>
        </p:txBody>
      </p:sp>
    </p:spTree>
    <p:extLst>
      <p:ext uri="{BB962C8B-B14F-4D97-AF65-F5344CB8AC3E}">
        <p14:creationId xmlns="" xmlns:p14="http://schemas.microsoft.com/office/powerpoint/2010/main" val="2356871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z="2800" smtClean="0"/>
              <a:t>a) Uniform motion (constant velocity)</a:t>
            </a:r>
          </a:p>
        </p:txBody>
      </p:sp>
      <p:sp>
        <p:nvSpPr>
          <p:cNvPr id="29699" name="Rectangle 3"/>
          <p:cNvSpPr>
            <a:spLocks noGrp="1" noChangeArrowheads="1"/>
          </p:cNvSpPr>
          <p:nvPr>
            <p:ph idx="1"/>
          </p:nvPr>
        </p:nvSpPr>
        <p:spPr/>
        <p:txBody>
          <a:bodyPr/>
          <a:lstStyle/>
          <a:p>
            <a:pPr eaLnBrk="1" hangingPunct="1">
              <a:lnSpc>
                <a:spcPct val="90000"/>
              </a:lnSpc>
            </a:pPr>
            <a:r>
              <a:rPr lang="en-US" altLang="en-US" sz="2000" smtClean="0">
                <a:solidFill>
                  <a:srgbClr val="6C7AFA"/>
                </a:solidFill>
              </a:rPr>
              <a:t>Displacement diagram:</a:t>
            </a:r>
            <a:r>
              <a:rPr lang="en-US" altLang="en-US" sz="2000" smtClean="0"/>
              <a:t> </a:t>
            </a:r>
            <a:r>
              <a:rPr lang="en-GB" altLang="en-US" sz="2000" b="1" smtClean="0"/>
              <a:t>Displacement is the distance that a follower moves during one complete revolution (or cycle) of the cam while the follower is in contact with the cam.</a:t>
            </a:r>
          </a:p>
          <a:p>
            <a:pPr eaLnBrk="1" hangingPunct="1">
              <a:lnSpc>
                <a:spcPct val="90000"/>
              </a:lnSpc>
            </a:pPr>
            <a:r>
              <a:rPr lang="en-GB" altLang="en-US" sz="2000" b="1" smtClean="0"/>
              <a:t> </a:t>
            </a:r>
            <a:r>
              <a:rPr lang="en-US" altLang="en-US" sz="2000" b="1" smtClean="0"/>
              <a:t>It is the plot of linear displacement (s) of follower V/S  angular displacement (θ) of the cam for one full rotation of the cam.</a:t>
            </a:r>
            <a:r>
              <a:rPr lang="en-US" altLang="en-US" smtClean="0"/>
              <a:t> </a:t>
            </a:r>
          </a:p>
          <a:p>
            <a:pPr eaLnBrk="1" hangingPunct="1">
              <a:lnSpc>
                <a:spcPct val="90000"/>
              </a:lnSpc>
            </a:pPr>
            <a:r>
              <a:rPr lang="en-GB" altLang="en-US" sz="2000" b="1" smtClean="0">
                <a:solidFill>
                  <a:srgbClr val="F40C43"/>
                </a:solidFill>
              </a:rPr>
              <a:t>A period is a part of the cam cycle and it includes the following:</a:t>
            </a:r>
          </a:p>
          <a:p>
            <a:pPr eaLnBrk="1" hangingPunct="1">
              <a:lnSpc>
                <a:spcPct val="90000"/>
              </a:lnSpc>
              <a:buFont typeface="Wingdings" panose="05000000000000000000" pitchFamily="2" charset="2"/>
              <a:buNone/>
            </a:pPr>
            <a:endParaRPr lang="en-GB" altLang="en-US" sz="2000" b="1" smtClean="0">
              <a:solidFill>
                <a:srgbClr val="F40C43"/>
              </a:solidFill>
            </a:endParaRPr>
          </a:p>
          <a:p>
            <a:pPr eaLnBrk="1" hangingPunct="1">
              <a:lnSpc>
                <a:spcPct val="90000"/>
              </a:lnSpc>
              <a:buFont typeface="Wingdings" panose="05000000000000000000" pitchFamily="2" charset="2"/>
              <a:buNone/>
            </a:pPr>
            <a:r>
              <a:rPr lang="en-GB" altLang="en-US" sz="2000" b="1" smtClean="0">
                <a:solidFill>
                  <a:srgbClr val="996600"/>
                </a:solidFill>
              </a:rPr>
              <a:t>Rise (Outstroke)</a:t>
            </a:r>
            <a:r>
              <a:rPr lang="en-GB" altLang="en-US" sz="2000" b="1" smtClean="0"/>
              <a:t> – the upward motion of the follower caused by cam motion.</a:t>
            </a:r>
          </a:p>
          <a:p>
            <a:pPr eaLnBrk="1" hangingPunct="1">
              <a:lnSpc>
                <a:spcPct val="90000"/>
              </a:lnSpc>
              <a:buFont typeface="Wingdings" panose="05000000000000000000" pitchFamily="2" charset="2"/>
              <a:buNone/>
            </a:pPr>
            <a:r>
              <a:rPr lang="en-GB" altLang="en-US" sz="2000" b="1" smtClean="0">
                <a:solidFill>
                  <a:srgbClr val="996600"/>
                </a:solidFill>
              </a:rPr>
              <a:t>Fall (Return stroke)</a:t>
            </a:r>
            <a:r>
              <a:rPr lang="en-GB" altLang="en-US" sz="2000" b="1" smtClean="0"/>
              <a:t> – the downward motion of the follower caused by cam motion.</a:t>
            </a:r>
          </a:p>
          <a:p>
            <a:pPr eaLnBrk="1" hangingPunct="1">
              <a:lnSpc>
                <a:spcPct val="90000"/>
              </a:lnSpc>
              <a:buFont typeface="Wingdings" panose="05000000000000000000" pitchFamily="2" charset="2"/>
              <a:buNone/>
            </a:pPr>
            <a:r>
              <a:rPr lang="en-GB" altLang="en-US" sz="2000" b="1" smtClean="0">
                <a:solidFill>
                  <a:srgbClr val="996600"/>
                </a:solidFill>
              </a:rPr>
              <a:t>Dwell</a:t>
            </a:r>
            <a:r>
              <a:rPr lang="en-GB" altLang="en-US" sz="2000" b="1" smtClean="0"/>
              <a:t> – the stationary position of the follower caused by cam motion.</a:t>
            </a:r>
            <a:endParaRPr lang="en-US" altLang="en-US" sz="2000" b="1" smtClean="0"/>
          </a:p>
          <a:p>
            <a:pPr eaLnBrk="1" hangingPunct="1">
              <a:lnSpc>
                <a:spcPct val="90000"/>
              </a:lnSpc>
              <a:spcBef>
                <a:spcPct val="0"/>
              </a:spcBef>
              <a:buClrTx/>
              <a:buSzTx/>
              <a:buFontTx/>
              <a:buNone/>
            </a:pPr>
            <a:endParaRPr lang="en-US" altLang="en-US" sz="2000" smtClean="0"/>
          </a:p>
        </p:txBody>
      </p:sp>
    </p:spTree>
    <p:extLst>
      <p:ext uri="{BB962C8B-B14F-4D97-AF65-F5344CB8AC3E}">
        <p14:creationId xmlns="" xmlns:p14="http://schemas.microsoft.com/office/powerpoint/2010/main" val="36640470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r>
              <a:rPr lang="en-US" altLang="en-US" smtClean="0"/>
              <a:t>a) Uniform motion (constant velocity)</a:t>
            </a:r>
          </a:p>
        </p:txBody>
      </p:sp>
      <p:pic>
        <p:nvPicPr>
          <p:cNvPr id="30723" name="Picture 6" descr="displacementdiagram"/>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a:xfrm>
            <a:off x="1704975" y="2510631"/>
            <a:ext cx="5734050" cy="2705100"/>
          </a:xfrm>
          <a:noFill/>
        </p:spPr>
      </p:pic>
    </p:spTree>
    <p:extLst>
      <p:ext uri="{BB962C8B-B14F-4D97-AF65-F5344CB8AC3E}">
        <p14:creationId xmlns="" xmlns:p14="http://schemas.microsoft.com/office/powerpoint/2010/main" val="25465576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ltLang="en-US" sz="2800" smtClean="0"/>
              <a:t>a) Uniform motion (constant velocity)</a:t>
            </a:r>
          </a:p>
        </p:txBody>
      </p:sp>
      <p:graphicFrame>
        <p:nvGraphicFramePr>
          <p:cNvPr id="1026" name="Object 8"/>
          <p:cNvGraphicFramePr>
            <a:graphicFrameLocks noGrp="1" noChangeAspect="1"/>
          </p:cNvGraphicFramePr>
          <p:nvPr>
            <p:ph idx="1"/>
            <p:extLst>
              <p:ext uri="{D42A27DB-BD31-4B8C-83A1-F6EECF244321}">
                <p14:modId xmlns="" xmlns:p14="http://schemas.microsoft.com/office/powerpoint/2010/main" val="1219137483"/>
              </p:ext>
            </p:extLst>
          </p:nvPr>
        </p:nvGraphicFramePr>
        <p:xfrm>
          <a:off x="203200" y="1155700"/>
          <a:ext cx="4543425" cy="1524000"/>
        </p:xfrm>
        <a:graphic>
          <a:graphicData uri="http://schemas.openxmlformats.org/presentationml/2006/ole">
            <p:oleObj spid="_x0000_s4103" name="Bitmap Image" r:id="rId3" imgW="4544059" imgH="1523810" progId="PBrush">
              <p:embed/>
            </p:oleObj>
          </a:graphicData>
        </a:graphic>
      </p:graphicFrame>
      <p:sp>
        <p:nvSpPr>
          <p:cNvPr id="1028" name="Rectangle 7"/>
          <p:cNvSpPr>
            <a:spLocks noGrp="1" noChangeArrowheads="1"/>
          </p:cNvSpPr>
          <p:nvPr>
            <p:ph type="body" sz="half" idx="4294967295"/>
          </p:nvPr>
        </p:nvSpPr>
        <p:spPr>
          <a:xfrm>
            <a:off x="228600" y="3302000"/>
            <a:ext cx="3657600" cy="1711325"/>
          </a:xfrm>
        </p:spPr>
        <p:txBody>
          <a:bodyPr>
            <a:normAutofit fontScale="85000" lnSpcReduction="20000"/>
          </a:bodyPr>
          <a:lstStyle/>
          <a:p>
            <a:pPr eaLnBrk="1" hangingPunct="1">
              <a:buFont typeface="Wingdings" panose="05000000000000000000" pitchFamily="2" charset="2"/>
              <a:buNone/>
            </a:pPr>
            <a:r>
              <a:rPr lang="en-US" altLang="en-US" sz="2200" b="1" dirty="0" smtClean="0"/>
              <a:t>Displacement diagram</a:t>
            </a:r>
          </a:p>
          <a:p>
            <a:pPr eaLnBrk="1" hangingPunct="1">
              <a:buFont typeface="Wingdings" panose="05000000000000000000" pitchFamily="2" charset="2"/>
              <a:buNone/>
            </a:pPr>
            <a:r>
              <a:rPr lang="en-US" altLang="en-US" sz="2200" dirty="0" smtClean="0"/>
              <a:t>		Since the follower moves with uniform velocity during its rise and fall, the slope of the displacement curve must be constant as shown in fig</a:t>
            </a:r>
          </a:p>
        </p:txBody>
      </p:sp>
    </p:spTree>
    <p:extLst>
      <p:ext uri="{BB962C8B-B14F-4D97-AF65-F5344CB8AC3E}">
        <p14:creationId xmlns="" xmlns:p14="http://schemas.microsoft.com/office/powerpoint/2010/main" val="1619526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7811" name="Picture 19" descr="planes.gif (6649 byte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48263" y="981075"/>
            <a:ext cx="2409825" cy="230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a:xfrm>
            <a:off x="0" y="0"/>
            <a:ext cx="5148263" cy="620712"/>
          </a:xfrm>
        </p:spPr>
        <p:txBody>
          <a:bodyPr>
            <a:noAutofit/>
          </a:bodyPr>
          <a:lstStyle/>
          <a:p>
            <a:pPr algn="l" eaLnBrk="1" hangingPunct="1"/>
            <a:r>
              <a:rPr lang="en-AU" altLang="en-US" sz="3600" b="1" i="1" dirty="0" smtClean="0">
                <a:latin typeface="Arial" panose="020B0604020202020204" pitchFamily="34" charset="0"/>
              </a:rPr>
              <a:t>Introduction (Contd.)</a:t>
            </a:r>
            <a:endParaRPr lang="en-GB" altLang="en-US" sz="3600" b="1" i="1" dirty="0" smtClean="0">
              <a:latin typeface="Arial" panose="020B0604020202020204" pitchFamily="34" charset="0"/>
            </a:endParaRPr>
          </a:p>
        </p:txBody>
      </p:sp>
      <p:sp>
        <p:nvSpPr>
          <p:cNvPr id="417795" name="Rectangle 3"/>
          <p:cNvSpPr>
            <a:spLocks noGrp="1" noChangeArrowheads="1"/>
          </p:cNvSpPr>
          <p:nvPr>
            <p:ph type="body" idx="1"/>
          </p:nvPr>
        </p:nvSpPr>
        <p:spPr>
          <a:xfrm>
            <a:off x="684213" y="1700213"/>
            <a:ext cx="3095625" cy="1295400"/>
          </a:xfrm>
        </p:spPr>
        <p:txBody>
          <a:bodyPr/>
          <a:lstStyle/>
          <a:p>
            <a:pPr eaLnBrk="1" hangingPunct="1">
              <a:lnSpc>
                <a:spcPct val="90000"/>
              </a:lnSpc>
            </a:pPr>
            <a:r>
              <a:rPr lang="en-AU" altLang="en-US" sz="2000" b="1" i="1" smtClean="0">
                <a:latin typeface="Arial" panose="020B0604020202020204" pitchFamily="34" charset="0"/>
              </a:rPr>
              <a:t>The cam can have various shapes. These are know as cam profiles.</a:t>
            </a:r>
          </a:p>
          <a:p>
            <a:pPr eaLnBrk="1" hangingPunct="1">
              <a:lnSpc>
                <a:spcPct val="90000"/>
              </a:lnSpc>
            </a:pPr>
            <a:endParaRPr lang="en-AU" altLang="en-US" sz="2000" b="1" i="1" smtClean="0">
              <a:latin typeface="Arial" panose="020B0604020202020204" pitchFamily="34" charset="0"/>
            </a:endParaRPr>
          </a:p>
          <a:p>
            <a:pPr eaLnBrk="1" hangingPunct="1">
              <a:lnSpc>
                <a:spcPct val="90000"/>
              </a:lnSpc>
              <a:buFontTx/>
              <a:buNone/>
            </a:pPr>
            <a:endParaRPr lang="en-AU" altLang="en-US" smtClean="0">
              <a:latin typeface="Arial" panose="020B0604020202020204" pitchFamily="34" charset="0"/>
            </a:endParaRPr>
          </a:p>
          <a:p>
            <a:pPr eaLnBrk="1" hangingPunct="1">
              <a:lnSpc>
                <a:spcPct val="90000"/>
              </a:lnSpc>
              <a:buFontTx/>
              <a:buNone/>
            </a:pPr>
            <a:endParaRPr lang="en-GB" altLang="en-US" sz="4800" smtClean="0"/>
          </a:p>
        </p:txBody>
      </p:sp>
      <p:pic>
        <p:nvPicPr>
          <p:cNvPr id="417796"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370638" y="3689350"/>
            <a:ext cx="1400175" cy="176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7797"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643438" y="3617913"/>
            <a:ext cx="1152525" cy="178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7798" name="Picture 6"/>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338388" y="3617913"/>
            <a:ext cx="1076325"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7799" name="Picture 7"/>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22263" y="3473450"/>
            <a:ext cx="1096962"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7800" name="Text Box 8"/>
          <p:cNvSpPr txBox="1">
            <a:spLocks noChangeArrowheads="1"/>
          </p:cNvSpPr>
          <p:nvPr/>
        </p:nvSpPr>
        <p:spPr bwMode="auto">
          <a:xfrm>
            <a:off x="538163" y="5634038"/>
            <a:ext cx="792162"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b="1" i="1"/>
              <a:t>Pear</a:t>
            </a:r>
            <a:endParaRPr lang="en-GB" altLang="en-US" b="1" i="1"/>
          </a:p>
        </p:txBody>
      </p:sp>
      <p:sp>
        <p:nvSpPr>
          <p:cNvPr id="417801" name="Text Box 9"/>
          <p:cNvSpPr txBox="1">
            <a:spLocks noChangeArrowheads="1"/>
          </p:cNvSpPr>
          <p:nvPr/>
        </p:nvSpPr>
        <p:spPr bwMode="auto">
          <a:xfrm>
            <a:off x="2411413" y="5634038"/>
            <a:ext cx="86518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b="1" i="1"/>
              <a:t>Heart</a:t>
            </a:r>
            <a:endParaRPr lang="en-GB" altLang="en-US" b="1" i="1"/>
          </a:p>
        </p:txBody>
      </p:sp>
      <p:sp>
        <p:nvSpPr>
          <p:cNvPr id="417802" name="Text Box 10"/>
          <p:cNvSpPr txBox="1">
            <a:spLocks noChangeArrowheads="1"/>
          </p:cNvSpPr>
          <p:nvPr/>
        </p:nvSpPr>
        <p:spPr bwMode="auto">
          <a:xfrm>
            <a:off x="4714875" y="5634038"/>
            <a:ext cx="11525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b="1" i="1"/>
              <a:t>Circular</a:t>
            </a:r>
            <a:endParaRPr lang="en-GB" altLang="en-US" b="1" i="1"/>
          </a:p>
        </p:txBody>
      </p:sp>
      <p:sp>
        <p:nvSpPr>
          <p:cNvPr id="417803" name="Text Box 11"/>
          <p:cNvSpPr txBox="1">
            <a:spLocks noChangeArrowheads="1"/>
          </p:cNvSpPr>
          <p:nvPr/>
        </p:nvSpPr>
        <p:spPr bwMode="auto">
          <a:xfrm>
            <a:off x="6731000" y="5634038"/>
            <a:ext cx="9366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b="1" i="1"/>
              <a:t>Drop</a:t>
            </a:r>
            <a:endParaRPr lang="en-GB" altLang="en-US" b="1" i="1"/>
          </a:p>
        </p:txBody>
      </p:sp>
      <p:sp>
        <p:nvSpPr>
          <p:cNvPr id="417807" name="Text Box 15"/>
          <p:cNvSpPr txBox="1">
            <a:spLocks noChangeArrowheads="1"/>
          </p:cNvSpPr>
          <p:nvPr/>
        </p:nvSpPr>
        <p:spPr bwMode="auto">
          <a:xfrm>
            <a:off x="4211638" y="2133600"/>
            <a:ext cx="143986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b="1" i="1"/>
              <a:t>Cam</a:t>
            </a:r>
            <a:endParaRPr lang="en-GB" altLang="en-US" b="1" i="1"/>
          </a:p>
        </p:txBody>
      </p:sp>
      <p:sp>
        <p:nvSpPr>
          <p:cNvPr id="417808" name="Text Box 16"/>
          <p:cNvSpPr txBox="1">
            <a:spLocks noChangeArrowheads="1"/>
          </p:cNvSpPr>
          <p:nvPr/>
        </p:nvSpPr>
        <p:spPr bwMode="auto">
          <a:xfrm>
            <a:off x="7092950" y="1125538"/>
            <a:ext cx="1295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b="1" i="1"/>
              <a:t>follower</a:t>
            </a:r>
            <a:endParaRPr lang="en-GB" altLang="en-US" b="1" i="1"/>
          </a:p>
        </p:txBody>
      </p:sp>
      <p:sp>
        <p:nvSpPr>
          <p:cNvPr id="417809" name="Line 17"/>
          <p:cNvSpPr>
            <a:spLocks noChangeShapeType="1"/>
          </p:cNvSpPr>
          <p:nvPr/>
        </p:nvSpPr>
        <p:spPr bwMode="auto">
          <a:xfrm flipH="1">
            <a:off x="6300788" y="1341438"/>
            <a:ext cx="719137" cy="71437"/>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17812" name="Line 20"/>
          <p:cNvSpPr>
            <a:spLocks noChangeShapeType="1"/>
          </p:cNvSpPr>
          <p:nvPr/>
        </p:nvSpPr>
        <p:spPr bwMode="auto">
          <a:xfrm>
            <a:off x="4859338" y="2276475"/>
            <a:ext cx="936625" cy="36036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 xmlns:p14="http://schemas.microsoft.com/office/powerpoint/2010/main" val="2295332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 calcmode="lin" valueType="num">
                                      <p:cBhvr additive="base">
                                        <p:cTn id="7" dur="500" fill="hold"/>
                                        <p:tgtEl>
                                          <p:spTgt spid="417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77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7807"/>
                                        </p:tgtEl>
                                        <p:attrNameLst>
                                          <p:attrName>style.visibility</p:attrName>
                                        </p:attrNameLst>
                                      </p:cBhvr>
                                      <p:to>
                                        <p:strVal val="visible"/>
                                      </p:to>
                                    </p:set>
                                    <p:anim calcmode="lin" valueType="num">
                                      <p:cBhvr additive="base">
                                        <p:cTn id="11" dur="500" fill="hold"/>
                                        <p:tgtEl>
                                          <p:spTgt spid="417807"/>
                                        </p:tgtEl>
                                        <p:attrNameLst>
                                          <p:attrName>ppt_x</p:attrName>
                                        </p:attrNameLst>
                                      </p:cBhvr>
                                      <p:tavLst>
                                        <p:tav tm="0">
                                          <p:val>
                                            <p:strVal val="#ppt_x"/>
                                          </p:val>
                                        </p:tav>
                                        <p:tav tm="100000">
                                          <p:val>
                                            <p:strVal val="#ppt_x"/>
                                          </p:val>
                                        </p:tav>
                                      </p:tavLst>
                                    </p:anim>
                                    <p:anim calcmode="lin" valueType="num">
                                      <p:cBhvr additive="base">
                                        <p:cTn id="12" dur="500" fill="hold"/>
                                        <p:tgtEl>
                                          <p:spTgt spid="4178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7812"/>
                                        </p:tgtEl>
                                        <p:attrNameLst>
                                          <p:attrName>style.visibility</p:attrName>
                                        </p:attrNameLst>
                                      </p:cBhvr>
                                      <p:to>
                                        <p:strVal val="visible"/>
                                      </p:to>
                                    </p:set>
                                    <p:anim calcmode="lin" valueType="num">
                                      <p:cBhvr additive="base">
                                        <p:cTn id="15" dur="500" fill="hold"/>
                                        <p:tgtEl>
                                          <p:spTgt spid="417812"/>
                                        </p:tgtEl>
                                        <p:attrNameLst>
                                          <p:attrName>ppt_x</p:attrName>
                                        </p:attrNameLst>
                                      </p:cBhvr>
                                      <p:tavLst>
                                        <p:tav tm="0">
                                          <p:val>
                                            <p:strVal val="#ppt_x"/>
                                          </p:val>
                                        </p:tav>
                                        <p:tav tm="100000">
                                          <p:val>
                                            <p:strVal val="#ppt_x"/>
                                          </p:val>
                                        </p:tav>
                                      </p:tavLst>
                                    </p:anim>
                                    <p:anim calcmode="lin" valueType="num">
                                      <p:cBhvr additive="base">
                                        <p:cTn id="16" dur="500" fill="hold"/>
                                        <p:tgtEl>
                                          <p:spTgt spid="4178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17811"/>
                                        </p:tgtEl>
                                        <p:attrNameLst>
                                          <p:attrName>style.visibility</p:attrName>
                                        </p:attrNameLst>
                                      </p:cBhvr>
                                      <p:to>
                                        <p:strVal val="visible"/>
                                      </p:to>
                                    </p:set>
                                    <p:anim calcmode="lin" valueType="num">
                                      <p:cBhvr additive="base">
                                        <p:cTn id="19" dur="500" fill="hold"/>
                                        <p:tgtEl>
                                          <p:spTgt spid="417811"/>
                                        </p:tgtEl>
                                        <p:attrNameLst>
                                          <p:attrName>ppt_x</p:attrName>
                                        </p:attrNameLst>
                                      </p:cBhvr>
                                      <p:tavLst>
                                        <p:tav tm="0">
                                          <p:val>
                                            <p:strVal val="#ppt_x"/>
                                          </p:val>
                                        </p:tav>
                                        <p:tav tm="100000">
                                          <p:val>
                                            <p:strVal val="#ppt_x"/>
                                          </p:val>
                                        </p:tav>
                                      </p:tavLst>
                                    </p:anim>
                                    <p:anim calcmode="lin" valueType="num">
                                      <p:cBhvr additive="base">
                                        <p:cTn id="20" dur="500" fill="hold"/>
                                        <p:tgtEl>
                                          <p:spTgt spid="4178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17809"/>
                                        </p:tgtEl>
                                        <p:attrNameLst>
                                          <p:attrName>style.visibility</p:attrName>
                                        </p:attrNameLst>
                                      </p:cBhvr>
                                      <p:to>
                                        <p:strVal val="visible"/>
                                      </p:to>
                                    </p:set>
                                    <p:anim calcmode="lin" valueType="num">
                                      <p:cBhvr additive="base">
                                        <p:cTn id="23" dur="500" fill="hold"/>
                                        <p:tgtEl>
                                          <p:spTgt spid="417809"/>
                                        </p:tgtEl>
                                        <p:attrNameLst>
                                          <p:attrName>ppt_x</p:attrName>
                                        </p:attrNameLst>
                                      </p:cBhvr>
                                      <p:tavLst>
                                        <p:tav tm="0">
                                          <p:val>
                                            <p:strVal val="#ppt_x"/>
                                          </p:val>
                                        </p:tav>
                                        <p:tav tm="100000">
                                          <p:val>
                                            <p:strVal val="#ppt_x"/>
                                          </p:val>
                                        </p:tav>
                                      </p:tavLst>
                                    </p:anim>
                                    <p:anim calcmode="lin" valueType="num">
                                      <p:cBhvr additive="base">
                                        <p:cTn id="24" dur="500" fill="hold"/>
                                        <p:tgtEl>
                                          <p:spTgt spid="41780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17808"/>
                                        </p:tgtEl>
                                        <p:attrNameLst>
                                          <p:attrName>style.visibility</p:attrName>
                                        </p:attrNameLst>
                                      </p:cBhvr>
                                      <p:to>
                                        <p:strVal val="visible"/>
                                      </p:to>
                                    </p:set>
                                    <p:anim calcmode="lin" valueType="num">
                                      <p:cBhvr additive="base">
                                        <p:cTn id="27" dur="500" fill="hold"/>
                                        <p:tgtEl>
                                          <p:spTgt spid="417808"/>
                                        </p:tgtEl>
                                        <p:attrNameLst>
                                          <p:attrName>ppt_x</p:attrName>
                                        </p:attrNameLst>
                                      </p:cBhvr>
                                      <p:tavLst>
                                        <p:tav tm="0">
                                          <p:val>
                                            <p:strVal val="#ppt_x"/>
                                          </p:val>
                                        </p:tav>
                                        <p:tav tm="100000">
                                          <p:val>
                                            <p:strVal val="#ppt_x"/>
                                          </p:val>
                                        </p:tav>
                                      </p:tavLst>
                                    </p:anim>
                                    <p:anim calcmode="lin" valueType="num">
                                      <p:cBhvr additive="base">
                                        <p:cTn id="28" dur="500" fill="hold"/>
                                        <p:tgtEl>
                                          <p:spTgt spid="417808"/>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417799"/>
                                        </p:tgtEl>
                                        <p:attrNameLst>
                                          <p:attrName>style.visibility</p:attrName>
                                        </p:attrNameLst>
                                      </p:cBhvr>
                                      <p:to>
                                        <p:strVal val="visible"/>
                                      </p:to>
                                    </p:set>
                                    <p:anim calcmode="lin" valueType="num">
                                      <p:cBhvr additive="base">
                                        <p:cTn id="33" dur="1000" fill="hold"/>
                                        <p:tgtEl>
                                          <p:spTgt spid="417799"/>
                                        </p:tgtEl>
                                        <p:attrNameLst>
                                          <p:attrName>ppt_x</p:attrName>
                                        </p:attrNameLst>
                                      </p:cBhvr>
                                      <p:tavLst>
                                        <p:tav tm="0">
                                          <p:val>
                                            <p:strVal val="#ppt_x"/>
                                          </p:val>
                                        </p:tav>
                                        <p:tav tm="100000">
                                          <p:val>
                                            <p:strVal val="#ppt_x"/>
                                          </p:val>
                                        </p:tav>
                                      </p:tavLst>
                                    </p:anim>
                                    <p:anim calcmode="lin" valueType="num">
                                      <p:cBhvr additive="base">
                                        <p:cTn id="34" dur="1000" fill="hold"/>
                                        <p:tgtEl>
                                          <p:spTgt spid="41779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17800"/>
                                        </p:tgtEl>
                                        <p:attrNameLst>
                                          <p:attrName>style.visibility</p:attrName>
                                        </p:attrNameLst>
                                      </p:cBhvr>
                                      <p:to>
                                        <p:strVal val="visible"/>
                                      </p:to>
                                    </p:set>
                                    <p:anim calcmode="lin" valueType="num">
                                      <p:cBhvr additive="base">
                                        <p:cTn id="37" dur="2000" fill="hold"/>
                                        <p:tgtEl>
                                          <p:spTgt spid="417800"/>
                                        </p:tgtEl>
                                        <p:attrNameLst>
                                          <p:attrName>ppt_x</p:attrName>
                                        </p:attrNameLst>
                                      </p:cBhvr>
                                      <p:tavLst>
                                        <p:tav tm="0">
                                          <p:val>
                                            <p:strVal val="#ppt_x"/>
                                          </p:val>
                                        </p:tav>
                                        <p:tav tm="100000">
                                          <p:val>
                                            <p:strVal val="#ppt_x"/>
                                          </p:val>
                                        </p:tav>
                                      </p:tavLst>
                                    </p:anim>
                                    <p:anim calcmode="lin" valueType="num">
                                      <p:cBhvr additive="base">
                                        <p:cTn id="38" dur="2000" fill="hold"/>
                                        <p:tgtEl>
                                          <p:spTgt spid="41780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17798"/>
                                        </p:tgtEl>
                                        <p:attrNameLst>
                                          <p:attrName>style.visibility</p:attrName>
                                        </p:attrNameLst>
                                      </p:cBhvr>
                                      <p:to>
                                        <p:strVal val="visible"/>
                                      </p:to>
                                    </p:set>
                                    <p:anim calcmode="lin" valueType="num">
                                      <p:cBhvr additive="base">
                                        <p:cTn id="43" dur="1000" fill="hold"/>
                                        <p:tgtEl>
                                          <p:spTgt spid="417798"/>
                                        </p:tgtEl>
                                        <p:attrNameLst>
                                          <p:attrName>ppt_x</p:attrName>
                                        </p:attrNameLst>
                                      </p:cBhvr>
                                      <p:tavLst>
                                        <p:tav tm="0">
                                          <p:val>
                                            <p:strVal val="#ppt_x"/>
                                          </p:val>
                                        </p:tav>
                                        <p:tav tm="100000">
                                          <p:val>
                                            <p:strVal val="#ppt_x"/>
                                          </p:val>
                                        </p:tav>
                                      </p:tavLst>
                                    </p:anim>
                                    <p:anim calcmode="lin" valueType="num">
                                      <p:cBhvr additive="base">
                                        <p:cTn id="44" dur="1000" fill="hold"/>
                                        <p:tgtEl>
                                          <p:spTgt spid="41779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17801"/>
                                        </p:tgtEl>
                                        <p:attrNameLst>
                                          <p:attrName>style.visibility</p:attrName>
                                        </p:attrNameLst>
                                      </p:cBhvr>
                                      <p:to>
                                        <p:strVal val="visible"/>
                                      </p:to>
                                    </p:set>
                                    <p:anim calcmode="lin" valueType="num">
                                      <p:cBhvr additive="base">
                                        <p:cTn id="47" dur="1000" fill="hold"/>
                                        <p:tgtEl>
                                          <p:spTgt spid="417801"/>
                                        </p:tgtEl>
                                        <p:attrNameLst>
                                          <p:attrName>ppt_x</p:attrName>
                                        </p:attrNameLst>
                                      </p:cBhvr>
                                      <p:tavLst>
                                        <p:tav tm="0">
                                          <p:val>
                                            <p:strVal val="#ppt_x"/>
                                          </p:val>
                                        </p:tav>
                                        <p:tav tm="100000">
                                          <p:val>
                                            <p:strVal val="#ppt_x"/>
                                          </p:val>
                                        </p:tav>
                                      </p:tavLst>
                                    </p:anim>
                                    <p:anim calcmode="lin" valueType="num">
                                      <p:cBhvr additive="base">
                                        <p:cTn id="48" dur="1000" fill="hold"/>
                                        <p:tgtEl>
                                          <p:spTgt spid="417801"/>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417797"/>
                                        </p:tgtEl>
                                        <p:attrNameLst>
                                          <p:attrName>style.visibility</p:attrName>
                                        </p:attrNameLst>
                                      </p:cBhvr>
                                      <p:to>
                                        <p:strVal val="visible"/>
                                      </p:to>
                                    </p:set>
                                    <p:anim calcmode="lin" valueType="num">
                                      <p:cBhvr additive="base">
                                        <p:cTn id="53" dur="1000" fill="hold"/>
                                        <p:tgtEl>
                                          <p:spTgt spid="417797"/>
                                        </p:tgtEl>
                                        <p:attrNameLst>
                                          <p:attrName>ppt_x</p:attrName>
                                        </p:attrNameLst>
                                      </p:cBhvr>
                                      <p:tavLst>
                                        <p:tav tm="0">
                                          <p:val>
                                            <p:strVal val="#ppt_x"/>
                                          </p:val>
                                        </p:tav>
                                        <p:tav tm="100000">
                                          <p:val>
                                            <p:strVal val="#ppt_x"/>
                                          </p:val>
                                        </p:tav>
                                      </p:tavLst>
                                    </p:anim>
                                    <p:anim calcmode="lin" valueType="num">
                                      <p:cBhvr additive="base">
                                        <p:cTn id="54" dur="1000" fill="hold"/>
                                        <p:tgtEl>
                                          <p:spTgt spid="41779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17802"/>
                                        </p:tgtEl>
                                        <p:attrNameLst>
                                          <p:attrName>style.visibility</p:attrName>
                                        </p:attrNameLst>
                                      </p:cBhvr>
                                      <p:to>
                                        <p:strVal val="visible"/>
                                      </p:to>
                                    </p:set>
                                    <p:anim calcmode="lin" valueType="num">
                                      <p:cBhvr additive="base">
                                        <p:cTn id="57" dur="1000" fill="hold"/>
                                        <p:tgtEl>
                                          <p:spTgt spid="417802"/>
                                        </p:tgtEl>
                                        <p:attrNameLst>
                                          <p:attrName>ppt_x</p:attrName>
                                        </p:attrNameLst>
                                      </p:cBhvr>
                                      <p:tavLst>
                                        <p:tav tm="0">
                                          <p:val>
                                            <p:strVal val="#ppt_x"/>
                                          </p:val>
                                        </p:tav>
                                        <p:tav tm="100000">
                                          <p:val>
                                            <p:strVal val="#ppt_x"/>
                                          </p:val>
                                        </p:tav>
                                      </p:tavLst>
                                    </p:anim>
                                    <p:anim calcmode="lin" valueType="num">
                                      <p:cBhvr additive="base">
                                        <p:cTn id="58" dur="1000" fill="hold"/>
                                        <p:tgtEl>
                                          <p:spTgt spid="417802"/>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417796"/>
                                        </p:tgtEl>
                                        <p:attrNameLst>
                                          <p:attrName>style.visibility</p:attrName>
                                        </p:attrNameLst>
                                      </p:cBhvr>
                                      <p:to>
                                        <p:strVal val="visible"/>
                                      </p:to>
                                    </p:set>
                                    <p:anim calcmode="lin" valueType="num">
                                      <p:cBhvr additive="base">
                                        <p:cTn id="63" dur="1000" fill="hold"/>
                                        <p:tgtEl>
                                          <p:spTgt spid="417796"/>
                                        </p:tgtEl>
                                        <p:attrNameLst>
                                          <p:attrName>ppt_x</p:attrName>
                                        </p:attrNameLst>
                                      </p:cBhvr>
                                      <p:tavLst>
                                        <p:tav tm="0">
                                          <p:val>
                                            <p:strVal val="#ppt_x"/>
                                          </p:val>
                                        </p:tav>
                                        <p:tav tm="100000">
                                          <p:val>
                                            <p:strVal val="#ppt_x"/>
                                          </p:val>
                                        </p:tav>
                                      </p:tavLst>
                                    </p:anim>
                                    <p:anim calcmode="lin" valueType="num">
                                      <p:cBhvr additive="base">
                                        <p:cTn id="64" dur="1000" fill="hold"/>
                                        <p:tgtEl>
                                          <p:spTgt spid="41779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17803"/>
                                        </p:tgtEl>
                                        <p:attrNameLst>
                                          <p:attrName>style.visibility</p:attrName>
                                        </p:attrNameLst>
                                      </p:cBhvr>
                                      <p:to>
                                        <p:strVal val="visible"/>
                                      </p:to>
                                    </p:set>
                                    <p:anim calcmode="lin" valueType="num">
                                      <p:cBhvr additive="base">
                                        <p:cTn id="67" dur="1000" fill="hold"/>
                                        <p:tgtEl>
                                          <p:spTgt spid="417803"/>
                                        </p:tgtEl>
                                        <p:attrNameLst>
                                          <p:attrName>ppt_x</p:attrName>
                                        </p:attrNameLst>
                                      </p:cBhvr>
                                      <p:tavLst>
                                        <p:tav tm="0">
                                          <p:val>
                                            <p:strVal val="#ppt_x"/>
                                          </p:val>
                                        </p:tav>
                                        <p:tav tm="100000">
                                          <p:val>
                                            <p:strVal val="#ppt_x"/>
                                          </p:val>
                                        </p:tav>
                                      </p:tavLst>
                                    </p:anim>
                                    <p:anim calcmode="lin" valueType="num">
                                      <p:cBhvr additive="base">
                                        <p:cTn id="68" dur="1000" fill="hold"/>
                                        <p:tgtEl>
                                          <p:spTgt spid="4178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build="p"/>
      <p:bldP spid="417800" grpId="0"/>
      <p:bldP spid="417801" grpId="0"/>
      <p:bldP spid="417802" grpId="0"/>
      <p:bldP spid="417803" grpId="0"/>
      <p:bldP spid="417807" grpId="0"/>
      <p:bldP spid="417808" grpId="0"/>
      <p:bldP spid="417809" grpId="0" animBg="1"/>
      <p:bldP spid="4178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normAutofit fontScale="90000"/>
          </a:bodyPr>
          <a:lstStyle/>
          <a:p>
            <a:pPr eaLnBrk="1" hangingPunct="1"/>
            <a:r>
              <a:rPr lang="en-US" altLang="en-US" smtClean="0"/>
              <a:t>b) Simple Harmonic motion</a:t>
            </a:r>
          </a:p>
        </p:txBody>
      </p:sp>
      <p:graphicFrame>
        <p:nvGraphicFramePr>
          <p:cNvPr id="2050" name="Object 8"/>
          <p:cNvGraphicFramePr>
            <a:graphicFrameLocks noGrp="1" noChangeAspect="1"/>
          </p:cNvGraphicFramePr>
          <p:nvPr>
            <p:ph idx="1"/>
          </p:nvPr>
        </p:nvGraphicFramePr>
        <p:xfrm>
          <a:off x="1433513" y="1906588"/>
          <a:ext cx="6276975" cy="3914775"/>
        </p:xfrm>
        <a:graphic>
          <a:graphicData uri="http://schemas.openxmlformats.org/presentationml/2006/ole">
            <p:oleObj spid="_x0000_s5126" r:id="rId3" imgW="6276975" imgH="3914775" progId="">
              <p:embed/>
            </p:oleObj>
          </a:graphicData>
        </a:graphic>
      </p:graphicFrame>
    </p:spTree>
    <p:extLst>
      <p:ext uri="{BB962C8B-B14F-4D97-AF65-F5344CB8AC3E}">
        <p14:creationId xmlns="" xmlns:p14="http://schemas.microsoft.com/office/powerpoint/2010/main" val="182948892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n-US" altLang="en-US" smtClean="0"/>
              <a:t>b) Simple harmonic motion</a:t>
            </a:r>
          </a:p>
        </p:txBody>
      </p:sp>
      <p:pic>
        <p:nvPicPr>
          <p:cNvPr id="31748" name="Picture 5" descr="Picture in Document1"/>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a:xfrm>
            <a:off x="3352800" y="1524000"/>
            <a:ext cx="4472247" cy="4380807"/>
          </a:xfrm>
          <a:noFill/>
        </p:spPr>
      </p:pic>
      <p:sp>
        <p:nvSpPr>
          <p:cNvPr id="31747" name="Rectangle 6"/>
          <p:cNvSpPr>
            <a:spLocks noGrp="1" noChangeArrowheads="1"/>
          </p:cNvSpPr>
          <p:nvPr>
            <p:ph type="body" sz="half" idx="4294967295"/>
          </p:nvPr>
        </p:nvSpPr>
        <p:spPr>
          <a:xfrm>
            <a:off x="0" y="1719263"/>
            <a:ext cx="2819400" cy="4411662"/>
          </a:xfrm>
        </p:spPr>
        <p:txBody>
          <a:bodyPr/>
          <a:lstStyle/>
          <a:p>
            <a:pPr eaLnBrk="1" hangingPunct="1"/>
            <a:r>
              <a:rPr lang="en-US" altLang="en-US" sz="2200" smtClean="0"/>
              <a:t>Since the follower moves with a simple harmonic motion, therefore velocity diagram consists of a sine curve and the acceleration diagram consists of a cosine curve.</a:t>
            </a:r>
          </a:p>
        </p:txBody>
      </p:sp>
    </p:spTree>
    <p:extLst>
      <p:ext uri="{BB962C8B-B14F-4D97-AF65-F5344CB8AC3E}">
        <p14:creationId xmlns="" xmlns:p14="http://schemas.microsoft.com/office/powerpoint/2010/main" val="10614176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2800" smtClean="0"/>
              <a:t>c) Uniform acceleration and retardation</a:t>
            </a:r>
          </a:p>
        </p:txBody>
      </p:sp>
      <p:pic>
        <p:nvPicPr>
          <p:cNvPr id="32772" name="Picture 7" descr="Picture10"/>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763012" y="1744821"/>
            <a:ext cx="3617976" cy="4236720"/>
          </a:xfrm>
          <a:noFill/>
        </p:spPr>
      </p:pic>
      <p:sp>
        <p:nvSpPr>
          <p:cNvPr id="32771" name="Rectangle 8"/>
          <p:cNvSpPr>
            <a:spLocks noGrp="1" noChangeArrowheads="1"/>
          </p:cNvSpPr>
          <p:nvPr>
            <p:ph type="body" sz="half" idx="4294967295"/>
          </p:nvPr>
        </p:nvSpPr>
        <p:spPr>
          <a:xfrm>
            <a:off x="0" y="1719263"/>
            <a:ext cx="2514600" cy="4411662"/>
          </a:xfrm>
        </p:spPr>
        <p:txBody>
          <a:bodyPr/>
          <a:lstStyle/>
          <a:p>
            <a:pPr eaLnBrk="1" hangingPunct="1"/>
            <a:r>
              <a:rPr lang="en-US" altLang="en-US" sz="2600" smtClean="0"/>
              <a:t>Since the acceleration and retardation are uniform, therefore the velocity varies directly with time. </a:t>
            </a:r>
          </a:p>
        </p:txBody>
      </p:sp>
    </p:spTree>
    <p:extLst>
      <p:ext uri="{BB962C8B-B14F-4D97-AF65-F5344CB8AC3E}">
        <p14:creationId xmlns="" xmlns:p14="http://schemas.microsoft.com/office/powerpoint/2010/main" val="963484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d) Cycloidal motion</a:t>
            </a:r>
          </a:p>
        </p:txBody>
      </p:sp>
      <p:pic>
        <p:nvPicPr>
          <p:cNvPr id="33795" name="Picture 5" descr="Picture11"/>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a:xfrm>
            <a:off x="-25400" y="1524000"/>
            <a:ext cx="3786447" cy="4330931"/>
          </a:xfrm>
          <a:noFill/>
        </p:spPr>
      </p:pic>
    </p:spTree>
    <p:extLst>
      <p:ext uri="{BB962C8B-B14F-4D97-AF65-F5344CB8AC3E}">
        <p14:creationId xmlns="" xmlns:p14="http://schemas.microsoft.com/office/powerpoint/2010/main" val="10297712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CAM Profile</a:t>
            </a:r>
          </a:p>
        </p:txBody>
      </p:sp>
      <p:pic>
        <p:nvPicPr>
          <p:cNvPr id="34819" name="Picture 5" descr="Picture9"/>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435505" y="1675187"/>
            <a:ext cx="4272989" cy="4375989"/>
          </a:xfrm>
          <a:noFill/>
        </p:spPr>
      </p:pic>
    </p:spTree>
    <p:extLst>
      <p:ext uri="{BB962C8B-B14F-4D97-AF65-F5344CB8AC3E}">
        <p14:creationId xmlns="" xmlns:p14="http://schemas.microsoft.com/office/powerpoint/2010/main" val="7225720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 xmlns:a14="http://schemas.microsoft.com/office/drawing/2010/main" val="0"/>
              </a:ext>
            </a:extLst>
          </a:blip>
          <a:srcRect l="30902" t="52312" r="19199" b="13699"/>
          <a:stretch>
            <a:fillRect/>
          </a:stretch>
        </p:blipFill>
        <p:spPr bwMode="auto">
          <a:xfrm>
            <a:off x="207360" y="207720"/>
            <a:ext cx="8916480" cy="2695680"/>
          </a:xfrm>
          <a:prstGeom prst="rect">
            <a:avLst/>
          </a:prstGeom>
          <a:noFill/>
          <a:ln>
            <a:noFill/>
          </a:ln>
          <a:effectLst/>
          <a:extLst>
            <a:ext uri="{909E8E84-426E-40DD-AFC4-6F175D3DCCD1}">
              <a14:hiddenFill xmlns="" xmlns:a14="http://schemas.microsoft.com/office/drawing/2010/main">
                <a:blipFill dpi="0" rotWithShape="0">
                  <a:blip/>
                  <a:srcRect l="30902" t="52312" r="19199" b="13699"/>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 xmlns:a14="http://schemas.microsoft.com/office/drawing/2010/main" val="0"/>
              </a:ext>
            </a:extLst>
          </a:blip>
          <a:srcRect l="42241" t="48395" r="30537" b="12302"/>
          <a:stretch>
            <a:fillRect/>
          </a:stretch>
        </p:blipFill>
        <p:spPr bwMode="auto">
          <a:xfrm>
            <a:off x="4354561" y="3110760"/>
            <a:ext cx="4789440" cy="3317760"/>
          </a:xfrm>
          <a:prstGeom prst="rect">
            <a:avLst/>
          </a:prstGeom>
          <a:noFill/>
          <a:ln>
            <a:noFill/>
          </a:ln>
          <a:effectLst/>
          <a:extLst>
            <a:ext uri="{909E8E84-426E-40DD-AFC4-6F175D3DCCD1}">
              <a14:hiddenFill xmlns="" xmlns:a14="http://schemas.microsoft.com/office/drawing/2010/main">
                <a:blipFill dpi="0" rotWithShape="0">
                  <a:blip/>
                  <a:srcRect l="42241" t="48395" r="30537" b="12302"/>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5363" name="Picture 3"/>
          <p:cNvPicPr>
            <a:picLocks noChangeAspect="1" noChangeArrowheads="1"/>
          </p:cNvPicPr>
          <p:nvPr/>
        </p:nvPicPr>
        <p:blipFill>
          <a:blip r:embed="rId5">
            <a:extLst>
              <a:ext uri="{28A0092B-C50C-407E-A947-70E740481C1C}">
                <a14:useLocalDpi xmlns="" xmlns:a14="http://schemas.microsoft.com/office/drawing/2010/main" val="0"/>
              </a:ext>
            </a:extLst>
          </a:blip>
          <a:srcRect l="34012" t="60506" r="20624" b="11249"/>
          <a:stretch>
            <a:fillRect/>
          </a:stretch>
        </p:blipFill>
        <p:spPr bwMode="auto">
          <a:xfrm>
            <a:off x="207360" y="2903400"/>
            <a:ext cx="4561920" cy="1658880"/>
          </a:xfrm>
          <a:prstGeom prst="rect">
            <a:avLst/>
          </a:prstGeom>
          <a:noFill/>
          <a:ln>
            <a:noFill/>
          </a:ln>
          <a:effectLst/>
          <a:extLst>
            <a:ext uri="{909E8E84-426E-40DD-AFC4-6F175D3DCCD1}">
              <a14:hiddenFill xmlns="" xmlns:a14="http://schemas.microsoft.com/office/drawing/2010/main">
                <a:blipFill dpi="0" rotWithShape="0">
                  <a:blip/>
                  <a:srcRect l="34012" t="60506" r="20624" b="11249"/>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5364" name="Text Box 4"/>
          <p:cNvSpPr txBox="1">
            <a:spLocks noChangeArrowheads="1"/>
          </p:cNvSpPr>
          <p:nvPr/>
        </p:nvSpPr>
        <p:spPr bwMode="auto">
          <a:xfrm>
            <a:off x="1451520" y="4769641"/>
            <a:ext cx="2695680" cy="321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1638" tIns="55187" rIns="81638" bIns="4081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buClrTx/>
              <a:buFontTx/>
              <a:buNone/>
            </a:pPr>
            <a:r>
              <a:rPr lang="en-US" sz="1633" b="1" u="sng"/>
              <a:t>Displacement Diagram</a:t>
            </a:r>
          </a:p>
        </p:txBody>
      </p:sp>
      <p:sp>
        <p:nvSpPr>
          <p:cNvPr id="15365" name="Text Box 5"/>
          <p:cNvSpPr txBox="1">
            <a:spLocks noChangeArrowheads="1"/>
          </p:cNvSpPr>
          <p:nvPr/>
        </p:nvSpPr>
        <p:spPr bwMode="auto">
          <a:xfrm>
            <a:off x="4147200" y="6019800"/>
            <a:ext cx="1866240" cy="528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1638" tIns="55187" rIns="81638" bIns="4081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buClrTx/>
              <a:buFontTx/>
              <a:buNone/>
            </a:pPr>
            <a:r>
              <a:rPr lang="en-US" sz="1633" b="1" u="sng" dirty="0"/>
              <a:t>Cam Profile</a:t>
            </a:r>
          </a:p>
        </p:txBody>
      </p:sp>
      <p:sp>
        <p:nvSpPr>
          <p:cNvPr id="2" name="Title 1"/>
          <p:cNvSpPr>
            <a:spLocks noGrp="1"/>
          </p:cNvSpPr>
          <p:nvPr>
            <p:ph type="title"/>
          </p:nvPr>
        </p:nvSpPr>
        <p:spPr>
          <a:xfrm>
            <a:off x="0" y="0"/>
            <a:ext cx="2133600" cy="457200"/>
          </a:xfrm>
        </p:spPr>
        <p:txBody>
          <a:bodyPr>
            <a:noAutofit/>
          </a:bodyPr>
          <a:lstStyle/>
          <a:p>
            <a:r>
              <a:rPr lang="en-US" sz="2800" b="1" dirty="0" smtClean="0"/>
              <a:t>Problem 1</a:t>
            </a:r>
            <a:endParaRPr lang="en-US" sz="2800" b="1" dirty="0"/>
          </a:p>
        </p:txBody>
      </p:sp>
    </p:spTree>
    <p:extLst>
      <p:ext uri="{BB962C8B-B14F-4D97-AF65-F5344CB8AC3E}">
        <p14:creationId xmlns="" xmlns:p14="http://schemas.microsoft.com/office/powerpoint/2010/main" val="30615484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 xmlns:a14="http://schemas.microsoft.com/office/drawing/2010/main" val="0"/>
              </a:ext>
            </a:extLst>
          </a:blip>
          <a:srcRect l="22673" t="52435" r="7016" b="14272"/>
          <a:stretch>
            <a:fillRect/>
          </a:stretch>
        </p:blipFill>
        <p:spPr bwMode="auto">
          <a:xfrm>
            <a:off x="207360" y="207720"/>
            <a:ext cx="8709120" cy="2280960"/>
          </a:xfrm>
          <a:prstGeom prst="rect">
            <a:avLst/>
          </a:prstGeom>
          <a:noFill/>
          <a:ln>
            <a:noFill/>
          </a:ln>
          <a:effectLst/>
          <a:extLst>
            <a:ext uri="{909E8E84-426E-40DD-AFC4-6F175D3DCCD1}">
              <a14:hiddenFill xmlns="" xmlns:a14="http://schemas.microsoft.com/office/drawing/2010/main">
                <a:blipFill dpi="0" rotWithShape="0">
                  <a:blip/>
                  <a:srcRect l="22673" t="52435" r="7016" b="14272"/>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638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l="44510" t="52495" r="30537" b="9438"/>
          <a:stretch>
            <a:fillRect/>
          </a:stretch>
        </p:blipFill>
        <p:spPr bwMode="auto">
          <a:xfrm>
            <a:off x="4561920" y="2696041"/>
            <a:ext cx="4561920" cy="4161600"/>
          </a:xfrm>
          <a:prstGeom prst="rect">
            <a:avLst/>
          </a:prstGeom>
          <a:noFill/>
          <a:ln>
            <a:noFill/>
          </a:ln>
          <a:effectLst/>
          <a:extLst>
            <a:ext uri="{909E8E84-426E-40DD-AFC4-6F175D3DCCD1}">
              <a14:hiddenFill xmlns="" xmlns:a14="http://schemas.microsoft.com/office/drawing/2010/main">
                <a:blipFill dpi="0" rotWithShape="0">
                  <a:blip/>
                  <a:srcRect l="44510" t="52495" r="30537" b="9438"/>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6387" name="Picture 3"/>
          <p:cNvPicPr>
            <a:picLocks noChangeAspect="1" noChangeArrowheads="1"/>
          </p:cNvPicPr>
          <p:nvPr/>
        </p:nvPicPr>
        <p:blipFill>
          <a:blip r:embed="rId5">
            <a:extLst>
              <a:ext uri="{28A0092B-C50C-407E-A947-70E740481C1C}">
                <a14:useLocalDpi xmlns="" xmlns:a14="http://schemas.microsoft.com/office/drawing/2010/main" val="0"/>
              </a:ext>
            </a:extLst>
          </a:blip>
          <a:srcRect l="35437" t="51688" r="16930" b="10201"/>
          <a:stretch>
            <a:fillRect/>
          </a:stretch>
        </p:blipFill>
        <p:spPr bwMode="auto">
          <a:xfrm>
            <a:off x="207360" y="2903400"/>
            <a:ext cx="4769280" cy="1658880"/>
          </a:xfrm>
          <a:prstGeom prst="rect">
            <a:avLst/>
          </a:prstGeom>
          <a:noFill/>
          <a:ln>
            <a:noFill/>
          </a:ln>
          <a:effectLst/>
          <a:extLst>
            <a:ext uri="{909E8E84-426E-40DD-AFC4-6F175D3DCCD1}">
              <a14:hiddenFill xmlns="" xmlns:a14="http://schemas.microsoft.com/office/drawing/2010/main">
                <a:blipFill dpi="0" rotWithShape="0">
                  <a:blip/>
                  <a:srcRect l="35437" t="51688" r="16930" b="10201"/>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6388" name="Text Box 4"/>
          <p:cNvSpPr txBox="1">
            <a:spLocks noChangeArrowheads="1"/>
          </p:cNvSpPr>
          <p:nvPr/>
        </p:nvSpPr>
        <p:spPr bwMode="auto">
          <a:xfrm>
            <a:off x="1451520" y="4769641"/>
            <a:ext cx="2695680" cy="321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1638" tIns="55187" rIns="81638" bIns="4081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buClrTx/>
              <a:buFontTx/>
              <a:buNone/>
            </a:pPr>
            <a:r>
              <a:rPr lang="en-US" sz="1633" b="1" u="sng"/>
              <a:t>Displacement Diagram</a:t>
            </a:r>
          </a:p>
        </p:txBody>
      </p:sp>
      <p:sp>
        <p:nvSpPr>
          <p:cNvPr id="16389" name="Text Box 5"/>
          <p:cNvSpPr txBox="1">
            <a:spLocks noChangeArrowheads="1"/>
          </p:cNvSpPr>
          <p:nvPr/>
        </p:nvSpPr>
        <p:spPr bwMode="auto">
          <a:xfrm>
            <a:off x="4419600" y="5544720"/>
            <a:ext cx="1866240" cy="321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1638" tIns="55187" rIns="81638" bIns="4081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buClrTx/>
              <a:buFontTx/>
              <a:buNone/>
            </a:pPr>
            <a:r>
              <a:rPr lang="en-US" sz="1633" b="1" u="sng" dirty="0"/>
              <a:t>Cam Profile</a:t>
            </a:r>
          </a:p>
        </p:txBody>
      </p:sp>
      <p:sp>
        <p:nvSpPr>
          <p:cNvPr id="9" name="Title 1"/>
          <p:cNvSpPr>
            <a:spLocks noGrp="1"/>
          </p:cNvSpPr>
          <p:nvPr>
            <p:ph type="title"/>
          </p:nvPr>
        </p:nvSpPr>
        <p:spPr>
          <a:xfrm>
            <a:off x="0" y="0"/>
            <a:ext cx="2057400" cy="457200"/>
          </a:xfrm>
        </p:spPr>
        <p:txBody>
          <a:bodyPr>
            <a:noAutofit/>
          </a:bodyPr>
          <a:lstStyle/>
          <a:p>
            <a:r>
              <a:rPr lang="en-US" sz="2800" b="1" dirty="0" smtClean="0"/>
              <a:t>Problem 2</a:t>
            </a:r>
            <a:endParaRPr lang="en-US" sz="2800" b="1" dirty="0"/>
          </a:p>
        </p:txBody>
      </p:sp>
    </p:spTree>
    <p:extLst>
      <p:ext uri="{BB962C8B-B14F-4D97-AF65-F5344CB8AC3E}">
        <p14:creationId xmlns="" xmlns:p14="http://schemas.microsoft.com/office/powerpoint/2010/main" val="6504030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extLst>
              <a:ext uri="{28A0092B-C50C-407E-A947-70E740481C1C}">
                <a14:useLocalDpi xmlns="" xmlns:a14="http://schemas.microsoft.com/office/drawing/2010/main" val="0"/>
              </a:ext>
            </a:extLst>
          </a:blip>
          <a:srcRect l="35437" t="55560" r="21468" b="21835"/>
          <a:stretch>
            <a:fillRect/>
          </a:stretch>
        </p:blipFill>
        <p:spPr bwMode="auto">
          <a:xfrm>
            <a:off x="0" y="360"/>
            <a:ext cx="8916480" cy="2903040"/>
          </a:xfrm>
          <a:prstGeom prst="rect">
            <a:avLst/>
          </a:prstGeom>
          <a:noFill/>
          <a:ln>
            <a:noFill/>
          </a:ln>
          <a:effectLst/>
          <a:extLst>
            <a:ext uri="{909E8E84-426E-40DD-AFC4-6F175D3DCCD1}">
              <a14:hiddenFill xmlns="" xmlns:a14="http://schemas.microsoft.com/office/drawing/2010/main">
                <a:blipFill dpi="0" rotWithShape="0">
                  <a:blip/>
                  <a:srcRect l="35437" t="55560" r="21468" b="21835"/>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7410" name="Picture 2"/>
          <p:cNvPicPr>
            <a:picLocks noChangeAspect="1" noChangeArrowheads="1"/>
          </p:cNvPicPr>
          <p:nvPr/>
        </p:nvPicPr>
        <p:blipFill>
          <a:blip r:embed="rId4">
            <a:extLst>
              <a:ext uri="{28A0092B-C50C-407E-A947-70E740481C1C}">
                <a14:useLocalDpi xmlns="" xmlns:a14="http://schemas.microsoft.com/office/drawing/2010/main" val="0"/>
              </a:ext>
            </a:extLst>
          </a:blip>
          <a:srcRect l="39734" t="46181" r="40204" b="37735"/>
          <a:stretch>
            <a:fillRect/>
          </a:stretch>
        </p:blipFill>
        <p:spPr bwMode="auto">
          <a:xfrm>
            <a:off x="207360" y="3110760"/>
            <a:ext cx="4561920" cy="1866240"/>
          </a:xfrm>
          <a:prstGeom prst="rect">
            <a:avLst/>
          </a:prstGeom>
          <a:noFill/>
          <a:ln>
            <a:noFill/>
          </a:ln>
          <a:effectLst/>
          <a:extLst>
            <a:ext uri="{909E8E84-426E-40DD-AFC4-6F175D3DCCD1}">
              <a14:hiddenFill xmlns="" xmlns:a14="http://schemas.microsoft.com/office/drawing/2010/main">
                <a:blipFill dpi="0" rotWithShape="0">
                  <a:blip/>
                  <a:srcRect l="39734" t="46181" r="40204" b="37735"/>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 xmlns:a14="http://schemas.microsoft.com/office/drawing/2010/main" val="0"/>
              </a:ext>
            </a:extLst>
          </a:blip>
          <a:srcRect l="39734" t="62253" r="43071" b="8267"/>
          <a:stretch>
            <a:fillRect/>
          </a:stretch>
        </p:blipFill>
        <p:spPr bwMode="auto">
          <a:xfrm>
            <a:off x="5003900" y="2959582"/>
            <a:ext cx="3939840" cy="3317760"/>
          </a:xfrm>
          <a:prstGeom prst="rect">
            <a:avLst/>
          </a:prstGeom>
          <a:noFill/>
          <a:ln>
            <a:noFill/>
          </a:ln>
          <a:effectLst/>
          <a:extLst>
            <a:ext uri="{909E8E84-426E-40DD-AFC4-6F175D3DCCD1}">
              <a14:hiddenFill xmlns="" xmlns:a14="http://schemas.microsoft.com/office/drawing/2010/main">
                <a:blipFill dpi="0" rotWithShape="0">
                  <a:blip/>
                  <a:srcRect l="39734" t="62253" r="43071" b="8267"/>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7412" name="Text Box 4"/>
          <p:cNvSpPr txBox="1">
            <a:spLocks noChangeArrowheads="1"/>
          </p:cNvSpPr>
          <p:nvPr/>
        </p:nvSpPr>
        <p:spPr bwMode="auto">
          <a:xfrm>
            <a:off x="1451520" y="4769641"/>
            <a:ext cx="2695680" cy="321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1638" tIns="55187" rIns="81638" bIns="4081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buClrTx/>
              <a:buFontTx/>
              <a:buNone/>
            </a:pPr>
            <a:r>
              <a:rPr lang="en-US" sz="1633" b="1" u="sng"/>
              <a:t>Displacement Diagram</a:t>
            </a:r>
          </a:p>
        </p:txBody>
      </p:sp>
      <p:sp>
        <p:nvSpPr>
          <p:cNvPr id="17413" name="Text Box 5"/>
          <p:cNvSpPr txBox="1">
            <a:spLocks noChangeArrowheads="1"/>
          </p:cNvSpPr>
          <p:nvPr/>
        </p:nvSpPr>
        <p:spPr bwMode="auto">
          <a:xfrm>
            <a:off x="4528520" y="5734466"/>
            <a:ext cx="1866240" cy="321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1638" tIns="55187" rIns="81638" bIns="4081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buClrTx/>
              <a:buFontTx/>
              <a:buNone/>
            </a:pPr>
            <a:r>
              <a:rPr lang="en-US" sz="1633" b="1" u="sng" dirty="0"/>
              <a:t>Cam Profile</a:t>
            </a:r>
          </a:p>
        </p:txBody>
      </p:sp>
      <p:sp>
        <p:nvSpPr>
          <p:cNvPr id="9" name="Title 1"/>
          <p:cNvSpPr>
            <a:spLocks noGrp="1"/>
          </p:cNvSpPr>
          <p:nvPr>
            <p:ph type="title"/>
          </p:nvPr>
        </p:nvSpPr>
        <p:spPr>
          <a:xfrm>
            <a:off x="0" y="0"/>
            <a:ext cx="1981200" cy="685800"/>
          </a:xfrm>
        </p:spPr>
        <p:txBody>
          <a:bodyPr>
            <a:noAutofit/>
          </a:bodyPr>
          <a:lstStyle/>
          <a:p>
            <a:r>
              <a:rPr lang="en-US" sz="2800" b="1" dirty="0" smtClean="0"/>
              <a:t>Problem 3</a:t>
            </a:r>
            <a:endParaRPr lang="en-US" sz="2800" b="1" dirty="0"/>
          </a:p>
        </p:txBody>
      </p:sp>
    </p:spTree>
    <p:extLst>
      <p:ext uri="{BB962C8B-B14F-4D97-AF65-F5344CB8AC3E}">
        <p14:creationId xmlns="" xmlns:p14="http://schemas.microsoft.com/office/powerpoint/2010/main" val="21685755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a:extLst>
              <a:ext uri="{28A0092B-C50C-407E-A947-70E740481C1C}">
                <a14:useLocalDpi xmlns="" xmlns:a14="http://schemas.microsoft.com/office/drawing/2010/main" val="0"/>
              </a:ext>
            </a:extLst>
          </a:blip>
          <a:srcRect l="39178" t="58287" r="40855" b="9601"/>
          <a:stretch>
            <a:fillRect/>
          </a:stretch>
        </p:blipFill>
        <p:spPr bwMode="auto">
          <a:xfrm>
            <a:off x="4582080" y="2696040"/>
            <a:ext cx="4561920" cy="3732480"/>
          </a:xfrm>
          <a:prstGeom prst="rect">
            <a:avLst/>
          </a:prstGeom>
          <a:noFill/>
          <a:ln>
            <a:noFill/>
          </a:ln>
          <a:effectLst/>
          <a:extLst>
            <a:ext uri="{909E8E84-426E-40DD-AFC4-6F175D3DCCD1}">
              <a14:hiddenFill xmlns="" xmlns:a14="http://schemas.microsoft.com/office/drawing/2010/main">
                <a:blipFill dpi="0" rotWithShape="0">
                  <a:blip/>
                  <a:srcRect l="39178" t="58287" r="40855" b="9601"/>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8434" name="Picture 2"/>
          <p:cNvPicPr>
            <a:picLocks noChangeAspect="1" noChangeArrowheads="1"/>
          </p:cNvPicPr>
          <p:nvPr/>
        </p:nvPicPr>
        <p:blipFill>
          <a:blip r:embed="rId4">
            <a:extLst>
              <a:ext uri="{28A0092B-C50C-407E-A947-70E740481C1C}">
                <a14:useLocalDpi xmlns="" xmlns:a14="http://schemas.microsoft.com/office/drawing/2010/main" val="0"/>
              </a:ext>
            </a:extLst>
          </a:blip>
          <a:srcRect l="35437" t="63794" r="21468" b="16032"/>
          <a:stretch>
            <a:fillRect/>
          </a:stretch>
        </p:blipFill>
        <p:spPr bwMode="auto">
          <a:xfrm>
            <a:off x="207360" y="360"/>
            <a:ext cx="8936640" cy="2280960"/>
          </a:xfrm>
          <a:prstGeom prst="rect">
            <a:avLst/>
          </a:prstGeom>
          <a:noFill/>
          <a:ln>
            <a:noFill/>
          </a:ln>
          <a:effectLst/>
          <a:extLst>
            <a:ext uri="{909E8E84-426E-40DD-AFC4-6F175D3DCCD1}">
              <a14:hiddenFill xmlns="" xmlns:a14="http://schemas.microsoft.com/office/drawing/2010/main">
                <a:blipFill dpi="0" rotWithShape="0">
                  <a:blip/>
                  <a:srcRect l="35437" t="63794" r="21468" b="16032"/>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l="40979" t="46181" r="40996" b="43622"/>
          <a:stretch>
            <a:fillRect/>
          </a:stretch>
        </p:blipFill>
        <p:spPr bwMode="auto">
          <a:xfrm>
            <a:off x="414720" y="2488680"/>
            <a:ext cx="4561920" cy="1451520"/>
          </a:xfrm>
          <a:prstGeom prst="rect">
            <a:avLst/>
          </a:prstGeom>
          <a:noFill/>
          <a:ln>
            <a:noFill/>
          </a:ln>
          <a:effectLst/>
          <a:extLst>
            <a:ext uri="{909E8E84-426E-40DD-AFC4-6F175D3DCCD1}">
              <a14:hiddenFill xmlns="" xmlns:a14="http://schemas.microsoft.com/office/drawing/2010/main">
                <a:blipFill dpi="0" rotWithShape="0">
                  <a:blip/>
                  <a:srcRect l="40979" t="46181" r="40996" b="43622"/>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8436" name="Text Box 4"/>
          <p:cNvSpPr txBox="1">
            <a:spLocks noChangeArrowheads="1"/>
          </p:cNvSpPr>
          <p:nvPr/>
        </p:nvSpPr>
        <p:spPr bwMode="auto">
          <a:xfrm>
            <a:off x="1451520" y="4147561"/>
            <a:ext cx="2695680" cy="321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1638" tIns="55187" rIns="81638" bIns="4081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buClrTx/>
              <a:buFontTx/>
              <a:buNone/>
            </a:pPr>
            <a:r>
              <a:rPr lang="en-US" sz="1633" b="1" u="sng"/>
              <a:t>Displacement Diagram</a:t>
            </a:r>
          </a:p>
        </p:txBody>
      </p:sp>
      <p:sp>
        <p:nvSpPr>
          <p:cNvPr id="18437" name="Text Box 5"/>
          <p:cNvSpPr txBox="1">
            <a:spLocks noChangeArrowheads="1"/>
          </p:cNvSpPr>
          <p:nvPr/>
        </p:nvSpPr>
        <p:spPr bwMode="auto">
          <a:xfrm>
            <a:off x="4147200" y="5943600"/>
            <a:ext cx="1866240" cy="321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1638" tIns="55187" rIns="81638" bIns="4081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buClrTx/>
              <a:buFontTx/>
              <a:buNone/>
            </a:pPr>
            <a:r>
              <a:rPr lang="en-US" sz="1633" b="1" u="sng" dirty="0"/>
              <a:t>Cam Profile</a:t>
            </a:r>
          </a:p>
        </p:txBody>
      </p:sp>
      <p:sp>
        <p:nvSpPr>
          <p:cNvPr id="9" name="Title 1"/>
          <p:cNvSpPr>
            <a:spLocks noGrp="1"/>
          </p:cNvSpPr>
          <p:nvPr>
            <p:ph type="title"/>
          </p:nvPr>
        </p:nvSpPr>
        <p:spPr>
          <a:xfrm>
            <a:off x="0" y="152400"/>
            <a:ext cx="2057400" cy="457200"/>
          </a:xfrm>
        </p:spPr>
        <p:txBody>
          <a:bodyPr>
            <a:noAutofit/>
          </a:bodyPr>
          <a:lstStyle/>
          <a:p>
            <a:r>
              <a:rPr lang="en-US" sz="2800" b="1" dirty="0" smtClean="0"/>
              <a:t>Problem 4</a:t>
            </a:r>
            <a:endParaRPr lang="en-US" sz="2800" b="1" dirty="0"/>
          </a:p>
        </p:txBody>
      </p:sp>
    </p:spTree>
    <p:extLst>
      <p:ext uri="{BB962C8B-B14F-4D97-AF65-F5344CB8AC3E}">
        <p14:creationId xmlns="" xmlns:p14="http://schemas.microsoft.com/office/powerpoint/2010/main" val="2357888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r>
              <a:rPr lang="en-AU" altLang="en-US" b="1" i="1" dirty="0" smtClean="0">
                <a:latin typeface="Arial" panose="020B0604020202020204" pitchFamily="34" charset="0"/>
              </a:rPr>
              <a:t>Cam and Follower</a:t>
            </a:r>
            <a:endParaRPr lang="en-GB" altLang="en-US" b="1" i="1" dirty="0" smtClean="0">
              <a:latin typeface="Arial" panose="020B0604020202020204" pitchFamily="34" charset="0"/>
            </a:endParaRPr>
          </a:p>
        </p:txBody>
      </p:sp>
      <p:sp>
        <p:nvSpPr>
          <p:cNvPr id="418819" name="Rectangle 3"/>
          <p:cNvSpPr>
            <a:spLocks noGrp="1" noChangeArrowheads="1"/>
          </p:cNvSpPr>
          <p:nvPr>
            <p:ph type="body" idx="1"/>
          </p:nvPr>
        </p:nvSpPr>
        <p:spPr>
          <a:xfrm>
            <a:off x="457200" y="1600200"/>
            <a:ext cx="3251200" cy="1468438"/>
          </a:xfrm>
        </p:spPr>
        <p:txBody>
          <a:bodyPr/>
          <a:lstStyle/>
          <a:p>
            <a:pPr eaLnBrk="1" hangingPunct="1"/>
            <a:r>
              <a:rPr lang="en-AU" altLang="en-US" sz="1800" smtClean="0">
                <a:latin typeface="Arial" panose="020B0604020202020204" pitchFamily="34" charset="0"/>
              </a:rPr>
              <a:t>A follower is a component which is designed to move up and down as it follows the edge of the cam.</a:t>
            </a:r>
          </a:p>
          <a:p>
            <a:pPr eaLnBrk="1" hangingPunct="1">
              <a:buFontTx/>
              <a:buNone/>
            </a:pPr>
            <a:endParaRPr lang="en-GB" altLang="en-US" smtClean="0"/>
          </a:p>
        </p:txBody>
      </p:sp>
      <p:pic>
        <p:nvPicPr>
          <p:cNvPr id="418826" name="Picture 1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84438" y="3500438"/>
            <a:ext cx="1058862" cy="1871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8827" name="Picture 1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23850" y="3429000"/>
            <a:ext cx="1243013" cy="1871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8828" name="Picture 1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500563" y="3429000"/>
            <a:ext cx="1255712" cy="201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8829" name="Picture 13"/>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588125" y="3429000"/>
            <a:ext cx="1257300" cy="201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8830" name="Text Box 14"/>
          <p:cNvSpPr txBox="1">
            <a:spLocks noChangeArrowheads="1"/>
          </p:cNvSpPr>
          <p:nvPr/>
        </p:nvSpPr>
        <p:spPr bwMode="auto">
          <a:xfrm>
            <a:off x="323850" y="5589588"/>
            <a:ext cx="1366838" cy="779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a:t>Knife edge</a:t>
            </a:r>
          </a:p>
          <a:p>
            <a:pPr eaLnBrk="1" hangingPunct="1">
              <a:spcBef>
                <a:spcPct val="50000"/>
              </a:spcBef>
            </a:pPr>
            <a:r>
              <a:rPr lang="en-IE" altLang="en-US"/>
              <a:t>Follower</a:t>
            </a:r>
            <a:endParaRPr lang="en-GB" altLang="en-US"/>
          </a:p>
        </p:txBody>
      </p:sp>
      <p:sp>
        <p:nvSpPr>
          <p:cNvPr id="418831" name="Text Box 15"/>
          <p:cNvSpPr txBox="1">
            <a:spLocks noChangeArrowheads="1"/>
          </p:cNvSpPr>
          <p:nvPr/>
        </p:nvSpPr>
        <p:spPr bwMode="auto">
          <a:xfrm>
            <a:off x="2627313" y="5589588"/>
            <a:ext cx="1152525" cy="779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a:t>Flat foot</a:t>
            </a:r>
          </a:p>
          <a:p>
            <a:pPr eaLnBrk="1" hangingPunct="1">
              <a:spcBef>
                <a:spcPct val="50000"/>
              </a:spcBef>
            </a:pPr>
            <a:r>
              <a:rPr lang="en-IE" altLang="en-US"/>
              <a:t>follower</a:t>
            </a:r>
            <a:endParaRPr lang="en-GB" altLang="en-US"/>
          </a:p>
        </p:txBody>
      </p:sp>
      <p:sp>
        <p:nvSpPr>
          <p:cNvPr id="418832" name="Text Box 16"/>
          <p:cNvSpPr txBox="1">
            <a:spLocks noChangeArrowheads="1"/>
          </p:cNvSpPr>
          <p:nvPr/>
        </p:nvSpPr>
        <p:spPr bwMode="auto">
          <a:xfrm>
            <a:off x="4572000" y="5589588"/>
            <a:ext cx="1223963" cy="779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a:t>Off set</a:t>
            </a:r>
          </a:p>
          <a:p>
            <a:pPr eaLnBrk="1" hangingPunct="1">
              <a:spcBef>
                <a:spcPct val="50000"/>
              </a:spcBef>
            </a:pPr>
            <a:r>
              <a:rPr lang="en-IE" altLang="en-US"/>
              <a:t>follower</a:t>
            </a:r>
            <a:endParaRPr lang="en-GB" altLang="en-US"/>
          </a:p>
        </p:txBody>
      </p:sp>
      <p:sp>
        <p:nvSpPr>
          <p:cNvPr id="418833" name="Text Box 17"/>
          <p:cNvSpPr txBox="1">
            <a:spLocks noChangeArrowheads="1"/>
          </p:cNvSpPr>
          <p:nvPr/>
        </p:nvSpPr>
        <p:spPr bwMode="auto">
          <a:xfrm>
            <a:off x="6732588" y="5589588"/>
            <a:ext cx="1008062" cy="779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a:t>Roller</a:t>
            </a:r>
          </a:p>
          <a:p>
            <a:pPr eaLnBrk="1" hangingPunct="1">
              <a:spcBef>
                <a:spcPct val="50000"/>
              </a:spcBef>
            </a:pPr>
            <a:r>
              <a:rPr lang="en-IE" altLang="en-US"/>
              <a:t>follower</a:t>
            </a:r>
            <a:endParaRPr lang="en-GB" altLang="en-US"/>
          </a:p>
        </p:txBody>
      </p:sp>
      <p:pic>
        <p:nvPicPr>
          <p:cNvPr id="418834" name="Picture 18" descr="knifeedgeanimation[1]"/>
          <p:cNvPicPr>
            <a:picLocks noChangeAspect="1" noChangeArrowheads="1" noCrop="1"/>
          </p:cNvPicPr>
          <p:nvPr/>
        </p:nvPicPr>
        <p:blipFill>
          <a:blip r:embed="rId7">
            <a:extLst>
              <a:ext uri="{28A0092B-C50C-407E-A947-70E740481C1C}">
                <a14:useLocalDpi xmlns="" xmlns:a14="http://schemas.microsoft.com/office/drawing/2010/main" val="0"/>
              </a:ext>
            </a:extLst>
          </a:blip>
          <a:srcRect/>
          <a:stretch>
            <a:fillRect/>
          </a:stretch>
        </p:blipFill>
        <p:spPr bwMode="auto">
          <a:xfrm>
            <a:off x="3779838" y="0"/>
            <a:ext cx="5148262" cy="386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8835" name="Text Box 19"/>
          <p:cNvSpPr txBox="1">
            <a:spLocks noChangeArrowheads="1"/>
          </p:cNvSpPr>
          <p:nvPr/>
        </p:nvSpPr>
        <p:spPr bwMode="auto">
          <a:xfrm>
            <a:off x="4356100" y="2133600"/>
            <a:ext cx="7207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a:t>cam</a:t>
            </a:r>
            <a:endParaRPr lang="en-GB" altLang="en-US"/>
          </a:p>
        </p:txBody>
      </p:sp>
      <p:sp>
        <p:nvSpPr>
          <p:cNvPr id="418836" name="Text Box 20"/>
          <p:cNvSpPr txBox="1">
            <a:spLocks noChangeArrowheads="1"/>
          </p:cNvSpPr>
          <p:nvPr/>
        </p:nvSpPr>
        <p:spPr bwMode="auto">
          <a:xfrm>
            <a:off x="6948488" y="981075"/>
            <a:ext cx="122396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a:t>Follower</a:t>
            </a:r>
            <a:endParaRPr lang="en-GB" altLang="en-US"/>
          </a:p>
        </p:txBody>
      </p:sp>
      <p:sp>
        <p:nvSpPr>
          <p:cNvPr id="418837" name="Line 21"/>
          <p:cNvSpPr>
            <a:spLocks noChangeShapeType="1"/>
          </p:cNvSpPr>
          <p:nvPr/>
        </p:nvSpPr>
        <p:spPr bwMode="auto">
          <a:xfrm>
            <a:off x="4932363" y="2349500"/>
            <a:ext cx="576262" cy="28733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18838" name="Line 22"/>
          <p:cNvSpPr>
            <a:spLocks noChangeShapeType="1"/>
          </p:cNvSpPr>
          <p:nvPr/>
        </p:nvSpPr>
        <p:spPr bwMode="auto">
          <a:xfrm flipH="1">
            <a:off x="6516688" y="1196975"/>
            <a:ext cx="431800" cy="14446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 xmlns:p14="http://schemas.microsoft.com/office/powerpoint/2010/main" val="952966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8834"/>
                                        </p:tgtEl>
                                        <p:attrNameLst>
                                          <p:attrName>style.visibility</p:attrName>
                                        </p:attrNameLst>
                                      </p:cBhvr>
                                      <p:to>
                                        <p:strVal val="visible"/>
                                      </p:to>
                                    </p:set>
                                    <p:animEffect transition="in" filter="blinds(horizontal)">
                                      <p:cBhvr>
                                        <p:cTn id="7" dur="500"/>
                                        <p:tgtEl>
                                          <p:spTgt spid="4188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18837"/>
                                        </p:tgtEl>
                                        <p:attrNameLst>
                                          <p:attrName>style.visibility</p:attrName>
                                        </p:attrNameLst>
                                      </p:cBhvr>
                                      <p:to>
                                        <p:strVal val="visible"/>
                                      </p:to>
                                    </p:set>
                                    <p:animEffect transition="in" filter="blinds(horizontal)">
                                      <p:cBhvr>
                                        <p:cTn id="10" dur="500"/>
                                        <p:tgtEl>
                                          <p:spTgt spid="41883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18835"/>
                                        </p:tgtEl>
                                        <p:attrNameLst>
                                          <p:attrName>style.visibility</p:attrName>
                                        </p:attrNameLst>
                                      </p:cBhvr>
                                      <p:to>
                                        <p:strVal val="visible"/>
                                      </p:to>
                                    </p:set>
                                    <p:animEffect transition="in" filter="blinds(horizontal)">
                                      <p:cBhvr>
                                        <p:cTn id="13" dur="500"/>
                                        <p:tgtEl>
                                          <p:spTgt spid="41883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18838"/>
                                        </p:tgtEl>
                                        <p:attrNameLst>
                                          <p:attrName>style.visibility</p:attrName>
                                        </p:attrNameLst>
                                      </p:cBhvr>
                                      <p:to>
                                        <p:strVal val="visible"/>
                                      </p:to>
                                    </p:set>
                                    <p:animEffect transition="in" filter="blinds(horizontal)">
                                      <p:cBhvr>
                                        <p:cTn id="16" dur="500"/>
                                        <p:tgtEl>
                                          <p:spTgt spid="41883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18836"/>
                                        </p:tgtEl>
                                        <p:attrNameLst>
                                          <p:attrName>style.visibility</p:attrName>
                                        </p:attrNameLst>
                                      </p:cBhvr>
                                      <p:to>
                                        <p:strVal val="visible"/>
                                      </p:to>
                                    </p:set>
                                    <p:animEffect transition="in" filter="blinds(horizontal)">
                                      <p:cBhvr>
                                        <p:cTn id="19" dur="500"/>
                                        <p:tgtEl>
                                          <p:spTgt spid="41883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418819">
                                            <p:txEl>
                                              <p:pRg st="0" end="0"/>
                                            </p:txEl>
                                          </p:spTgt>
                                        </p:tgtEl>
                                        <p:attrNameLst>
                                          <p:attrName>style.visibility</p:attrName>
                                        </p:attrNameLst>
                                      </p:cBhvr>
                                      <p:to>
                                        <p:strVal val="visible"/>
                                      </p:to>
                                    </p:set>
                                    <p:animEffect transition="in" filter="blinds(horizontal)">
                                      <p:cBhvr>
                                        <p:cTn id="24" dur="500"/>
                                        <p:tgtEl>
                                          <p:spTgt spid="41881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18827"/>
                                        </p:tgtEl>
                                        <p:attrNameLst>
                                          <p:attrName>style.visibility</p:attrName>
                                        </p:attrNameLst>
                                      </p:cBhvr>
                                      <p:to>
                                        <p:strVal val="visible"/>
                                      </p:to>
                                    </p:set>
                                    <p:anim calcmode="lin" valueType="num">
                                      <p:cBhvr additive="base">
                                        <p:cTn id="29" dur="500" fill="hold"/>
                                        <p:tgtEl>
                                          <p:spTgt spid="418827"/>
                                        </p:tgtEl>
                                        <p:attrNameLst>
                                          <p:attrName>ppt_x</p:attrName>
                                        </p:attrNameLst>
                                      </p:cBhvr>
                                      <p:tavLst>
                                        <p:tav tm="0">
                                          <p:val>
                                            <p:strVal val="#ppt_x"/>
                                          </p:val>
                                        </p:tav>
                                        <p:tav tm="100000">
                                          <p:val>
                                            <p:strVal val="#ppt_x"/>
                                          </p:val>
                                        </p:tav>
                                      </p:tavLst>
                                    </p:anim>
                                    <p:anim calcmode="lin" valueType="num">
                                      <p:cBhvr additive="base">
                                        <p:cTn id="30" dur="500" fill="hold"/>
                                        <p:tgtEl>
                                          <p:spTgt spid="4188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18830"/>
                                        </p:tgtEl>
                                        <p:attrNameLst>
                                          <p:attrName>style.visibility</p:attrName>
                                        </p:attrNameLst>
                                      </p:cBhvr>
                                      <p:to>
                                        <p:strVal val="visible"/>
                                      </p:to>
                                    </p:set>
                                    <p:anim calcmode="lin" valueType="num">
                                      <p:cBhvr additive="base">
                                        <p:cTn id="33" dur="500" fill="hold"/>
                                        <p:tgtEl>
                                          <p:spTgt spid="418830"/>
                                        </p:tgtEl>
                                        <p:attrNameLst>
                                          <p:attrName>ppt_x</p:attrName>
                                        </p:attrNameLst>
                                      </p:cBhvr>
                                      <p:tavLst>
                                        <p:tav tm="0">
                                          <p:val>
                                            <p:strVal val="#ppt_x"/>
                                          </p:val>
                                        </p:tav>
                                        <p:tav tm="100000">
                                          <p:val>
                                            <p:strVal val="#ppt_x"/>
                                          </p:val>
                                        </p:tav>
                                      </p:tavLst>
                                    </p:anim>
                                    <p:anim calcmode="lin" valueType="num">
                                      <p:cBhvr additive="base">
                                        <p:cTn id="34" dur="500" fill="hold"/>
                                        <p:tgtEl>
                                          <p:spTgt spid="418830"/>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418826"/>
                                        </p:tgtEl>
                                        <p:attrNameLst>
                                          <p:attrName>style.visibility</p:attrName>
                                        </p:attrNameLst>
                                      </p:cBhvr>
                                      <p:to>
                                        <p:strVal val="visible"/>
                                      </p:to>
                                    </p:set>
                                    <p:anim calcmode="lin" valueType="num">
                                      <p:cBhvr additive="base">
                                        <p:cTn id="39" dur="500" fill="hold"/>
                                        <p:tgtEl>
                                          <p:spTgt spid="418826"/>
                                        </p:tgtEl>
                                        <p:attrNameLst>
                                          <p:attrName>ppt_x</p:attrName>
                                        </p:attrNameLst>
                                      </p:cBhvr>
                                      <p:tavLst>
                                        <p:tav tm="0">
                                          <p:val>
                                            <p:strVal val="#ppt_x"/>
                                          </p:val>
                                        </p:tav>
                                        <p:tav tm="100000">
                                          <p:val>
                                            <p:strVal val="#ppt_x"/>
                                          </p:val>
                                        </p:tav>
                                      </p:tavLst>
                                    </p:anim>
                                    <p:anim calcmode="lin" valueType="num">
                                      <p:cBhvr additive="base">
                                        <p:cTn id="40" dur="500" fill="hold"/>
                                        <p:tgtEl>
                                          <p:spTgt spid="4188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18831"/>
                                        </p:tgtEl>
                                        <p:attrNameLst>
                                          <p:attrName>style.visibility</p:attrName>
                                        </p:attrNameLst>
                                      </p:cBhvr>
                                      <p:to>
                                        <p:strVal val="visible"/>
                                      </p:to>
                                    </p:set>
                                    <p:anim calcmode="lin" valueType="num">
                                      <p:cBhvr additive="base">
                                        <p:cTn id="43" dur="500" fill="hold"/>
                                        <p:tgtEl>
                                          <p:spTgt spid="418831"/>
                                        </p:tgtEl>
                                        <p:attrNameLst>
                                          <p:attrName>ppt_x</p:attrName>
                                        </p:attrNameLst>
                                      </p:cBhvr>
                                      <p:tavLst>
                                        <p:tav tm="0">
                                          <p:val>
                                            <p:strVal val="#ppt_x"/>
                                          </p:val>
                                        </p:tav>
                                        <p:tav tm="100000">
                                          <p:val>
                                            <p:strVal val="#ppt_x"/>
                                          </p:val>
                                        </p:tav>
                                      </p:tavLst>
                                    </p:anim>
                                    <p:anim calcmode="lin" valueType="num">
                                      <p:cBhvr additive="base">
                                        <p:cTn id="44" dur="500" fill="hold"/>
                                        <p:tgtEl>
                                          <p:spTgt spid="418831"/>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18828"/>
                                        </p:tgtEl>
                                        <p:attrNameLst>
                                          <p:attrName>style.visibility</p:attrName>
                                        </p:attrNameLst>
                                      </p:cBhvr>
                                      <p:to>
                                        <p:strVal val="visible"/>
                                      </p:to>
                                    </p:set>
                                    <p:anim calcmode="lin" valueType="num">
                                      <p:cBhvr additive="base">
                                        <p:cTn id="49" dur="500" fill="hold"/>
                                        <p:tgtEl>
                                          <p:spTgt spid="418828"/>
                                        </p:tgtEl>
                                        <p:attrNameLst>
                                          <p:attrName>ppt_x</p:attrName>
                                        </p:attrNameLst>
                                      </p:cBhvr>
                                      <p:tavLst>
                                        <p:tav tm="0">
                                          <p:val>
                                            <p:strVal val="#ppt_x"/>
                                          </p:val>
                                        </p:tav>
                                        <p:tav tm="100000">
                                          <p:val>
                                            <p:strVal val="#ppt_x"/>
                                          </p:val>
                                        </p:tav>
                                      </p:tavLst>
                                    </p:anim>
                                    <p:anim calcmode="lin" valueType="num">
                                      <p:cBhvr additive="base">
                                        <p:cTn id="50" dur="500" fill="hold"/>
                                        <p:tgtEl>
                                          <p:spTgt spid="41882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18832"/>
                                        </p:tgtEl>
                                        <p:attrNameLst>
                                          <p:attrName>style.visibility</p:attrName>
                                        </p:attrNameLst>
                                      </p:cBhvr>
                                      <p:to>
                                        <p:strVal val="visible"/>
                                      </p:to>
                                    </p:set>
                                    <p:anim calcmode="lin" valueType="num">
                                      <p:cBhvr additive="base">
                                        <p:cTn id="53" dur="500" fill="hold"/>
                                        <p:tgtEl>
                                          <p:spTgt spid="418832"/>
                                        </p:tgtEl>
                                        <p:attrNameLst>
                                          <p:attrName>ppt_x</p:attrName>
                                        </p:attrNameLst>
                                      </p:cBhvr>
                                      <p:tavLst>
                                        <p:tav tm="0">
                                          <p:val>
                                            <p:strVal val="#ppt_x"/>
                                          </p:val>
                                        </p:tav>
                                        <p:tav tm="100000">
                                          <p:val>
                                            <p:strVal val="#ppt_x"/>
                                          </p:val>
                                        </p:tav>
                                      </p:tavLst>
                                    </p:anim>
                                    <p:anim calcmode="lin" valueType="num">
                                      <p:cBhvr additive="base">
                                        <p:cTn id="54" dur="500" fill="hold"/>
                                        <p:tgtEl>
                                          <p:spTgt spid="418832"/>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418829"/>
                                        </p:tgtEl>
                                        <p:attrNameLst>
                                          <p:attrName>style.visibility</p:attrName>
                                        </p:attrNameLst>
                                      </p:cBhvr>
                                      <p:to>
                                        <p:strVal val="visible"/>
                                      </p:to>
                                    </p:set>
                                    <p:anim calcmode="lin" valueType="num">
                                      <p:cBhvr additive="base">
                                        <p:cTn id="59" dur="500" fill="hold"/>
                                        <p:tgtEl>
                                          <p:spTgt spid="418829"/>
                                        </p:tgtEl>
                                        <p:attrNameLst>
                                          <p:attrName>ppt_x</p:attrName>
                                        </p:attrNameLst>
                                      </p:cBhvr>
                                      <p:tavLst>
                                        <p:tav tm="0">
                                          <p:val>
                                            <p:strVal val="#ppt_x"/>
                                          </p:val>
                                        </p:tav>
                                        <p:tav tm="100000">
                                          <p:val>
                                            <p:strVal val="#ppt_x"/>
                                          </p:val>
                                        </p:tav>
                                      </p:tavLst>
                                    </p:anim>
                                    <p:anim calcmode="lin" valueType="num">
                                      <p:cBhvr additive="base">
                                        <p:cTn id="60" dur="500" fill="hold"/>
                                        <p:tgtEl>
                                          <p:spTgt spid="4188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18833"/>
                                        </p:tgtEl>
                                        <p:attrNameLst>
                                          <p:attrName>style.visibility</p:attrName>
                                        </p:attrNameLst>
                                      </p:cBhvr>
                                      <p:to>
                                        <p:strVal val="visible"/>
                                      </p:to>
                                    </p:set>
                                    <p:anim calcmode="lin" valueType="num">
                                      <p:cBhvr additive="base">
                                        <p:cTn id="63" dur="500" fill="hold"/>
                                        <p:tgtEl>
                                          <p:spTgt spid="418833"/>
                                        </p:tgtEl>
                                        <p:attrNameLst>
                                          <p:attrName>ppt_x</p:attrName>
                                        </p:attrNameLst>
                                      </p:cBhvr>
                                      <p:tavLst>
                                        <p:tav tm="0">
                                          <p:val>
                                            <p:strVal val="#ppt_x"/>
                                          </p:val>
                                        </p:tav>
                                        <p:tav tm="100000">
                                          <p:val>
                                            <p:strVal val="#ppt_x"/>
                                          </p:val>
                                        </p:tav>
                                      </p:tavLst>
                                    </p:anim>
                                    <p:anim calcmode="lin" valueType="num">
                                      <p:cBhvr additive="base">
                                        <p:cTn id="64" dur="500" fill="hold"/>
                                        <p:tgtEl>
                                          <p:spTgt spid="4188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30" grpId="0"/>
      <p:bldP spid="418831" grpId="0"/>
      <p:bldP spid="418832" grpId="0"/>
      <p:bldP spid="418833" grpId="0"/>
      <p:bldP spid="418835" grpId="0"/>
      <p:bldP spid="418836" grpId="0"/>
      <p:bldP spid="418837" grpId="0" animBg="1"/>
      <p:bldP spid="4188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eaLnBrk="1" hangingPunct="1"/>
            <a:r>
              <a:rPr lang="en-AU" altLang="en-US" b="1" i="1" smtClean="0">
                <a:latin typeface="Arial" panose="020B0604020202020204" pitchFamily="34" charset="0"/>
              </a:rPr>
              <a:t>Cam and Follower</a:t>
            </a:r>
            <a:endParaRPr lang="en-GB" altLang="en-US" b="1" i="1" smtClean="0">
              <a:latin typeface="Arial" panose="020B0604020202020204" pitchFamily="34" charset="0"/>
            </a:endParaRPr>
          </a:p>
        </p:txBody>
      </p:sp>
      <p:sp>
        <p:nvSpPr>
          <p:cNvPr id="413699" name="Rectangle 3"/>
          <p:cNvSpPr>
            <a:spLocks noGrp="1" noChangeArrowheads="1"/>
          </p:cNvSpPr>
          <p:nvPr>
            <p:ph type="body" idx="1"/>
          </p:nvPr>
        </p:nvSpPr>
        <p:spPr>
          <a:xfrm>
            <a:off x="395288" y="1125538"/>
            <a:ext cx="5113337" cy="1798637"/>
          </a:xfrm>
        </p:spPr>
        <p:txBody>
          <a:bodyPr/>
          <a:lstStyle/>
          <a:p>
            <a:pPr eaLnBrk="1" hangingPunct="1">
              <a:lnSpc>
                <a:spcPct val="90000"/>
              </a:lnSpc>
            </a:pPr>
            <a:r>
              <a:rPr lang="en-AU" altLang="en-US" sz="1800" b="1" i="1" smtClean="0">
                <a:latin typeface="Arial" panose="020B0604020202020204" pitchFamily="34" charset="0"/>
              </a:rPr>
              <a:t> The 'bumps' on a cam are called</a:t>
            </a:r>
            <a:r>
              <a:rPr lang="en-AU" altLang="en-US" sz="1800" smtClean="0">
                <a:latin typeface="Arial" panose="020B0604020202020204" pitchFamily="34" charset="0"/>
              </a:rPr>
              <a:t> </a:t>
            </a:r>
            <a:r>
              <a:rPr lang="en-AU" altLang="en-US" sz="1800" b="1" i="1" smtClean="0">
                <a:latin typeface="Arial" panose="020B0604020202020204" pitchFamily="34" charset="0"/>
              </a:rPr>
              <a:t>lobes</a:t>
            </a:r>
            <a:r>
              <a:rPr lang="en-AU" altLang="en-US" sz="1800" smtClean="0">
                <a:latin typeface="Arial" panose="020B0604020202020204" pitchFamily="34" charset="0"/>
              </a:rPr>
              <a:t>. </a:t>
            </a:r>
          </a:p>
          <a:p>
            <a:pPr eaLnBrk="1" hangingPunct="1">
              <a:lnSpc>
                <a:spcPct val="90000"/>
              </a:lnSpc>
            </a:pPr>
            <a:endParaRPr lang="en-AU" altLang="en-US" sz="1800" smtClean="0">
              <a:latin typeface="Arial" panose="020B0604020202020204" pitchFamily="34" charset="0"/>
            </a:endParaRPr>
          </a:p>
          <a:p>
            <a:pPr eaLnBrk="1" hangingPunct="1">
              <a:lnSpc>
                <a:spcPct val="90000"/>
              </a:lnSpc>
            </a:pPr>
            <a:r>
              <a:rPr lang="en-AU" altLang="en-US" sz="1800" b="1" i="1" smtClean="0">
                <a:latin typeface="Arial" panose="020B0604020202020204" pitchFamily="34" charset="0"/>
              </a:rPr>
              <a:t>The square cam illustrated has four lobes, and lifts the follower four times each revolution.</a:t>
            </a:r>
            <a:endParaRPr lang="en-GB" altLang="en-US" sz="1800" b="1" i="1" smtClean="0">
              <a:latin typeface="Arial" panose="020B0604020202020204" pitchFamily="34" charset="0"/>
            </a:endParaRPr>
          </a:p>
        </p:txBody>
      </p:sp>
      <p:pic>
        <p:nvPicPr>
          <p:cNvPr id="413700" name="Picture 4" descr="SQ-CAM"/>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80063" y="981075"/>
            <a:ext cx="1952625" cy="319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3701" name="Text Box 5"/>
          <p:cNvSpPr txBox="1">
            <a:spLocks noChangeArrowheads="1"/>
          </p:cNvSpPr>
          <p:nvPr/>
        </p:nvSpPr>
        <p:spPr bwMode="auto">
          <a:xfrm>
            <a:off x="5940425" y="4292600"/>
            <a:ext cx="15843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b="1"/>
              <a:t>Square cam</a:t>
            </a:r>
            <a:endParaRPr lang="en-GB" altLang="en-US" b="1"/>
          </a:p>
        </p:txBody>
      </p:sp>
      <p:sp>
        <p:nvSpPr>
          <p:cNvPr id="413702" name="Text Box 6"/>
          <p:cNvSpPr txBox="1">
            <a:spLocks noChangeArrowheads="1"/>
          </p:cNvSpPr>
          <p:nvPr/>
        </p:nvSpPr>
        <p:spPr bwMode="auto">
          <a:xfrm>
            <a:off x="7164388" y="1484313"/>
            <a:ext cx="1223962"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b="1"/>
              <a:t>Follower</a:t>
            </a:r>
            <a:endParaRPr lang="en-GB" altLang="en-US" b="1"/>
          </a:p>
        </p:txBody>
      </p:sp>
      <p:sp>
        <p:nvSpPr>
          <p:cNvPr id="413703" name="Line 7"/>
          <p:cNvSpPr>
            <a:spLocks noChangeShapeType="1"/>
          </p:cNvSpPr>
          <p:nvPr/>
        </p:nvSpPr>
        <p:spPr bwMode="auto">
          <a:xfrm flipH="1">
            <a:off x="7019925" y="1916113"/>
            <a:ext cx="504825" cy="14446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13704" name="Line 8"/>
          <p:cNvSpPr>
            <a:spLocks noChangeShapeType="1"/>
          </p:cNvSpPr>
          <p:nvPr/>
        </p:nvSpPr>
        <p:spPr bwMode="auto">
          <a:xfrm flipV="1">
            <a:off x="6588125" y="3933825"/>
            <a:ext cx="0" cy="35877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413706" name="Picture 10"/>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27088" y="3573463"/>
            <a:ext cx="3838575" cy="176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3707" name="Text Box 11"/>
          <p:cNvSpPr txBox="1">
            <a:spLocks noChangeArrowheads="1"/>
          </p:cNvSpPr>
          <p:nvPr/>
        </p:nvSpPr>
        <p:spPr bwMode="auto">
          <a:xfrm>
            <a:off x="755650" y="5445125"/>
            <a:ext cx="44656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b="1" i="1"/>
              <a:t>Examples of other rotary cam profiles.</a:t>
            </a:r>
            <a:endParaRPr lang="en-GB" altLang="en-US" b="1" i="1"/>
          </a:p>
        </p:txBody>
      </p:sp>
    </p:spTree>
    <p:extLst>
      <p:ext uri="{BB962C8B-B14F-4D97-AF65-F5344CB8AC3E}">
        <p14:creationId xmlns="" xmlns:p14="http://schemas.microsoft.com/office/powerpoint/2010/main" val="2122338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3699">
                                            <p:txEl>
                                              <p:pRg st="0" end="0"/>
                                            </p:txEl>
                                          </p:spTgt>
                                        </p:tgtEl>
                                        <p:attrNameLst>
                                          <p:attrName>style.visibility</p:attrName>
                                        </p:attrNameLst>
                                      </p:cBhvr>
                                      <p:to>
                                        <p:strVal val="visible"/>
                                      </p:to>
                                    </p:set>
                                    <p:anim calcmode="lin" valueType="num">
                                      <p:cBhvr additive="base">
                                        <p:cTn id="7" dur="500" fill="hold"/>
                                        <p:tgtEl>
                                          <p:spTgt spid="413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3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413706"/>
                                        </p:tgtEl>
                                        <p:attrNameLst>
                                          <p:attrName>style.visibility</p:attrName>
                                        </p:attrNameLst>
                                      </p:cBhvr>
                                      <p:to>
                                        <p:strVal val="visible"/>
                                      </p:to>
                                    </p:set>
                                    <p:animEffect transition="in" filter="box(in)">
                                      <p:cBhvr>
                                        <p:cTn id="13" dur="500"/>
                                        <p:tgtEl>
                                          <p:spTgt spid="41370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13707"/>
                                        </p:tgtEl>
                                        <p:attrNameLst>
                                          <p:attrName>style.visibility</p:attrName>
                                        </p:attrNameLst>
                                      </p:cBhvr>
                                      <p:to>
                                        <p:strVal val="visible"/>
                                      </p:to>
                                    </p:set>
                                    <p:animEffect transition="in" filter="box(in)">
                                      <p:cBhvr>
                                        <p:cTn id="16" dur="500"/>
                                        <p:tgtEl>
                                          <p:spTgt spid="4137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13699">
                                            <p:txEl>
                                              <p:pRg st="2" end="2"/>
                                            </p:txEl>
                                          </p:spTgt>
                                        </p:tgtEl>
                                        <p:attrNameLst>
                                          <p:attrName>style.visibility</p:attrName>
                                        </p:attrNameLst>
                                      </p:cBhvr>
                                      <p:to>
                                        <p:strVal val="visible"/>
                                      </p:to>
                                    </p:set>
                                    <p:animEffect transition="in" filter="checkerboard(across)">
                                      <p:cBhvr>
                                        <p:cTn id="21" dur="500"/>
                                        <p:tgtEl>
                                          <p:spTgt spid="413699">
                                            <p:txEl>
                                              <p:pRg st="2" end="2"/>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413700"/>
                                        </p:tgtEl>
                                        <p:attrNameLst>
                                          <p:attrName>style.visibility</p:attrName>
                                        </p:attrNameLst>
                                      </p:cBhvr>
                                      <p:to>
                                        <p:strVal val="visible"/>
                                      </p:to>
                                    </p:set>
                                    <p:animEffect transition="in" filter="checkerboard(across)">
                                      <p:cBhvr>
                                        <p:cTn id="24" dur="500"/>
                                        <p:tgtEl>
                                          <p:spTgt spid="413700"/>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413703"/>
                                        </p:tgtEl>
                                        <p:attrNameLst>
                                          <p:attrName>style.visibility</p:attrName>
                                        </p:attrNameLst>
                                      </p:cBhvr>
                                      <p:to>
                                        <p:strVal val="visible"/>
                                      </p:to>
                                    </p:set>
                                    <p:animEffect transition="in" filter="checkerboard(across)">
                                      <p:cBhvr>
                                        <p:cTn id="27" dur="500"/>
                                        <p:tgtEl>
                                          <p:spTgt spid="413703"/>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413702"/>
                                        </p:tgtEl>
                                        <p:attrNameLst>
                                          <p:attrName>style.visibility</p:attrName>
                                        </p:attrNameLst>
                                      </p:cBhvr>
                                      <p:to>
                                        <p:strVal val="visible"/>
                                      </p:to>
                                    </p:set>
                                    <p:animEffect transition="in" filter="checkerboard(across)">
                                      <p:cBhvr>
                                        <p:cTn id="30" dur="500"/>
                                        <p:tgtEl>
                                          <p:spTgt spid="413702"/>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413704"/>
                                        </p:tgtEl>
                                        <p:attrNameLst>
                                          <p:attrName>style.visibility</p:attrName>
                                        </p:attrNameLst>
                                      </p:cBhvr>
                                      <p:to>
                                        <p:strVal val="visible"/>
                                      </p:to>
                                    </p:set>
                                    <p:animEffect transition="in" filter="checkerboard(across)">
                                      <p:cBhvr>
                                        <p:cTn id="33" dur="500"/>
                                        <p:tgtEl>
                                          <p:spTgt spid="413704"/>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413701"/>
                                        </p:tgtEl>
                                        <p:attrNameLst>
                                          <p:attrName>style.visibility</p:attrName>
                                        </p:attrNameLst>
                                      </p:cBhvr>
                                      <p:to>
                                        <p:strVal val="visible"/>
                                      </p:to>
                                    </p:set>
                                    <p:animEffect transition="in" filter="checkerboard(across)">
                                      <p:cBhvr>
                                        <p:cTn id="36" dur="500"/>
                                        <p:tgtEl>
                                          <p:spTgt spid="413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build="p"/>
      <p:bldP spid="413701" grpId="0"/>
      <p:bldP spid="413702" grpId="0"/>
      <p:bldP spid="413703" grpId="0" animBg="1"/>
      <p:bldP spid="413704" grpId="0" animBg="1"/>
      <p:bldP spid="4137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l" eaLnBrk="1" hangingPunct="1"/>
            <a:r>
              <a:rPr lang="en-AU" altLang="en-US" b="1" i="1" smtClean="0">
                <a:latin typeface="Arial" panose="020B0604020202020204" pitchFamily="34" charset="0"/>
              </a:rPr>
              <a:t>Cam and Follower</a:t>
            </a:r>
            <a:endParaRPr lang="en-GB" altLang="en-US" b="1" i="1" smtClean="0">
              <a:latin typeface="Arial" panose="020B0604020202020204" pitchFamily="34" charset="0"/>
            </a:endParaRPr>
          </a:p>
        </p:txBody>
      </p:sp>
      <p:sp>
        <p:nvSpPr>
          <p:cNvPr id="420867" name="Rectangle 3"/>
          <p:cNvSpPr>
            <a:spLocks noGrp="1" noChangeArrowheads="1"/>
          </p:cNvSpPr>
          <p:nvPr>
            <p:ph type="body" idx="1"/>
          </p:nvPr>
        </p:nvSpPr>
        <p:spPr>
          <a:xfrm>
            <a:off x="468313" y="1052513"/>
            <a:ext cx="8229600" cy="4525962"/>
          </a:xfrm>
        </p:spPr>
        <p:txBody>
          <a:bodyPr/>
          <a:lstStyle/>
          <a:p>
            <a:pPr eaLnBrk="1" hangingPunct="1">
              <a:buFontTx/>
              <a:buNone/>
            </a:pPr>
            <a:r>
              <a:rPr lang="en-IE" altLang="en-US" sz="2400" b="1" smtClean="0"/>
              <a:t>Examples of a Rotary cams in operation.</a:t>
            </a:r>
            <a:endParaRPr lang="en-GB" altLang="en-US" sz="2400" b="1" smtClean="0"/>
          </a:p>
        </p:txBody>
      </p:sp>
      <p:pic>
        <p:nvPicPr>
          <p:cNvPr id="420869" name="Picture 5" descr="rockeranim[1]"/>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611188" y="1700213"/>
            <a:ext cx="3203575" cy="3716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0871" name="Picture 7" descr="pumpanim[1]"/>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5148263" y="1989138"/>
            <a:ext cx="2903537" cy="281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0872" name="Text Box 8"/>
          <p:cNvSpPr txBox="1">
            <a:spLocks noChangeArrowheads="1"/>
          </p:cNvSpPr>
          <p:nvPr/>
        </p:nvSpPr>
        <p:spPr bwMode="auto">
          <a:xfrm>
            <a:off x="611188" y="5300663"/>
            <a:ext cx="2952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b="1" i="1"/>
              <a:t>Control the movement of the engine valves.</a:t>
            </a:r>
            <a:endParaRPr lang="en-GB" altLang="en-US" b="1" i="1"/>
          </a:p>
        </p:txBody>
      </p:sp>
      <p:sp>
        <p:nvSpPr>
          <p:cNvPr id="420873" name="Text Box 9"/>
          <p:cNvSpPr txBox="1">
            <a:spLocks noChangeArrowheads="1"/>
          </p:cNvSpPr>
          <p:nvPr/>
        </p:nvSpPr>
        <p:spPr bwMode="auto">
          <a:xfrm>
            <a:off x="5292725" y="5084763"/>
            <a:ext cx="26638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b="1" i="1"/>
              <a:t>Cams used in a pump.</a:t>
            </a:r>
            <a:endParaRPr lang="en-GB" altLang="en-US" b="1" i="1"/>
          </a:p>
        </p:txBody>
      </p:sp>
    </p:spTree>
    <p:extLst>
      <p:ext uri="{BB962C8B-B14F-4D97-AF65-F5344CB8AC3E}">
        <p14:creationId xmlns="" xmlns:p14="http://schemas.microsoft.com/office/powerpoint/2010/main" val="1518788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20867">
                                            <p:txEl>
                                              <p:pRg st="0" end="0"/>
                                            </p:txEl>
                                          </p:spTgt>
                                        </p:tgtEl>
                                        <p:attrNameLst>
                                          <p:attrName>style.visibility</p:attrName>
                                        </p:attrNameLst>
                                      </p:cBhvr>
                                      <p:to>
                                        <p:strVal val="visible"/>
                                      </p:to>
                                    </p:set>
                                    <p:animEffect transition="in" filter="checkerboard(across)">
                                      <p:cBhvr>
                                        <p:cTn id="7" dur="500"/>
                                        <p:tgtEl>
                                          <p:spTgt spid="420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20872"/>
                                        </p:tgtEl>
                                        <p:attrNameLst>
                                          <p:attrName>style.visibility</p:attrName>
                                        </p:attrNameLst>
                                      </p:cBhvr>
                                      <p:to>
                                        <p:strVal val="visible"/>
                                      </p:to>
                                    </p:set>
                                    <p:anim calcmode="lin" valueType="num">
                                      <p:cBhvr additive="base">
                                        <p:cTn id="12" dur="500" fill="hold"/>
                                        <p:tgtEl>
                                          <p:spTgt spid="420872"/>
                                        </p:tgtEl>
                                        <p:attrNameLst>
                                          <p:attrName>ppt_x</p:attrName>
                                        </p:attrNameLst>
                                      </p:cBhvr>
                                      <p:tavLst>
                                        <p:tav tm="0">
                                          <p:val>
                                            <p:strVal val="#ppt_x"/>
                                          </p:val>
                                        </p:tav>
                                        <p:tav tm="100000">
                                          <p:val>
                                            <p:strVal val="#ppt_x"/>
                                          </p:val>
                                        </p:tav>
                                      </p:tavLst>
                                    </p:anim>
                                    <p:anim calcmode="lin" valueType="num">
                                      <p:cBhvr additive="base">
                                        <p:cTn id="13" dur="500" fill="hold"/>
                                        <p:tgtEl>
                                          <p:spTgt spid="42087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20869"/>
                                        </p:tgtEl>
                                        <p:attrNameLst>
                                          <p:attrName>style.visibility</p:attrName>
                                        </p:attrNameLst>
                                      </p:cBhvr>
                                      <p:to>
                                        <p:strVal val="visible"/>
                                      </p:to>
                                    </p:set>
                                    <p:anim calcmode="lin" valueType="num">
                                      <p:cBhvr additive="base">
                                        <p:cTn id="16" dur="500" fill="hold"/>
                                        <p:tgtEl>
                                          <p:spTgt spid="420869"/>
                                        </p:tgtEl>
                                        <p:attrNameLst>
                                          <p:attrName>ppt_x</p:attrName>
                                        </p:attrNameLst>
                                      </p:cBhvr>
                                      <p:tavLst>
                                        <p:tav tm="0">
                                          <p:val>
                                            <p:strVal val="#ppt_x"/>
                                          </p:val>
                                        </p:tav>
                                        <p:tav tm="100000">
                                          <p:val>
                                            <p:strVal val="#ppt_x"/>
                                          </p:val>
                                        </p:tav>
                                      </p:tavLst>
                                    </p:anim>
                                    <p:anim calcmode="lin" valueType="num">
                                      <p:cBhvr additive="base">
                                        <p:cTn id="17" dur="500" fill="hold"/>
                                        <p:tgtEl>
                                          <p:spTgt spid="420869"/>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20873"/>
                                        </p:tgtEl>
                                        <p:attrNameLst>
                                          <p:attrName>style.visibility</p:attrName>
                                        </p:attrNameLst>
                                      </p:cBhvr>
                                      <p:to>
                                        <p:strVal val="visible"/>
                                      </p:to>
                                    </p:set>
                                    <p:anim calcmode="lin" valueType="num">
                                      <p:cBhvr additive="base">
                                        <p:cTn id="22" dur="500" fill="hold"/>
                                        <p:tgtEl>
                                          <p:spTgt spid="420873"/>
                                        </p:tgtEl>
                                        <p:attrNameLst>
                                          <p:attrName>ppt_x</p:attrName>
                                        </p:attrNameLst>
                                      </p:cBhvr>
                                      <p:tavLst>
                                        <p:tav tm="0">
                                          <p:val>
                                            <p:strVal val="#ppt_x"/>
                                          </p:val>
                                        </p:tav>
                                        <p:tav tm="100000">
                                          <p:val>
                                            <p:strVal val="#ppt_x"/>
                                          </p:val>
                                        </p:tav>
                                      </p:tavLst>
                                    </p:anim>
                                    <p:anim calcmode="lin" valueType="num">
                                      <p:cBhvr additive="base">
                                        <p:cTn id="23" dur="500" fill="hold"/>
                                        <p:tgtEl>
                                          <p:spTgt spid="42087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20871"/>
                                        </p:tgtEl>
                                        <p:attrNameLst>
                                          <p:attrName>style.visibility</p:attrName>
                                        </p:attrNameLst>
                                      </p:cBhvr>
                                      <p:to>
                                        <p:strVal val="visible"/>
                                      </p:to>
                                    </p:set>
                                    <p:anim calcmode="lin" valueType="num">
                                      <p:cBhvr additive="base">
                                        <p:cTn id="26" dur="500" fill="hold"/>
                                        <p:tgtEl>
                                          <p:spTgt spid="420871"/>
                                        </p:tgtEl>
                                        <p:attrNameLst>
                                          <p:attrName>ppt_x</p:attrName>
                                        </p:attrNameLst>
                                      </p:cBhvr>
                                      <p:tavLst>
                                        <p:tav tm="0">
                                          <p:val>
                                            <p:strVal val="#ppt_x"/>
                                          </p:val>
                                        </p:tav>
                                        <p:tav tm="100000">
                                          <p:val>
                                            <p:strVal val="#ppt_x"/>
                                          </p:val>
                                        </p:tav>
                                      </p:tavLst>
                                    </p:anim>
                                    <p:anim calcmode="lin" valueType="num">
                                      <p:cBhvr additive="base">
                                        <p:cTn id="27" dur="500" fill="hold"/>
                                        <p:tgtEl>
                                          <p:spTgt spid="4208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72" grpId="0"/>
      <p:bldP spid="4208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7" name="Picture 7" descr="Cam 2 Mov"/>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3276600" y="765175"/>
            <a:ext cx="3827463" cy="432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p:txBody>
          <a:bodyPr/>
          <a:lstStyle/>
          <a:p>
            <a:pPr algn="l" eaLnBrk="1" hangingPunct="1"/>
            <a:r>
              <a:rPr lang="en-AU" altLang="en-US" b="1" i="1" smtClean="0">
                <a:latin typeface="Arial" panose="020B0604020202020204" pitchFamily="34" charset="0"/>
              </a:rPr>
              <a:t>Cam and Follower</a:t>
            </a:r>
            <a:endParaRPr lang="en-GB" altLang="en-US" b="1" i="1" smtClean="0">
              <a:latin typeface="Arial" panose="020B0604020202020204" pitchFamily="34" charset="0"/>
            </a:endParaRPr>
          </a:p>
        </p:txBody>
      </p:sp>
      <p:sp>
        <p:nvSpPr>
          <p:cNvPr id="419843" name="Rectangle 3"/>
          <p:cNvSpPr>
            <a:spLocks noGrp="1" noChangeArrowheads="1"/>
          </p:cNvSpPr>
          <p:nvPr>
            <p:ph type="body" idx="1"/>
          </p:nvPr>
        </p:nvSpPr>
        <p:spPr>
          <a:xfrm>
            <a:off x="682625" y="1412876"/>
            <a:ext cx="7058025" cy="574675"/>
          </a:xfrm>
        </p:spPr>
        <p:txBody>
          <a:bodyPr>
            <a:normAutofit lnSpcReduction="10000"/>
          </a:bodyPr>
          <a:lstStyle/>
          <a:p>
            <a:pPr eaLnBrk="1" hangingPunct="1">
              <a:lnSpc>
                <a:spcPct val="90000"/>
              </a:lnSpc>
            </a:pPr>
            <a:r>
              <a:rPr lang="en-AU" altLang="en-US" sz="1800" b="1" i="1" dirty="0" smtClean="0"/>
              <a:t>The linear cam moves backwards and forwards in a reciprocating motion.</a:t>
            </a:r>
          </a:p>
          <a:p>
            <a:pPr eaLnBrk="1" hangingPunct="1">
              <a:lnSpc>
                <a:spcPct val="90000"/>
              </a:lnSpc>
              <a:buFontTx/>
              <a:buNone/>
            </a:pPr>
            <a:endParaRPr lang="en-AU" altLang="en-US" sz="1800" dirty="0" smtClean="0"/>
          </a:p>
        </p:txBody>
      </p:sp>
      <p:grpSp>
        <p:nvGrpSpPr>
          <p:cNvPr id="2" name="Group 29"/>
          <p:cNvGrpSpPr>
            <a:grpSpLocks/>
          </p:cNvGrpSpPr>
          <p:nvPr/>
        </p:nvGrpSpPr>
        <p:grpSpPr bwMode="auto">
          <a:xfrm>
            <a:off x="6877050" y="2852738"/>
            <a:ext cx="1800225" cy="1079500"/>
            <a:chOff x="4332" y="1797"/>
            <a:chExt cx="1134" cy="680"/>
          </a:xfrm>
        </p:grpSpPr>
        <p:sp>
          <p:nvSpPr>
            <p:cNvPr id="7183" name="Text Box 8"/>
            <p:cNvSpPr txBox="1">
              <a:spLocks noChangeArrowheads="1"/>
            </p:cNvSpPr>
            <p:nvPr/>
          </p:nvSpPr>
          <p:spPr bwMode="auto">
            <a:xfrm>
              <a:off x="4468" y="1797"/>
              <a:ext cx="99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b="1" i="1"/>
                <a:t>Linear cam</a:t>
              </a:r>
              <a:endParaRPr lang="en-GB" altLang="en-US" b="1" i="1"/>
            </a:p>
          </p:txBody>
        </p:sp>
        <p:sp>
          <p:nvSpPr>
            <p:cNvPr id="7184" name="Line 9"/>
            <p:cNvSpPr>
              <a:spLocks noChangeShapeType="1"/>
            </p:cNvSpPr>
            <p:nvPr/>
          </p:nvSpPr>
          <p:spPr bwMode="auto">
            <a:xfrm flipH="1">
              <a:off x="4332" y="2069"/>
              <a:ext cx="408" cy="40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419855" name="Text Box 15"/>
          <p:cNvSpPr txBox="1">
            <a:spLocks noChangeArrowheads="1"/>
          </p:cNvSpPr>
          <p:nvPr/>
        </p:nvSpPr>
        <p:spPr bwMode="auto">
          <a:xfrm>
            <a:off x="971550" y="3357563"/>
            <a:ext cx="1511300" cy="9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b="1" i="1"/>
              <a:t>Distance moved by the follower</a:t>
            </a:r>
            <a:endParaRPr lang="en-GB" altLang="en-US" b="1" i="1"/>
          </a:p>
        </p:txBody>
      </p:sp>
      <p:grpSp>
        <p:nvGrpSpPr>
          <p:cNvPr id="3" name="Group 33"/>
          <p:cNvGrpSpPr>
            <a:grpSpLocks/>
          </p:cNvGrpSpPr>
          <p:nvPr/>
        </p:nvGrpSpPr>
        <p:grpSpPr bwMode="auto">
          <a:xfrm>
            <a:off x="2268538" y="3716338"/>
            <a:ext cx="2519362" cy="576262"/>
            <a:chOff x="1429" y="2341"/>
            <a:chExt cx="1587" cy="363"/>
          </a:xfrm>
        </p:grpSpPr>
        <p:sp>
          <p:nvSpPr>
            <p:cNvPr id="7179" name="Line 13"/>
            <p:cNvSpPr>
              <a:spLocks noChangeShapeType="1"/>
            </p:cNvSpPr>
            <p:nvPr/>
          </p:nvSpPr>
          <p:spPr bwMode="auto">
            <a:xfrm flipH="1">
              <a:off x="1927" y="2704"/>
              <a:ext cx="108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80" name="Line 14"/>
            <p:cNvSpPr>
              <a:spLocks noChangeShapeType="1"/>
            </p:cNvSpPr>
            <p:nvPr/>
          </p:nvSpPr>
          <p:spPr bwMode="auto">
            <a:xfrm flipH="1">
              <a:off x="1927" y="2341"/>
              <a:ext cx="108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81" name="Line 26"/>
            <p:cNvSpPr>
              <a:spLocks noChangeShapeType="1"/>
            </p:cNvSpPr>
            <p:nvPr/>
          </p:nvSpPr>
          <p:spPr bwMode="auto">
            <a:xfrm>
              <a:off x="2018" y="2341"/>
              <a:ext cx="0" cy="363"/>
            </a:xfrm>
            <a:prstGeom prst="line">
              <a:avLst/>
            </a:prstGeom>
            <a:noFill/>
            <a:ln w="28575">
              <a:solidFill>
                <a:srgbClr val="FF0000"/>
              </a:solidFill>
              <a:round/>
              <a:headEnd type="stealth" w="med" len="med"/>
              <a:tailEnd type="stealth" w="med" len="med"/>
            </a:ln>
            <a:extLst>
              <a:ext uri="{909E8E84-426E-40DD-AFC4-6F175D3DCCD1}">
                <a14:hiddenFill xmlns="" xmlns:a14="http://schemas.microsoft.com/office/drawing/2010/main">
                  <a:noFill/>
                </a14:hiddenFill>
              </a:ext>
            </a:extLst>
          </p:spPr>
          <p:txBody>
            <a:bodyPr/>
            <a:lstStyle/>
            <a:p>
              <a:endParaRPr lang="en-US"/>
            </a:p>
          </p:txBody>
        </p:sp>
        <p:sp>
          <p:nvSpPr>
            <p:cNvPr id="7182" name="Line 27"/>
            <p:cNvSpPr>
              <a:spLocks noChangeShapeType="1"/>
            </p:cNvSpPr>
            <p:nvPr/>
          </p:nvSpPr>
          <p:spPr bwMode="auto">
            <a:xfrm>
              <a:off x="1429" y="2341"/>
              <a:ext cx="454" cy="18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419871" name="Text Box 31"/>
          <p:cNvSpPr txBox="1">
            <a:spLocks noChangeArrowheads="1"/>
          </p:cNvSpPr>
          <p:nvPr/>
        </p:nvSpPr>
        <p:spPr bwMode="auto">
          <a:xfrm>
            <a:off x="3059113" y="2276475"/>
            <a:ext cx="18732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1600" b="1" i="1"/>
              <a:t>Cam Follower</a:t>
            </a:r>
            <a:endParaRPr lang="en-GB" altLang="en-US" sz="1600" b="1" i="1"/>
          </a:p>
        </p:txBody>
      </p:sp>
      <p:sp>
        <p:nvSpPr>
          <p:cNvPr id="419872" name="Line 32"/>
          <p:cNvSpPr>
            <a:spLocks noChangeShapeType="1"/>
          </p:cNvSpPr>
          <p:nvPr/>
        </p:nvSpPr>
        <p:spPr bwMode="auto">
          <a:xfrm>
            <a:off x="4211638" y="2565400"/>
            <a:ext cx="865187" cy="28733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419874" name="Picture 12" descr="REC"/>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3203575" y="5157788"/>
            <a:ext cx="4500563" cy="287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09173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19843">
                                            <p:txEl>
                                              <p:pRg st="0" end="0"/>
                                            </p:txEl>
                                          </p:spTgt>
                                        </p:tgtEl>
                                        <p:attrNameLst>
                                          <p:attrName>style.visibility</p:attrName>
                                        </p:attrNameLst>
                                      </p:cBhvr>
                                      <p:to>
                                        <p:strVal val="visible"/>
                                      </p:to>
                                    </p:set>
                                    <p:anim calcmode="lin" valueType="num">
                                      <p:cBhvr additive="base">
                                        <p:cTn id="7" dur="500" fill="hold"/>
                                        <p:tgtEl>
                                          <p:spTgt spid="419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419847"/>
                                        </p:tgtEl>
                                        <p:attrNameLst>
                                          <p:attrName>style.visibility</p:attrName>
                                        </p:attrNameLst>
                                      </p:cBhvr>
                                      <p:to>
                                        <p:strVal val="visible"/>
                                      </p:to>
                                    </p:set>
                                    <p:animEffect transition="in" filter="dissolve">
                                      <p:cBhvr>
                                        <p:cTn id="13" dur="500"/>
                                        <p:tgtEl>
                                          <p:spTgt spid="41984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419874"/>
                                        </p:tgtEl>
                                        <p:attrNameLst>
                                          <p:attrName>style.visibility</p:attrName>
                                        </p:attrNameLst>
                                      </p:cBhvr>
                                      <p:to>
                                        <p:strVal val="visible"/>
                                      </p:to>
                                    </p:set>
                                    <p:animEffect transition="in" filter="dissolve">
                                      <p:cBhvr>
                                        <p:cTn id="18" dur="500"/>
                                        <p:tgtEl>
                                          <p:spTgt spid="41987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19871"/>
                                        </p:tgtEl>
                                        <p:attrNameLst>
                                          <p:attrName>style.visibility</p:attrName>
                                        </p:attrNameLst>
                                      </p:cBhvr>
                                      <p:to>
                                        <p:strVal val="visible"/>
                                      </p:to>
                                    </p:set>
                                    <p:animEffect transition="in" filter="dissolve">
                                      <p:cBhvr>
                                        <p:cTn id="28" dur="500"/>
                                        <p:tgtEl>
                                          <p:spTgt spid="41987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19872"/>
                                        </p:tgtEl>
                                        <p:attrNameLst>
                                          <p:attrName>style.visibility</p:attrName>
                                        </p:attrNameLst>
                                      </p:cBhvr>
                                      <p:to>
                                        <p:strVal val="visible"/>
                                      </p:to>
                                    </p:set>
                                    <p:animEffect transition="in" filter="dissolve">
                                      <p:cBhvr>
                                        <p:cTn id="31" dur="500"/>
                                        <p:tgtEl>
                                          <p:spTgt spid="41987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dissolve">
                                      <p:cBhvr>
                                        <p:cTn id="36" dur="500"/>
                                        <p:tgtEl>
                                          <p:spTgt spid="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419855"/>
                                        </p:tgtEl>
                                        <p:attrNameLst>
                                          <p:attrName>style.visibility</p:attrName>
                                        </p:attrNameLst>
                                      </p:cBhvr>
                                      <p:to>
                                        <p:strVal val="visible"/>
                                      </p:to>
                                    </p:set>
                                    <p:animEffect transition="in" filter="dissolve">
                                      <p:cBhvr>
                                        <p:cTn id="39" dur="500"/>
                                        <p:tgtEl>
                                          <p:spTgt spid="419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5" grpId="0"/>
      <p:bldP spid="419871" grpId="0"/>
      <p:bldP spid="4198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eaLnBrk="1" hangingPunct="1"/>
            <a:r>
              <a:rPr lang="en-AU" altLang="en-US" b="1" i="1" smtClean="0">
                <a:latin typeface="Arial" panose="020B0604020202020204" pitchFamily="34" charset="0"/>
              </a:rPr>
              <a:t>Cam and Follower</a:t>
            </a:r>
            <a:endParaRPr lang="en-GB" altLang="en-US" b="1" i="1" smtClean="0">
              <a:latin typeface="Arial" panose="020B0604020202020204" pitchFamily="34" charset="0"/>
            </a:endParaRPr>
          </a:p>
        </p:txBody>
      </p:sp>
      <p:pic>
        <p:nvPicPr>
          <p:cNvPr id="421892" name="Picture 4" descr="drumcam[1]"/>
          <p:cNvPicPr>
            <a:picLocks noGrp="1" noChangeAspect="1" noChangeArrowheads="1" noCrop="1"/>
          </p:cNvPicPr>
          <p:nvPr>
            <p:ph type="body" idx="1"/>
          </p:nvPr>
        </p:nvPicPr>
        <p:blipFill>
          <a:blip r:embed="rId3">
            <a:extLst>
              <a:ext uri="{28A0092B-C50C-407E-A947-70E740481C1C}">
                <a14:useLocalDpi xmlns="" xmlns:a14="http://schemas.microsoft.com/office/drawing/2010/main" val="0"/>
              </a:ext>
            </a:extLst>
          </a:blip>
          <a:srcRect/>
          <a:stretch>
            <a:fillRect/>
          </a:stretch>
        </p:blipFill>
        <p:spPr>
          <a:xfrm>
            <a:off x="395288" y="1412875"/>
            <a:ext cx="4032250" cy="3024188"/>
          </a:xfrm>
          <a:noFill/>
        </p:spPr>
      </p:pic>
      <p:sp>
        <p:nvSpPr>
          <p:cNvPr id="421894" name="Text Box 6"/>
          <p:cNvSpPr txBox="1">
            <a:spLocks noChangeArrowheads="1"/>
          </p:cNvSpPr>
          <p:nvPr/>
        </p:nvSpPr>
        <p:spPr bwMode="auto">
          <a:xfrm>
            <a:off x="3276600" y="1341438"/>
            <a:ext cx="5472113" cy="779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IE" altLang="en-US" b="1" i="1"/>
              <a:t>  Cams can also be cylindrical in shape</a:t>
            </a:r>
          </a:p>
          <a:p>
            <a:pPr eaLnBrk="1" hangingPunct="1">
              <a:spcBef>
                <a:spcPct val="50000"/>
              </a:spcBef>
              <a:buFontTx/>
              <a:buChar char="•"/>
            </a:pPr>
            <a:r>
              <a:rPr lang="en-IE" altLang="en-US" b="1" i="1"/>
              <a:t>  Below a cylindrical cam and roller follower</a:t>
            </a:r>
            <a:r>
              <a:rPr lang="en-IE" altLang="en-US"/>
              <a:t>.</a:t>
            </a:r>
            <a:endParaRPr lang="en-GB" altLang="en-US"/>
          </a:p>
        </p:txBody>
      </p:sp>
      <p:sp>
        <p:nvSpPr>
          <p:cNvPr id="421895" name="Text Box 7"/>
          <p:cNvSpPr txBox="1">
            <a:spLocks noChangeArrowheads="1"/>
          </p:cNvSpPr>
          <p:nvPr/>
        </p:nvSpPr>
        <p:spPr bwMode="auto">
          <a:xfrm>
            <a:off x="611188" y="4868863"/>
            <a:ext cx="4321175" cy="9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AU" altLang="en-US" b="1" i="1"/>
              <a:t>  The cam follower does not have to move up and down - it can be an oscillating lever as shown above.   </a:t>
            </a:r>
            <a:endParaRPr lang="en-GB" altLang="en-US" b="1" i="1"/>
          </a:p>
        </p:txBody>
      </p:sp>
      <p:pic>
        <p:nvPicPr>
          <p:cNvPr id="421896" name="Picture 8" descr="ECC-TRC"/>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716463" y="2060575"/>
            <a:ext cx="2738437" cy="287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13"/>
          <p:cNvGrpSpPr>
            <a:grpSpLocks/>
          </p:cNvGrpSpPr>
          <p:nvPr/>
        </p:nvGrpSpPr>
        <p:grpSpPr bwMode="auto">
          <a:xfrm>
            <a:off x="5508625" y="4581525"/>
            <a:ext cx="2665413" cy="1736725"/>
            <a:chOff x="3742" y="3158"/>
            <a:chExt cx="1225" cy="822"/>
          </a:xfrm>
        </p:grpSpPr>
        <p:pic>
          <p:nvPicPr>
            <p:cNvPr id="8200" name="Picture 7"/>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742" y="3339"/>
              <a:ext cx="1225" cy="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01" name="Text Box 10"/>
            <p:cNvSpPr txBox="1">
              <a:spLocks noChangeArrowheads="1"/>
            </p:cNvSpPr>
            <p:nvPr/>
          </p:nvSpPr>
          <p:spPr bwMode="auto">
            <a:xfrm>
              <a:off x="3742" y="3158"/>
              <a:ext cx="1134"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1400" b="1" i="1">
                  <a:solidFill>
                    <a:schemeClr val="accent2"/>
                  </a:solidFill>
                </a:rPr>
                <a:t>Cam rise and Fall</a:t>
              </a:r>
              <a:endParaRPr lang="en-GB" altLang="en-US" sz="1400" b="1" i="1">
                <a:solidFill>
                  <a:schemeClr val="accent2"/>
                </a:solidFill>
              </a:endParaRPr>
            </a:p>
          </p:txBody>
        </p:sp>
        <p:sp>
          <p:nvSpPr>
            <p:cNvPr id="8202" name="Text Box 11"/>
            <p:cNvSpPr txBox="1">
              <a:spLocks noChangeArrowheads="1"/>
            </p:cNvSpPr>
            <p:nvPr/>
          </p:nvSpPr>
          <p:spPr bwMode="auto">
            <a:xfrm>
              <a:off x="4241" y="3430"/>
              <a:ext cx="635"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1400" b="1" i="1"/>
                <a:t>Max Lift</a:t>
              </a:r>
              <a:endParaRPr lang="en-GB" altLang="en-US" sz="1400" b="1" i="1"/>
            </a:p>
          </p:txBody>
        </p:sp>
        <p:sp>
          <p:nvSpPr>
            <p:cNvPr id="8203" name="Text Box 12"/>
            <p:cNvSpPr txBox="1">
              <a:spLocks noChangeArrowheads="1"/>
            </p:cNvSpPr>
            <p:nvPr/>
          </p:nvSpPr>
          <p:spPr bwMode="auto">
            <a:xfrm>
              <a:off x="4286" y="3748"/>
              <a:ext cx="589"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1400" b="1"/>
                <a:t>Min Lift</a:t>
              </a:r>
              <a:endParaRPr lang="en-GB" altLang="en-US" sz="1400" b="1"/>
            </a:p>
          </p:txBody>
        </p:sp>
      </p:grpSp>
    </p:spTree>
    <p:extLst>
      <p:ext uri="{BB962C8B-B14F-4D97-AF65-F5344CB8AC3E}">
        <p14:creationId xmlns="" xmlns:p14="http://schemas.microsoft.com/office/powerpoint/2010/main" val="1032981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21892"/>
                                        </p:tgtEl>
                                        <p:attrNameLst>
                                          <p:attrName>style.visibility</p:attrName>
                                        </p:attrNameLst>
                                      </p:cBhvr>
                                      <p:to>
                                        <p:strVal val="visible"/>
                                      </p:to>
                                    </p:set>
                                    <p:anim calcmode="lin" valueType="num">
                                      <p:cBhvr additive="base">
                                        <p:cTn id="7" dur="500" fill="hold"/>
                                        <p:tgtEl>
                                          <p:spTgt spid="421892"/>
                                        </p:tgtEl>
                                        <p:attrNameLst>
                                          <p:attrName>ppt_x</p:attrName>
                                        </p:attrNameLst>
                                      </p:cBhvr>
                                      <p:tavLst>
                                        <p:tav tm="0">
                                          <p:val>
                                            <p:strVal val="#ppt_x"/>
                                          </p:val>
                                        </p:tav>
                                        <p:tav tm="100000">
                                          <p:val>
                                            <p:strVal val="#ppt_x"/>
                                          </p:val>
                                        </p:tav>
                                      </p:tavLst>
                                    </p:anim>
                                    <p:anim calcmode="lin" valueType="num">
                                      <p:cBhvr additive="base">
                                        <p:cTn id="8" dur="500" fill="hold"/>
                                        <p:tgtEl>
                                          <p:spTgt spid="42189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1894"/>
                                        </p:tgtEl>
                                        <p:attrNameLst>
                                          <p:attrName>style.visibility</p:attrName>
                                        </p:attrNameLst>
                                      </p:cBhvr>
                                      <p:to>
                                        <p:strVal val="visible"/>
                                      </p:to>
                                    </p:set>
                                    <p:anim calcmode="lin" valueType="num">
                                      <p:cBhvr additive="base">
                                        <p:cTn id="11" dur="500" fill="hold"/>
                                        <p:tgtEl>
                                          <p:spTgt spid="421894"/>
                                        </p:tgtEl>
                                        <p:attrNameLst>
                                          <p:attrName>ppt_x</p:attrName>
                                        </p:attrNameLst>
                                      </p:cBhvr>
                                      <p:tavLst>
                                        <p:tav tm="0">
                                          <p:val>
                                            <p:strVal val="#ppt_x"/>
                                          </p:val>
                                        </p:tav>
                                        <p:tav tm="100000">
                                          <p:val>
                                            <p:strVal val="#ppt_x"/>
                                          </p:val>
                                        </p:tav>
                                      </p:tavLst>
                                    </p:anim>
                                    <p:anim calcmode="lin" valueType="num">
                                      <p:cBhvr additive="base">
                                        <p:cTn id="12" dur="500" fill="hold"/>
                                        <p:tgtEl>
                                          <p:spTgt spid="42189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21895"/>
                                        </p:tgtEl>
                                        <p:attrNameLst>
                                          <p:attrName>style.visibility</p:attrName>
                                        </p:attrNameLst>
                                      </p:cBhvr>
                                      <p:to>
                                        <p:strVal val="visible"/>
                                      </p:to>
                                    </p:set>
                                    <p:anim calcmode="lin" valueType="num">
                                      <p:cBhvr additive="base">
                                        <p:cTn id="17" dur="500" fill="hold"/>
                                        <p:tgtEl>
                                          <p:spTgt spid="421895"/>
                                        </p:tgtEl>
                                        <p:attrNameLst>
                                          <p:attrName>ppt_x</p:attrName>
                                        </p:attrNameLst>
                                      </p:cBhvr>
                                      <p:tavLst>
                                        <p:tav tm="0">
                                          <p:val>
                                            <p:strVal val="#ppt_x"/>
                                          </p:val>
                                        </p:tav>
                                        <p:tav tm="100000">
                                          <p:val>
                                            <p:strVal val="#ppt_x"/>
                                          </p:val>
                                        </p:tav>
                                      </p:tavLst>
                                    </p:anim>
                                    <p:anim calcmode="lin" valueType="num">
                                      <p:cBhvr additive="base">
                                        <p:cTn id="18" dur="500" fill="hold"/>
                                        <p:tgtEl>
                                          <p:spTgt spid="42189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21896"/>
                                        </p:tgtEl>
                                        <p:attrNameLst>
                                          <p:attrName>style.visibility</p:attrName>
                                        </p:attrNameLst>
                                      </p:cBhvr>
                                      <p:to>
                                        <p:strVal val="visible"/>
                                      </p:to>
                                    </p:set>
                                    <p:anim calcmode="lin" valueType="num">
                                      <p:cBhvr additive="base">
                                        <p:cTn id="21" dur="500" fill="hold"/>
                                        <p:tgtEl>
                                          <p:spTgt spid="421896"/>
                                        </p:tgtEl>
                                        <p:attrNameLst>
                                          <p:attrName>ppt_x</p:attrName>
                                        </p:attrNameLst>
                                      </p:cBhvr>
                                      <p:tavLst>
                                        <p:tav tm="0">
                                          <p:val>
                                            <p:strVal val="#ppt_x"/>
                                          </p:val>
                                        </p:tav>
                                        <p:tav tm="100000">
                                          <p:val>
                                            <p:strVal val="#ppt_x"/>
                                          </p:val>
                                        </p:tav>
                                      </p:tavLst>
                                    </p:anim>
                                    <p:anim calcmode="lin" valueType="num">
                                      <p:cBhvr additive="base">
                                        <p:cTn id="22" dur="500" fill="hold"/>
                                        <p:tgtEl>
                                          <p:spTgt spid="42189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4" grpId="0"/>
      <p:bldP spid="421895" grpId="0"/>
    </p:bldLst>
  </p:timing>
</p:sld>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1907</TotalTime>
  <Words>1511</Words>
  <Application>Microsoft Office PowerPoint</Application>
  <PresentationFormat>On-screen Show (4:3)</PresentationFormat>
  <Paragraphs>220</Paragraphs>
  <Slides>48</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Bitmap Image</vt:lpstr>
      <vt:lpstr>KINEMATICS OF MACHINERY</vt:lpstr>
      <vt:lpstr>MODULE 4 KINEMATICS OF CAM</vt:lpstr>
      <vt:lpstr>  Introduction  </vt:lpstr>
      <vt:lpstr>Introduction (Contd.)</vt:lpstr>
      <vt:lpstr>Cam and Follower</vt:lpstr>
      <vt:lpstr>Cam and Follower</vt:lpstr>
      <vt:lpstr>Cam and Follower</vt:lpstr>
      <vt:lpstr>Cam and Follower</vt:lpstr>
      <vt:lpstr>Cam and Follower</vt:lpstr>
      <vt:lpstr>Examples for cam</vt:lpstr>
      <vt:lpstr>Classification of Cams</vt:lpstr>
      <vt:lpstr>  According to Shape 1) Wedge and Flat Cams  </vt:lpstr>
      <vt:lpstr>Wedge and Flat Cams (Contd.)</vt:lpstr>
      <vt:lpstr>  According to Shape 2)Radial or Disc Cams    </vt:lpstr>
      <vt:lpstr>  According to Shape 3) Spiral Cams  </vt:lpstr>
      <vt:lpstr>  According to Shape 4)   Cylindrical Cams </vt:lpstr>
      <vt:lpstr>  According to Shape 5) Conjugate Cams </vt:lpstr>
      <vt:lpstr>  According to Shape 6) Globoidal Cams </vt:lpstr>
      <vt:lpstr>   According to Shape  7) Spherical Cams  </vt:lpstr>
      <vt:lpstr> According to Follower Movement </vt:lpstr>
      <vt:lpstr> According to Follower Movement (Contd.) </vt:lpstr>
      <vt:lpstr> According to Manner of Constraint of the Follower </vt:lpstr>
      <vt:lpstr>Classification of followers</vt:lpstr>
      <vt:lpstr>a) Knife edge follower</vt:lpstr>
      <vt:lpstr>b) Roller follower</vt:lpstr>
      <vt:lpstr>c) Flat faced follower</vt:lpstr>
      <vt:lpstr>d) Spherical faced follower</vt:lpstr>
      <vt:lpstr>According to the path of motion of follower</vt:lpstr>
      <vt:lpstr>a) Radial follower</vt:lpstr>
      <vt:lpstr>b) Offset follower</vt:lpstr>
      <vt:lpstr>CAM Nomenclature</vt:lpstr>
      <vt:lpstr>CAM Nomenclature (contd.)</vt:lpstr>
      <vt:lpstr>Slide 33</vt:lpstr>
      <vt:lpstr>CAM Nomenclature (contd.)</vt:lpstr>
      <vt:lpstr>3Motion of the follower</vt:lpstr>
      <vt:lpstr>3.1 Types of follower motion</vt:lpstr>
      <vt:lpstr>a) Uniform motion (constant velocity)</vt:lpstr>
      <vt:lpstr>a) Uniform motion (constant velocity)</vt:lpstr>
      <vt:lpstr>a) Uniform motion (constant velocity)</vt:lpstr>
      <vt:lpstr>b) Simple Harmonic motion</vt:lpstr>
      <vt:lpstr>b) Simple harmonic motion</vt:lpstr>
      <vt:lpstr>c) Uniform acceleration and retardation</vt:lpstr>
      <vt:lpstr>d) Cycloidal motion</vt:lpstr>
      <vt:lpstr>CAM Profile</vt:lpstr>
      <vt:lpstr>Problem 1</vt:lpstr>
      <vt:lpstr>Problem 2</vt:lpstr>
      <vt:lpstr>Problem 3</vt:lpstr>
      <vt:lpstr>Problem 4</vt:lpstr>
    </vt:vector>
  </TitlesOfParts>
  <Company>OTTERI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MECHANICS</dc:title>
  <dc:creator>S R MOHIDEEN</dc:creator>
  <cp:lastModifiedBy>rasool</cp:lastModifiedBy>
  <cp:revision>141</cp:revision>
  <dcterms:created xsi:type="dcterms:W3CDTF">2012-01-07T15:28:18Z</dcterms:created>
  <dcterms:modified xsi:type="dcterms:W3CDTF">2019-01-03T04:35:07Z</dcterms:modified>
</cp:coreProperties>
</file>