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98" r:id="rId3"/>
    <p:sldId id="299" r:id="rId4"/>
    <p:sldId id="300" r:id="rId5"/>
    <p:sldId id="301" r:id="rId6"/>
    <p:sldId id="302" r:id="rId7"/>
    <p:sldId id="338" r:id="rId8"/>
    <p:sldId id="303" r:id="rId9"/>
    <p:sldId id="304" r:id="rId10"/>
    <p:sldId id="332" r:id="rId11"/>
    <p:sldId id="333" r:id="rId12"/>
    <p:sldId id="334" r:id="rId13"/>
    <p:sldId id="335" r:id="rId14"/>
    <p:sldId id="336" r:id="rId15"/>
    <p:sldId id="337" r:id="rId16"/>
    <p:sldId id="305"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99513"/>
    <a:srgbClr val="002776"/>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327" autoAdjust="0"/>
    <p:restoredTop sz="90127" autoAdjust="0"/>
  </p:normalViewPr>
  <p:slideViewPr>
    <p:cSldViewPr>
      <p:cViewPr varScale="1">
        <p:scale>
          <a:sx n="95" d="100"/>
          <a:sy n="95" d="100"/>
        </p:scale>
        <p:origin x="-420"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B3CA2A3-DB1C-41F4-9F70-7712A027AF5C}" type="datetimeFigureOut">
              <a:rPr lang="en-US" smtClean="0"/>
              <a:pPr/>
              <a:t>1/3/2019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F5D7ED0-6E4E-4481-AC49-A8768C48882D}" type="slidenum">
              <a:rPr lang="en-US" smtClean="0"/>
              <a:pPr/>
              <a:t>‹#›</a:t>
            </a:fld>
            <a:endParaRPr lang="en-US"/>
          </a:p>
        </p:txBody>
      </p:sp>
    </p:spTree>
    <p:extLst>
      <p:ext uri="{BB962C8B-B14F-4D97-AF65-F5344CB8AC3E}">
        <p14:creationId xmlns="" xmlns:p14="http://schemas.microsoft.com/office/powerpoint/2010/main" val="3216757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5D7ED0-6E4E-4481-AC49-A8768C48882D}" type="slidenum">
              <a:rPr lang="en-US" smtClean="0"/>
              <a:pPr/>
              <a:t>1</a:t>
            </a:fld>
            <a:endParaRPr lang="en-US"/>
          </a:p>
        </p:txBody>
      </p:sp>
    </p:spTree>
    <p:extLst>
      <p:ext uri="{BB962C8B-B14F-4D97-AF65-F5344CB8AC3E}">
        <p14:creationId xmlns="" xmlns:p14="http://schemas.microsoft.com/office/powerpoint/2010/main" val="27785026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gi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A74BF79-E218-48CA-BB3C-1720D4A49178}" type="datetime1">
              <a:rPr lang="en-US" smtClean="0"/>
              <a:pPr/>
              <a:t>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ECFD-5E5C-4EA4-9EED-4BBB22FF276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061A10-5253-4929-A3FC-0326E7C86201}" type="datetime1">
              <a:rPr lang="en-US" smtClean="0"/>
              <a:pPr/>
              <a:t>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ECFD-5E5C-4EA4-9EED-4BBB22FF276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90714B-7717-4765-95CB-F6D78BEAD4FB}" type="datetime1">
              <a:rPr lang="en-US" smtClean="0"/>
              <a:pPr/>
              <a:t>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ECFD-5E5C-4EA4-9EED-4BBB22FF276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5943600" cy="1143000"/>
          </a:xfrm>
          <a:solidFill>
            <a:srgbClr val="199513"/>
          </a:solidFill>
        </p:spPr>
        <p:txBody>
          <a:bodyPr/>
          <a:lstStyle>
            <a:lvl1pPr>
              <a:defRPr>
                <a:solidFill>
                  <a:srgbClr val="FFFF00"/>
                </a:solidFill>
                <a:effectLst>
                  <a:outerShdw blurRad="50800" dist="50800" dir="5400000" algn="ctr" rotWithShape="0">
                    <a:schemeClr val="tx1"/>
                  </a:outerShdw>
                </a:effectLst>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2050" name="Picture 2"/>
          <p:cNvPicPr>
            <a:picLocks noChangeAspect="1" noChangeArrowheads="1"/>
          </p:cNvPicPr>
          <p:nvPr userDrawn="1"/>
        </p:nvPicPr>
        <p:blipFill>
          <a:blip r:embed="rId2" cstate="print"/>
          <a:srcRect/>
          <a:stretch>
            <a:fillRect/>
          </a:stretch>
        </p:blipFill>
        <p:spPr bwMode="auto">
          <a:xfrm>
            <a:off x="5256213" y="6247901"/>
            <a:ext cx="2973387" cy="610098"/>
          </a:xfrm>
          <a:prstGeom prst="rect">
            <a:avLst/>
          </a:prstGeom>
          <a:noFill/>
          <a:ln w="9525">
            <a:noFill/>
            <a:miter lim="800000"/>
            <a:headEnd/>
            <a:tailEnd/>
          </a:ln>
          <a:effectLst/>
        </p:spPr>
      </p:pic>
      <p:pic>
        <p:nvPicPr>
          <p:cNvPr id="2051" name="Picture 3"/>
          <p:cNvPicPr>
            <a:picLocks noChangeAspect="1" noChangeArrowheads="1"/>
          </p:cNvPicPr>
          <p:nvPr userDrawn="1"/>
        </p:nvPicPr>
        <p:blipFill>
          <a:blip r:embed="rId3" cstate="print"/>
          <a:srcRect/>
          <a:stretch>
            <a:fillRect/>
          </a:stretch>
        </p:blipFill>
        <p:spPr bwMode="auto">
          <a:xfrm>
            <a:off x="8229600" y="6248400"/>
            <a:ext cx="914400" cy="609600"/>
          </a:xfrm>
          <a:prstGeom prst="rect">
            <a:avLst/>
          </a:prstGeom>
          <a:noFill/>
          <a:ln w="9525">
            <a:noFill/>
            <a:miter lim="800000"/>
            <a:headEnd/>
            <a:tailEnd/>
          </a:ln>
          <a:effectLst/>
        </p:spPr>
      </p:pic>
      <p:pic>
        <p:nvPicPr>
          <p:cNvPr id="9" name="Picture 5" descr="bevelg1"/>
          <p:cNvPicPr>
            <a:picLocks noChangeAspect="1" noChangeArrowheads="1" noCrop="1"/>
          </p:cNvPicPr>
          <p:nvPr userDrawn="1"/>
        </p:nvPicPr>
        <p:blipFill>
          <a:blip r:embed="rId4" cstate="print"/>
          <a:srcRect/>
          <a:stretch>
            <a:fillRect/>
          </a:stretch>
        </p:blipFill>
        <p:spPr bwMode="auto">
          <a:xfrm>
            <a:off x="7848600" y="1"/>
            <a:ext cx="1295400" cy="1202872"/>
          </a:xfrm>
          <a:prstGeom prst="rect">
            <a:avLst/>
          </a:prstGeom>
          <a:noFill/>
        </p:spPr>
      </p:pic>
      <p:sp>
        <p:nvSpPr>
          <p:cNvPr id="10" name="Slide Number Placeholder 5"/>
          <p:cNvSpPr>
            <a:spLocks noGrp="1"/>
          </p:cNvSpPr>
          <p:nvPr>
            <p:ph type="sldNum" sz="quarter" idx="12"/>
          </p:nvPr>
        </p:nvSpPr>
        <p:spPr>
          <a:xfrm>
            <a:off x="8305800" y="0"/>
            <a:ext cx="838200" cy="381000"/>
          </a:xfrm>
        </p:spPr>
        <p:txBody>
          <a:bodyPr/>
          <a:lstStyle>
            <a:lvl1pPr>
              <a:defRPr b="1"/>
            </a:lvl1pPr>
          </a:lstStyle>
          <a:p>
            <a:fld id="{4FABECFD-5E5C-4EA4-9EED-4BBB22FF2762}" type="slidenum">
              <a:rPr lang="en-US" smtClean="0"/>
              <a:pPr/>
              <a:t>‹#›</a:t>
            </a:fld>
            <a:endParaRPr lang="en-US" dirty="0"/>
          </a:p>
        </p:txBody>
      </p:sp>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73500B-5014-4C47-A7D3-9767B23363B0}" type="datetime1">
              <a:rPr lang="en-US" smtClean="0"/>
              <a:pPr/>
              <a:t>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ECFD-5E5C-4EA4-9EED-4BBB22FF2762}"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1C91A0-8149-4DA9-8132-BF26A6ACADC2}" type="datetime1">
              <a:rPr lang="en-US" smtClean="0"/>
              <a:pPr/>
              <a:t>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ECFD-5E5C-4EA4-9EED-4BBB22FF276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0CC9ACD-56CA-4774-84AD-8A858B5D932D}" type="datetime1">
              <a:rPr lang="en-US" smtClean="0"/>
              <a:pPr/>
              <a:t>1/3/2019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ECFD-5E5C-4EA4-9EED-4BBB22FF276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BC95A14-D397-472C-984A-AE3EEC929B50}" type="datetime1">
              <a:rPr lang="en-US" smtClean="0"/>
              <a:pPr/>
              <a:t>1/3/2019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ECFD-5E5C-4EA4-9EED-4BBB22FF276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1E39BE-29E0-4C37-B1B6-3746DBDBEBAB}" type="datetime1">
              <a:rPr lang="en-US" smtClean="0"/>
              <a:pPr/>
              <a:t>1/3/2019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ABECFD-5E5C-4EA4-9EED-4BBB22FF276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354EC7-750F-4DA5-AE37-521DDC046F3E}" type="datetime1">
              <a:rPr lang="en-US" smtClean="0"/>
              <a:pPr/>
              <a:t>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ECFD-5E5C-4EA4-9EED-4BBB22FF276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143C3E-7CFB-4CB9-806B-0F6CF28126EA}" type="datetime1">
              <a:rPr lang="en-US" smtClean="0"/>
              <a:pPr/>
              <a:t>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ECFD-5E5C-4EA4-9EED-4BBB22FF276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6CE968-054E-4CB0-A6CA-A661D4EA238C}" type="datetime1">
              <a:rPr lang="en-US" smtClean="0"/>
              <a:pPr/>
              <a:t>1/3/2019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ABECFD-5E5C-4EA4-9EED-4BBB22FF276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png"/><Relationship Id="rId4" Type="http://schemas.openxmlformats.org/officeDocument/2006/relationships/image" Target="../media/image5.jpeg"/><Relationship Id="rId9"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hyperlink" Target="https://en.wikipedia.org/wiki/Freewheel" TargetMode="External"/><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gif"/><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image" Target="../media/image31.gif"/><Relationship Id="rId1" Type="http://schemas.openxmlformats.org/officeDocument/2006/relationships/slideLayout" Target="../slideLayouts/slideLayout2.xml"/><Relationship Id="rId5" Type="http://schemas.openxmlformats.org/officeDocument/2006/relationships/image" Target="../media/image34.gif"/><Relationship Id="rId4" Type="http://schemas.openxmlformats.org/officeDocument/2006/relationships/image" Target="../media/image33.gi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0" descr="AABUROU0001"/>
          <p:cNvPicPr>
            <a:picLocks noChangeAspect="1" noChangeArrowheads="1"/>
          </p:cNvPicPr>
          <p:nvPr/>
        </p:nvPicPr>
        <p:blipFill>
          <a:blip r:embed="rId3" cstate="print"/>
          <a:srcRect/>
          <a:stretch>
            <a:fillRect/>
          </a:stretch>
        </p:blipFill>
        <p:spPr bwMode="auto">
          <a:xfrm>
            <a:off x="0" y="1981200"/>
            <a:ext cx="2514600" cy="2845861"/>
          </a:xfrm>
          <a:prstGeom prst="rect">
            <a:avLst/>
          </a:prstGeom>
          <a:noFill/>
        </p:spPr>
      </p:pic>
      <p:pic>
        <p:nvPicPr>
          <p:cNvPr id="11" name="Picture 18" descr="msotw9_temp0"/>
          <p:cNvPicPr>
            <a:picLocks noChangeAspect="1" noChangeArrowheads="1"/>
          </p:cNvPicPr>
          <p:nvPr/>
        </p:nvPicPr>
        <p:blipFill>
          <a:blip r:embed="rId4" cstate="print"/>
          <a:srcRect/>
          <a:stretch>
            <a:fillRect/>
          </a:stretch>
        </p:blipFill>
        <p:spPr bwMode="auto">
          <a:xfrm>
            <a:off x="7239000" y="2057401"/>
            <a:ext cx="1891465" cy="1523999"/>
          </a:xfrm>
          <a:prstGeom prst="rect">
            <a:avLst/>
          </a:prstGeom>
          <a:noFill/>
          <a:ln w="9525">
            <a:noFill/>
            <a:miter lim="800000"/>
            <a:headEnd/>
            <a:tailEnd/>
          </a:ln>
          <a:effectLst/>
        </p:spPr>
      </p:pic>
      <p:pic>
        <p:nvPicPr>
          <p:cNvPr id="17" name="Picture 4"/>
          <p:cNvPicPr>
            <a:picLocks noChangeAspect="1" noChangeArrowheads="1"/>
          </p:cNvPicPr>
          <p:nvPr/>
        </p:nvPicPr>
        <p:blipFill>
          <a:blip r:embed="rId5" cstate="print"/>
          <a:srcRect/>
          <a:stretch>
            <a:fillRect/>
          </a:stretch>
        </p:blipFill>
        <p:spPr bwMode="auto">
          <a:xfrm>
            <a:off x="1905000" y="304800"/>
            <a:ext cx="3990975" cy="2381250"/>
          </a:xfrm>
          <a:prstGeom prst="rect">
            <a:avLst/>
          </a:prstGeom>
          <a:noFill/>
          <a:ln w="9525">
            <a:noFill/>
            <a:miter lim="800000"/>
            <a:headEnd/>
            <a:tailEnd/>
          </a:ln>
        </p:spPr>
      </p:pic>
      <p:pic>
        <p:nvPicPr>
          <p:cNvPr id="15" name="Picture 7" descr="AADFPSM0"/>
          <p:cNvPicPr>
            <a:picLocks noChangeAspect="1" noChangeArrowheads="1"/>
          </p:cNvPicPr>
          <p:nvPr/>
        </p:nvPicPr>
        <p:blipFill>
          <a:blip r:embed="rId6" cstate="print"/>
          <a:srcRect/>
          <a:stretch>
            <a:fillRect/>
          </a:stretch>
        </p:blipFill>
        <p:spPr bwMode="auto">
          <a:xfrm>
            <a:off x="0" y="4658624"/>
            <a:ext cx="1905000" cy="2199376"/>
          </a:xfrm>
          <a:prstGeom prst="rect">
            <a:avLst/>
          </a:prstGeom>
          <a:noFill/>
        </p:spPr>
      </p:pic>
      <p:pic>
        <p:nvPicPr>
          <p:cNvPr id="18" name="Picture 4"/>
          <p:cNvPicPr>
            <a:picLocks noChangeAspect="1" noChangeArrowheads="1"/>
          </p:cNvPicPr>
          <p:nvPr/>
        </p:nvPicPr>
        <p:blipFill>
          <a:blip r:embed="rId7" cstate="print"/>
          <a:srcRect l="3742" t="63127" r="5967" b="1207"/>
          <a:stretch>
            <a:fillRect/>
          </a:stretch>
        </p:blipFill>
        <p:spPr>
          <a:xfrm>
            <a:off x="1524000" y="4343400"/>
            <a:ext cx="7086600" cy="1828800"/>
          </a:xfrm>
          <a:prstGeom prst="rect">
            <a:avLst/>
          </a:prstGeom>
          <a:noFill/>
        </p:spPr>
      </p:pic>
      <p:pic>
        <p:nvPicPr>
          <p:cNvPr id="1027" name="Picture 3"/>
          <p:cNvPicPr>
            <a:picLocks noChangeAspect="1" noChangeArrowheads="1"/>
          </p:cNvPicPr>
          <p:nvPr/>
        </p:nvPicPr>
        <p:blipFill>
          <a:blip r:embed="rId8" cstate="print"/>
          <a:srcRect/>
          <a:stretch>
            <a:fillRect/>
          </a:stretch>
        </p:blipFill>
        <p:spPr bwMode="auto">
          <a:xfrm>
            <a:off x="7467600" y="5942013"/>
            <a:ext cx="1373187" cy="915987"/>
          </a:xfrm>
          <a:prstGeom prst="rect">
            <a:avLst/>
          </a:prstGeom>
          <a:noFill/>
          <a:ln w="9525">
            <a:noFill/>
            <a:miter lim="800000"/>
            <a:headEnd/>
            <a:tailEnd/>
          </a:ln>
          <a:effectLst/>
        </p:spPr>
      </p:pic>
      <p:pic>
        <p:nvPicPr>
          <p:cNvPr id="13" name="Picture 5" descr="bevelg1"/>
          <p:cNvPicPr>
            <a:picLocks noChangeAspect="1" noChangeArrowheads="1" noCrop="1"/>
          </p:cNvPicPr>
          <p:nvPr/>
        </p:nvPicPr>
        <p:blipFill>
          <a:blip r:embed="rId9" cstate="print"/>
          <a:srcRect/>
          <a:stretch>
            <a:fillRect/>
          </a:stretch>
        </p:blipFill>
        <p:spPr bwMode="auto">
          <a:xfrm>
            <a:off x="7010400" y="0"/>
            <a:ext cx="2133600" cy="1981200"/>
          </a:xfrm>
          <a:prstGeom prst="rect">
            <a:avLst/>
          </a:prstGeom>
          <a:noFill/>
        </p:spPr>
      </p:pic>
      <p:pic>
        <p:nvPicPr>
          <p:cNvPr id="1026" name="Picture 2"/>
          <p:cNvPicPr>
            <a:picLocks noChangeAspect="1" noChangeArrowheads="1"/>
          </p:cNvPicPr>
          <p:nvPr/>
        </p:nvPicPr>
        <p:blipFill>
          <a:blip r:embed="rId10" cstate="print"/>
          <a:srcRect/>
          <a:stretch>
            <a:fillRect/>
          </a:stretch>
        </p:blipFill>
        <p:spPr bwMode="auto">
          <a:xfrm>
            <a:off x="3352800" y="5943600"/>
            <a:ext cx="3887787" cy="914400"/>
          </a:xfrm>
          <a:prstGeom prst="rect">
            <a:avLst/>
          </a:prstGeom>
          <a:noFill/>
          <a:ln w="9525">
            <a:noFill/>
            <a:miter lim="800000"/>
            <a:headEnd/>
            <a:tailEnd/>
          </a:ln>
          <a:effectLst/>
        </p:spPr>
      </p:pic>
      <p:sp>
        <p:nvSpPr>
          <p:cNvPr id="19" name="Slide Number Placeholder 18"/>
          <p:cNvSpPr>
            <a:spLocks noGrp="1"/>
          </p:cNvSpPr>
          <p:nvPr>
            <p:ph type="sldNum" sz="quarter" idx="12"/>
          </p:nvPr>
        </p:nvSpPr>
        <p:spPr/>
        <p:txBody>
          <a:bodyPr/>
          <a:lstStyle/>
          <a:p>
            <a:fld id="{4FABECFD-5E5C-4EA4-9EED-4BBB22FF2762}" type="slidenum">
              <a:rPr lang="en-US" smtClean="0"/>
              <a:pPr/>
              <a:t>1</a:t>
            </a:fld>
            <a:endParaRPr lang="en-US"/>
          </a:p>
        </p:txBody>
      </p:sp>
      <p:sp>
        <p:nvSpPr>
          <p:cNvPr id="2" name="Title 1"/>
          <p:cNvSpPr>
            <a:spLocks noGrp="1"/>
          </p:cNvSpPr>
          <p:nvPr>
            <p:ph type="ctrTitle"/>
          </p:nvPr>
        </p:nvSpPr>
        <p:spPr>
          <a:xfrm>
            <a:off x="76200" y="2743201"/>
            <a:ext cx="9144000" cy="1676399"/>
          </a:xfrm>
          <a:noFill/>
          <a:effectLst>
            <a:reflection blurRad="6350" stA="50000" endA="300" endPos="90000" dir="5400000" sy="-100000" algn="bl" rotWithShape="0"/>
          </a:effectLst>
        </p:spPr>
        <p:txBody>
          <a:bodyPr>
            <a:noAutofit/>
            <a:scene3d>
              <a:camera prst="isometricOffAxis2Top"/>
              <a:lightRig rig="sunset" dir="t"/>
            </a:scene3d>
            <a:sp3d z="38100" prstMaterial="dkEdge">
              <a:bevelT w="31750"/>
            </a:sp3d>
          </a:bodyPr>
          <a:lstStyle/>
          <a:p>
            <a:r>
              <a:rPr lang="en-US" sz="10000" b="1" dirty="0" smtClean="0">
                <a:ln w="18000">
                  <a:solidFill>
                    <a:schemeClr val="accent2">
                      <a:satMod val="140000"/>
                    </a:schemeClr>
                  </a:solidFill>
                  <a:prstDash val="solid"/>
                  <a:miter lim="800000"/>
                </a:ln>
                <a:solidFill>
                  <a:srgbClr val="7030A0"/>
                </a:solidFill>
                <a:effectLst>
                  <a:outerShdw blurRad="25500" dist="23000" dir="7020000" algn="tl">
                    <a:srgbClr val="000000">
                      <a:alpha val="50000"/>
                    </a:srgbClr>
                  </a:outerShdw>
                </a:effectLst>
                <a:latin typeface="Arial" pitchFamily="34" charset="0"/>
                <a:cs typeface="Arial" pitchFamily="34" charset="0"/>
              </a:rPr>
              <a:t>KINEMATICS OF MACHINERY</a:t>
            </a:r>
            <a:endParaRPr lang="en-US" sz="10000" b="1" dirty="0">
              <a:ln w="18000">
                <a:solidFill>
                  <a:schemeClr val="accent2">
                    <a:satMod val="140000"/>
                  </a:schemeClr>
                </a:solidFill>
                <a:prstDash val="solid"/>
                <a:miter lim="800000"/>
              </a:ln>
              <a:solidFill>
                <a:srgbClr val="7030A0"/>
              </a:solidFill>
              <a:effectLst>
                <a:outerShdw blurRad="25500" dist="23000" dir="7020000" algn="tl">
                  <a:srgbClr val="000000">
                    <a:alpha val="50000"/>
                  </a:srgbClr>
                </a:outerShdw>
              </a:effectLst>
              <a:latin typeface="Arial" pitchFamily="34" charset="0"/>
              <a:cs typeface="Arial" pitchFamily="34" charset="0"/>
            </a:endParaRPr>
          </a:p>
        </p:txBody>
      </p:sp>
      <p:sp>
        <p:nvSpPr>
          <p:cNvPr id="20" name="Rectangle 19"/>
          <p:cNvSpPr/>
          <p:nvPr/>
        </p:nvSpPr>
        <p:spPr>
          <a:xfrm>
            <a:off x="3733800" y="2209800"/>
            <a:ext cx="3047117" cy="923330"/>
          </a:xfrm>
          <a:prstGeom prst="rect">
            <a:avLst/>
          </a:prstGeom>
          <a:noFill/>
        </p:spPr>
        <p:txBody>
          <a:bodyPr wrap="none" lIns="91440" tIns="45720" rIns="91440" bIns="45720">
            <a:spAutoFit/>
            <a:scene3d>
              <a:camera prst="isometricOffAxis2Left"/>
              <a:lightRig rig="threePt" dir="t"/>
            </a:scene3d>
            <a:sp3d extrusionH="114300">
              <a:bevelT/>
              <a:extrusionClr>
                <a:schemeClr val="tx1"/>
              </a:extrusionClr>
            </a:sp3d>
          </a:bodyPr>
          <a:lstStyle/>
          <a:p>
            <a:pPr algn="ctr"/>
            <a:r>
              <a:rPr lang="en-US" sz="5400" b="1" cap="all" spc="0"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MEC </a:t>
            </a:r>
            <a:r>
              <a:rPr lang="en-US" sz="5400" b="1" cap="all" spc="0"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2211</a:t>
            </a:r>
            <a:endParaRPr lang="en-US" sz="5400" b="1" cap="all" spc="0"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endParaRPr>
          </a:p>
        </p:txBody>
      </p:sp>
      <p:sp>
        <p:nvSpPr>
          <p:cNvPr id="14" name="TextBox 13"/>
          <p:cNvSpPr txBox="1"/>
          <p:nvPr/>
        </p:nvSpPr>
        <p:spPr>
          <a:xfrm>
            <a:off x="3733800" y="4572000"/>
            <a:ext cx="1524000" cy="400110"/>
          </a:xfrm>
          <a:prstGeom prst="rect">
            <a:avLst/>
          </a:prstGeom>
          <a:solidFill>
            <a:srgbClr val="FFFF00"/>
          </a:solidFill>
          <a:effectLst>
            <a:outerShdw blurRad="50800" dist="38100" dir="10800000" algn="r" rotWithShape="0">
              <a:prstClr val="black">
                <a:alpha val="40000"/>
              </a:prstClr>
            </a:outerShdw>
          </a:effectLst>
        </p:spPr>
        <p:txBody>
          <a:bodyPr wrap="square" rtlCol="0">
            <a:spAutoFit/>
          </a:bodyPr>
          <a:lstStyle/>
          <a:p>
            <a:pPr algn="ctr"/>
            <a:r>
              <a:rPr lang="en-US" sz="2000" b="1" dirty="0" smtClean="0"/>
              <a:t>MODULE 1</a:t>
            </a:r>
            <a:endParaRPr lang="en-IN" sz="2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par>
                                <p:cTn id="15" presetID="8" presetClass="emph" presetSubtype="0" fill="hold" grpId="1" nodeType="withEffect">
                                  <p:stCondLst>
                                    <p:cond delay="0"/>
                                  </p:stCondLst>
                                  <p:childTnLst>
                                    <p:animRot by="21600000">
                                      <p:cBhvr>
                                        <p:cTn id="16" dur="2000" fill="hold"/>
                                        <p:tgtEl>
                                          <p:spTgt spid="2"/>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4">
                                            <p:bg/>
                                          </p:spTgt>
                                        </p:tgtEl>
                                        <p:attrNameLst>
                                          <p:attrName>style.visibility</p:attrName>
                                        </p:attrNameLst>
                                      </p:cBhvr>
                                      <p:to>
                                        <p:strVal val="visible"/>
                                      </p:to>
                                    </p:set>
                                    <p:animEffect transition="in" filter="fade">
                                      <p:cBhvr>
                                        <p:cTn id="21" dur="2000"/>
                                        <p:tgtEl>
                                          <p:spTgt spid="14">
                                            <p:bg/>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4">
                                            <p:txEl>
                                              <p:pRg st="0" end="0"/>
                                            </p:txEl>
                                          </p:spTgt>
                                        </p:tgtEl>
                                        <p:attrNameLst>
                                          <p:attrName>style.visibility</p:attrName>
                                        </p:attrNameLst>
                                      </p:cBhvr>
                                      <p:to>
                                        <p:strVal val="visible"/>
                                      </p:to>
                                    </p:set>
                                    <p:animEffect transition="in" filter="fade">
                                      <p:cBhvr>
                                        <p:cTn id="24" dur="2000"/>
                                        <p:tgtEl>
                                          <p:spTgt spid="14">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8" presetClass="emph" presetSubtype="0" fill="hold" grpId="1" nodeType="clickEffect">
                                  <p:stCondLst>
                                    <p:cond delay="0"/>
                                  </p:stCondLst>
                                  <p:childTnLst>
                                    <p:animRot by="21600000">
                                      <p:cBhvr>
                                        <p:cTn id="28" dur="2000" fill="hold"/>
                                        <p:tgtEl>
                                          <p:spTgt spid="14">
                                            <p:bg/>
                                          </p:spTgt>
                                        </p:tgtEl>
                                        <p:attrNameLst>
                                          <p:attrName>r</p:attrName>
                                        </p:attrNameLst>
                                      </p:cBhvr>
                                    </p:animRot>
                                  </p:childTnLst>
                                </p:cTn>
                              </p:par>
                              <p:par>
                                <p:cTn id="29" presetID="8" presetClass="emph" presetSubtype="0" fill="hold" grpId="1" nodeType="withEffect">
                                  <p:stCondLst>
                                    <p:cond delay="0"/>
                                  </p:stCondLst>
                                  <p:childTnLst>
                                    <p:animRot by="21600000">
                                      <p:cBhvr>
                                        <p:cTn id="30" dur="2000" fill="hold"/>
                                        <p:tgtEl>
                                          <p:spTgt spid="14">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0" grpId="0"/>
      <p:bldP spid="14" grpId="0" build="allAtOnce" animBg="1"/>
      <p:bldP spid="14" grpId="1" build="allAtOnce"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r>
            <a:br>
              <a:rPr lang="en-US" dirty="0"/>
            </a:br>
            <a:r>
              <a:rPr lang="en-US" sz="4000" dirty="0" smtClean="0"/>
              <a:t>Ratchets And Escapements</a:t>
            </a:r>
            <a:r>
              <a:rPr lang="en-US" dirty="0" smtClean="0"/>
              <a:t/>
            </a:r>
            <a:br>
              <a:rPr lang="en-US" dirty="0" smtClean="0"/>
            </a:br>
            <a:endParaRPr lang="en-US" dirty="0"/>
          </a:p>
        </p:txBody>
      </p:sp>
      <p:sp>
        <p:nvSpPr>
          <p:cNvPr id="4" name="Slide Number Placeholder 3"/>
          <p:cNvSpPr>
            <a:spLocks noGrp="1"/>
          </p:cNvSpPr>
          <p:nvPr>
            <p:ph type="sldNum" sz="quarter" idx="12"/>
          </p:nvPr>
        </p:nvSpPr>
        <p:spPr/>
        <p:txBody>
          <a:bodyPr/>
          <a:lstStyle/>
          <a:p>
            <a:fld id="{4FABECFD-5E5C-4EA4-9EED-4BBB22FF2762}" type="slidenum">
              <a:rPr lang="en-US" smtClean="0"/>
              <a:pPr/>
              <a:t>10</a:t>
            </a:fld>
            <a:endParaRPr lang="en-US" dirty="0"/>
          </a:p>
        </p:txBody>
      </p:sp>
      <p:pic>
        <p:nvPicPr>
          <p:cNvPr id="6" name="Picture 5"/>
          <p:cNvPicPr>
            <a:picLocks noChangeAspect="1"/>
          </p:cNvPicPr>
          <p:nvPr/>
        </p:nvPicPr>
        <p:blipFill rotWithShape="1">
          <a:blip r:embed="rId2"/>
          <a:srcRect l="19964" r="6383"/>
          <a:stretch/>
        </p:blipFill>
        <p:spPr>
          <a:xfrm>
            <a:off x="7200900" y="1295855"/>
            <a:ext cx="1905000" cy="5029200"/>
          </a:xfrm>
          <a:prstGeom prst="rect">
            <a:avLst/>
          </a:prstGeom>
        </p:spPr>
      </p:pic>
      <p:sp>
        <p:nvSpPr>
          <p:cNvPr id="8" name="Rectangle 7"/>
          <p:cNvSpPr/>
          <p:nvPr/>
        </p:nvSpPr>
        <p:spPr>
          <a:xfrm>
            <a:off x="458940" y="1270843"/>
            <a:ext cx="4572000" cy="5078313"/>
          </a:xfrm>
          <a:prstGeom prst="rect">
            <a:avLst/>
          </a:prstGeom>
        </p:spPr>
        <p:txBody>
          <a:bodyPr>
            <a:spAutoFit/>
          </a:bodyPr>
          <a:lstStyle/>
          <a:p>
            <a:pPr marL="285750" indent="-285750">
              <a:buFont typeface="Wingdings" panose="05000000000000000000" pitchFamily="2" charset="2"/>
              <a:buChar char="v"/>
            </a:pPr>
            <a:r>
              <a:rPr lang="en-US" smtClean="0">
                <a:solidFill>
                  <a:srgbClr val="252525"/>
                </a:solidFill>
                <a:latin typeface="Arial" panose="020B0604020202020204" pitchFamily="34" charset="0"/>
              </a:rPr>
              <a:t>A </a:t>
            </a:r>
            <a:r>
              <a:rPr lang="en-US" b="1" smtClean="0">
                <a:solidFill>
                  <a:srgbClr val="252525"/>
                </a:solidFill>
                <a:latin typeface="Arial" panose="020B0604020202020204" pitchFamily="34" charset="0"/>
              </a:rPr>
              <a:t>ratchet</a:t>
            </a:r>
            <a:r>
              <a:rPr lang="en-US" smtClean="0">
                <a:solidFill>
                  <a:srgbClr val="252525"/>
                </a:solidFill>
                <a:latin typeface="Arial" panose="020B0604020202020204" pitchFamily="34" charset="0"/>
              </a:rPr>
              <a:t> is a mechanical device that allows continuous linear or rotary motion in only one direction while preventing motion in the opposite direction. </a:t>
            </a:r>
          </a:p>
          <a:p>
            <a:pPr marL="285750" indent="-285750">
              <a:buFont typeface="Wingdings" panose="05000000000000000000" pitchFamily="2" charset="2"/>
              <a:buChar char="v"/>
            </a:pPr>
            <a:r>
              <a:rPr lang="en-US" smtClean="0">
                <a:solidFill>
                  <a:srgbClr val="252525"/>
                </a:solidFill>
                <a:latin typeface="Arial" panose="020B0604020202020204" pitchFamily="34" charset="0"/>
              </a:rPr>
              <a:t>Ratchets are widely used in machinery and tools. </a:t>
            </a:r>
          </a:p>
          <a:p>
            <a:pPr marL="285750" indent="-285750">
              <a:buFont typeface="Wingdings" panose="05000000000000000000" pitchFamily="2" charset="2"/>
              <a:buChar char="v"/>
            </a:pPr>
            <a:r>
              <a:rPr lang="en-US" smtClean="0">
                <a:solidFill>
                  <a:srgbClr val="252525"/>
                </a:solidFill>
                <a:latin typeface="Arial" panose="020B0604020202020204" pitchFamily="34" charset="0"/>
              </a:rPr>
              <a:t>Applications of ratchets:</a:t>
            </a:r>
          </a:p>
          <a:p>
            <a:pPr marL="285750" indent="-107950">
              <a:buFont typeface="Arial" panose="020B0604020202020204" pitchFamily="34" charset="0"/>
              <a:buChar char="•"/>
            </a:pPr>
            <a:r>
              <a:rPr lang="en-US" smtClean="0"/>
              <a:t>Capstans</a:t>
            </a:r>
          </a:p>
          <a:p>
            <a:pPr marL="285750" indent="-107950">
              <a:buFont typeface="Arial" panose="020B0604020202020204" pitchFamily="34" charset="0"/>
              <a:buChar char="•"/>
            </a:pPr>
            <a:r>
              <a:rPr lang="en-US" smtClean="0"/>
              <a:t>Clocks</a:t>
            </a:r>
          </a:p>
          <a:p>
            <a:pPr marL="285750" indent="-107950">
              <a:buFont typeface="Arial" panose="020B0604020202020204" pitchFamily="34" charset="0"/>
              <a:buChar char="•"/>
            </a:pPr>
            <a:r>
              <a:rPr lang="en-US" smtClean="0"/>
              <a:t>Freewhee</a:t>
            </a:r>
            <a:r>
              <a:rPr lang="en-US" smtClean="0">
                <a:hlinkClick r:id="rId3" tooltip="Freewheel"/>
              </a:rPr>
              <a:t>l</a:t>
            </a:r>
            <a:r>
              <a:rPr lang="en-US" smtClean="0"/>
              <a:t> (overrunning clutch)</a:t>
            </a:r>
          </a:p>
          <a:p>
            <a:pPr marL="285750" indent="-107950">
              <a:buFont typeface="Arial" panose="020B0604020202020204" pitchFamily="34" charset="0"/>
              <a:buChar char="•"/>
            </a:pPr>
            <a:r>
              <a:rPr lang="en-US" smtClean="0"/>
              <a:t>Jacks</a:t>
            </a:r>
          </a:p>
          <a:p>
            <a:pPr marL="285750" indent="-107950">
              <a:buFont typeface="Arial" panose="020B0604020202020204" pitchFamily="34" charset="0"/>
              <a:buChar char="•"/>
            </a:pPr>
            <a:r>
              <a:rPr lang="en-US" smtClean="0"/>
              <a:t>Anti-rollback devices used in roller coasters</a:t>
            </a:r>
          </a:p>
          <a:p>
            <a:pPr marL="285750" indent="-107950">
              <a:buFont typeface="Arial" panose="020B0604020202020204" pitchFamily="34" charset="0"/>
              <a:buChar char="•"/>
            </a:pPr>
            <a:r>
              <a:rPr lang="en-US" smtClean="0"/>
              <a:t>Slacklines</a:t>
            </a:r>
          </a:p>
          <a:p>
            <a:pPr marL="285750" indent="-107950">
              <a:buFont typeface="Arial" panose="020B0604020202020204" pitchFamily="34" charset="0"/>
              <a:buChar char="•"/>
            </a:pPr>
            <a:r>
              <a:rPr lang="en-US" smtClean="0"/>
              <a:t>Tie down straps</a:t>
            </a:r>
          </a:p>
          <a:p>
            <a:pPr marL="285750" indent="-107950">
              <a:buFont typeface="Arial" panose="020B0604020202020204" pitchFamily="34" charset="0"/>
              <a:buChar char="•"/>
            </a:pPr>
            <a:r>
              <a:rPr lang="en-US" smtClean="0"/>
              <a:t>Turnstiles</a:t>
            </a:r>
          </a:p>
          <a:p>
            <a:pPr marL="285750" indent="-107950">
              <a:buFont typeface="Arial" panose="020B0604020202020204" pitchFamily="34" charset="0"/>
              <a:buChar char="•"/>
            </a:pPr>
            <a:r>
              <a:rPr lang="en-US" smtClean="0"/>
              <a:t>Handcuffs</a:t>
            </a:r>
          </a:p>
          <a:p>
            <a:pPr marL="285750" indent="-285750">
              <a:buFont typeface="Wingdings" panose="05000000000000000000" pitchFamily="2" charset="2"/>
              <a:buChar char="v"/>
            </a:pPr>
            <a:endParaRPr lang="en-US" smtClean="0">
              <a:solidFill>
                <a:srgbClr val="252525"/>
              </a:solidFill>
              <a:latin typeface="Arial" panose="020B0604020202020204" pitchFamily="34" charset="0"/>
            </a:endParaRPr>
          </a:p>
          <a:p>
            <a:pPr marL="285750" indent="-285750">
              <a:buFont typeface="Wingdings" panose="05000000000000000000" pitchFamily="2" charset="2"/>
              <a:buChar char="v"/>
            </a:pPr>
            <a:endParaRPr lang="en-US" dirty="0">
              <a:solidFill>
                <a:srgbClr val="252525"/>
              </a:solidFill>
              <a:latin typeface="Arial" panose="020B0604020202020204" pitchFamily="34" charset="0"/>
            </a:endParaRPr>
          </a:p>
        </p:txBody>
      </p:sp>
      <p:pic>
        <p:nvPicPr>
          <p:cNvPr id="9" name="Picture 8"/>
          <p:cNvPicPr>
            <a:picLocks noChangeAspect="1"/>
          </p:cNvPicPr>
          <p:nvPr/>
        </p:nvPicPr>
        <p:blipFill>
          <a:blip r:embed="rId4"/>
          <a:stretch>
            <a:fillRect/>
          </a:stretch>
        </p:blipFill>
        <p:spPr>
          <a:xfrm>
            <a:off x="1863505" y="5587878"/>
            <a:ext cx="2913529" cy="990600"/>
          </a:xfrm>
          <a:prstGeom prst="rect">
            <a:avLst/>
          </a:prstGeom>
        </p:spPr>
      </p:pic>
      <p:pic>
        <p:nvPicPr>
          <p:cNvPr id="10" name="Picture 9"/>
          <p:cNvPicPr>
            <a:picLocks noChangeAspect="1"/>
          </p:cNvPicPr>
          <p:nvPr/>
        </p:nvPicPr>
        <p:blipFill>
          <a:blip r:embed="rId5"/>
          <a:stretch>
            <a:fillRect/>
          </a:stretch>
        </p:blipFill>
        <p:spPr>
          <a:xfrm>
            <a:off x="4985748" y="3452910"/>
            <a:ext cx="2095500" cy="2095500"/>
          </a:xfrm>
          <a:prstGeom prst="rect">
            <a:avLst/>
          </a:prstGeom>
        </p:spPr>
      </p:pic>
      <p:sp>
        <p:nvSpPr>
          <p:cNvPr id="11" name="Rectangle 10"/>
          <p:cNvSpPr/>
          <p:nvPr/>
        </p:nvSpPr>
        <p:spPr>
          <a:xfrm>
            <a:off x="685800" y="6539923"/>
            <a:ext cx="3178819" cy="307777"/>
          </a:xfrm>
          <a:prstGeom prst="rect">
            <a:avLst/>
          </a:prstGeom>
        </p:spPr>
        <p:txBody>
          <a:bodyPr wrap="none">
            <a:spAutoFit/>
          </a:bodyPr>
          <a:lstStyle/>
          <a:p>
            <a:r>
              <a:rPr lang="en-US" sz="1400" dirty="0">
                <a:solidFill>
                  <a:srgbClr val="7030A0"/>
                </a:solidFill>
                <a:latin typeface="Arial" panose="020B0604020202020204" pitchFamily="34" charset="0"/>
              </a:rPr>
              <a:t>Ratcheting socket wrench or </a:t>
            </a:r>
            <a:r>
              <a:rPr lang="en-US" sz="1400" dirty="0" smtClean="0">
                <a:solidFill>
                  <a:srgbClr val="7030A0"/>
                </a:solidFill>
                <a:latin typeface="Arial" panose="020B0604020202020204" pitchFamily="34" charset="0"/>
              </a:rPr>
              <a:t>spanner</a:t>
            </a:r>
            <a:endParaRPr lang="en-US" sz="1400" dirty="0">
              <a:solidFill>
                <a:srgbClr val="7030A0"/>
              </a:solidFill>
            </a:endParaRPr>
          </a:p>
        </p:txBody>
      </p:sp>
      <p:sp>
        <p:nvSpPr>
          <p:cNvPr id="12" name="Rectangle 11"/>
          <p:cNvSpPr/>
          <p:nvPr/>
        </p:nvSpPr>
        <p:spPr>
          <a:xfrm>
            <a:off x="8001000" y="2795558"/>
            <a:ext cx="1104900" cy="523220"/>
          </a:xfrm>
          <a:prstGeom prst="rect">
            <a:avLst/>
          </a:prstGeom>
        </p:spPr>
        <p:txBody>
          <a:bodyPr wrap="square">
            <a:spAutoFit/>
          </a:bodyPr>
          <a:lstStyle/>
          <a:p>
            <a:r>
              <a:rPr lang="en-US" sz="1400" dirty="0">
                <a:solidFill>
                  <a:srgbClr val="7030A0"/>
                </a:solidFill>
                <a:latin typeface="Arial" panose="020B0604020202020204" pitchFamily="34" charset="0"/>
              </a:rPr>
              <a:t>A ratchet lever </a:t>
            </a:r>
            <a:r>
              <a:rPr lang="en-US" sz="1400" dirty="0" smtClean="0">
                <a:solidFill>
                  <a:srgbClr val="7030A0"/>
                </a:solidFill>
                <a:latin typeface="Arial" panose="020B0604020202020204" pitchFamily="34" charset="0"/>
              </a:rPr>
              <a:t>hoist</a:t>
            </a:r>
            <a:endParaRPr lang="en-US" sz="1400" dirty="0">
              <a:solidFill>
                <a:srgbClr val="7030A0"/>
              </a:solidFill>
            </a:endParaRPr>
          </a:p>
        </p:txBody>
      </p:sp>
      <p:sp>
        <p:nvSpPr>
          <p:cNvPr id="14" name="Rectangle 13"/>
          <p:cNvSpPr/>
          <p:nvPr/>
        </p:nvSpPr>
        <p:spPr>
          <a:xfrm>
            <a:off x="4985748" y="2451626"/>
            <a:ext cx="2169960" cy="738664"/>
          </a:xfrm>
          <a:prstGeom prst="rect">
            <a:avLst/>
          </a:prstGeom>
        </p:spPr>
        <p:txBody>
          <a:bodyPr wrap="square">
            <a:spAutoFit/>
          </a:bodyPr>
          <a:lstStyle/>
          <a:p>
            <a:r>
              <a:rPr lang="en-US" sz="1400" dirty="0">
                <a:solidFill>
                  <a:srgbClr val="7030A0"/>
                </a:solidFill>
                <a:latin typeface="Arial" panose="020B0604020202020204" pitchFamily="34" charset="0"/>
              </a:rPr>
              <a:t>A ratchet featuring gear (1) and pawl (2) mounted on base (3</a:t>
            </a:r>
            <a:r>
              <a:rPr lang="en-US" sz="1400" dirty="0" smtClean="0">
                <a:solidFill>
                  <a:srgbClr val="7030A0"/>
                </a:solidFill>
                <a:latin typeface="Arial" panose="020B0604020202020204" pitchFamily="34" charset="0"/>
              </a:rPr>
              <a:t>)</a:t>
            </a:r>
            <a:endParaRPr lang="en-US" sz="1400" dirty="0">
              <a:solidFill>
                <a:srgbClr val="7030A0"/>
              </a:solidFill>
            </a:endParaRPr>
          </a:p>
        </p:txBody>
      </p:sp>
      <p:pic>
        <p:nvPicPr>
          <p:cNvPr id="1026" name="Picture 2" descr="https://upload.wikimedia.org/wikipedia/commons/thumb/b/b7/Ratchet_Drawing.svg/180px-Ratchet_Drawing.svg.png"/>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5228112" y="1263208"/>
            <a:ext cx="1972788" cy="1282312"/>
          </a:xfrm>
          <a:prstGeom prst="rect">
            <a:avLst/>
          </a:prstGeom>
          <a:noFill/>
          <a:extLst>
            <a:ext uri="{909E8E84-426E-40DD-AFC4-6F175D3DCCD1}">
              <a14:hiddenFill xmlns="" xmlns:a14="http://schemas.microsoft.com/office/drawing/2010/main">
                <a:solidFill>
                  <a:srgbClr val="FFFFFF"/>
                </a:solidFill>
              </a14:hiddenFill>
            </a:ext>
          </a:extLst>
        </p:spPr>
      </p:pic>
      <p:sp>
        <p:nvSpPr>
          <p:cNvPr id="15" name="Rectangle 14"/>
          <p:cNvSpPr/>
          <p:nvPr/>
        </p:nvSpPr>
        <p:spPr>
          <a:xfrm>
            <a:off x="4319983" y="5522364"/>
            <a:ext cx="2880917" cy="307777"/>
          </a:xfrm>
          <a:prstGeom prst="rect">
            <a:avLst/>
          </a:prstGeom>
        </p:spPr>
        <p:txBody>
          <a:bodyPr wrap="none">
            <a:spAutoFit/>
          </a:bodyPr>
          <a:lstStyle/>
          <a:p>
            <a:r>
              <a:rPr lang="en-US" sz="1400" dirty="0">
                <a:solidFill>
                  <a:srgbClr val="7030A0"/>
                </a:solidFill>
                <a:latin typeface="Arial" panose="020B0604020202020204" pitchFamily="34" charset="0"/>
              </a:rPr>
              <a:t>Ratcheting freewheel mechanism </a:t>
            </a:r>
            <a:endParaRPr lang="en-US" sz="1400" dirty="0">
              <a:solidFill>
                <a:srgbClr val="7030A0"/>
              </a:solidFill>
            </a:endParaRPr>
          </a:p>
        </p:txBody>
      </p:sp>
    </p:spTree>
    <p:extLst>
      <p:ext uri="{BB962C8B-B14F-4D97-AF65-F5344CB8AC3E}">
        <p14:creationId xmlns="" xmlns:p14="http://schemas.microsoft.com/office/powerpoint/2010/main" val="21226304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Escapements</a:t>
            </a:r>
            <a:endParaRPr lang="en-US" dirty="0"/>
          </a:p>
        </p:txBody>
      </p:sp>
      <p:sp>
        <p:nvSpPr>
          <p:cNvPr id="4" name="Slide Number Placeholder 3"/>
          <p:cNvSpPr>
            <a:spLocks noGrp="1"/>
          </p:cNvSpPr>
          <p:nvPr>
            <p:ph type="sldNum" sz="quarter" idx="12"/>
          </p:nvPr>
        </p:nvSpPr>
        <p:spPr/>
        <p:txBody>
          <a:bodyPr/>
          <a:lstStyle/>
          <a:p>
            <a:fld id="{4FABECFD-5E5C-4EA4-9EED-4BBB22FF2762}" type="slidenum">
              <a:rPr lang="en-US" smtClean="0"/>
              <a:pPr/>
              <a:t>11</a:t>
            </a:fld>
            <a:endParaRPr lang="en-US" dirty="0"/>
          </a:p>
        </p:txBody>
      </p:sp>
      <p:pic>
        <p:nvPicPr>
          <p:cNvPr id="2050" name="Picture 2" descr="https://upload.wikimedia.org/wikipedia/commons/thumb/2/29/Anchor_escapement_animation_217x328px.gif/200px-Anchor_escapement_animation_217x328px.gif"/>
          <p:cNvPicPr>
            <a:picLocks noGrp="1" noChangeAspect="1" noChangeArrowheads="1" noCrop="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6705600" y="1217474"/>
            <a:ext cx="1905000" cy="2876550"/>
          </a:xfrm>
          <a:prstGeom prst="rect">
            <a:avLst/>
          </a:prstGeom>
          <a:noFill/>
          <a:extLst>
            <a:ext uri="{909E8E84-426E-40DD-AFC4-6F175D3DCCD1}">
              <a14:hiddenFill xmlns="" xmlns:a14="http://schemas.microsoft.com/office/drawing/2010/main">
                <a:solidFill>
                  <a:srgbClr val="FFFFFF"/>
                </a:solidFill>
              </a14:hiddenFill>
            </a:ext>
          </a:extLst>
        </p:spPr>
      </p:pic>
      <p:sp>
        <p:nvSpPr>
          <p:cNvPr id="5" name="Rectangle 4"/>
          <p:cNvSpPr/>
          <p:nvPr/>
        </p:nvSpPr>
        <p:spPr>
          <a:xfrm>
            <a:off x="0" y="1182796"/>
            <a:ext cx="6553200" cy="2554545"/>
          </a:xfrm>
          <a:prstGeom prst="rect">
            <a:avLst/>
          </a:prstGeom>
        </p:spPr>
        <p:txBody>
          <a:bodyPr wrap="square">
            <a:spAutoFit/>
          </a:bodyPr>
          <a:lstStyle/>
          <a:p>
            <a:pPr marL="285750" indent="-285750">
              <a:buFont typeface="Wingdings" panose="05000000000000000000" pitchFamily="2" charset="2"/>
              <a:buChar char="v"/>
            </a:pPr>
            <a:r>
              <a:rPr lang="en-US" sz="1600" dirty="0">
                <a:latin typeface="Arial" panose="020B0604020202020204" pitchFamily="34" charset="0"/>
              </a:rPr>
              <a:t>An </a:t>
            </a:r>
            <a:r>
              <a:rPr lang="en-US" sz="1600" b="1" dirty="0">
                <a:latin typeface="Arial" panose="020B0604020202020204" pitchFamily="34" charset="0"/>
              </a:rPr>
              <a:t>escapement</a:t>
            </a:r>
            <a:r>
              <a:rPr lang="en-US" sz="1600" dirty="0">
                <a:latin typeface="Arial" panose="020B0604020202020204" pitchFamily="34" charset="0"/>
              </a:rPr>
              <a:t> is a device in mechanical watches and clocks that transfers energy to the timekeeping element (the "impulse action") and allows the number of its oscillations to be counted (the "locking action"). </a:t>
            </a:r>
            <a:endParaRPr lang="en-US" sz="1600" dirty="0" smtClean="0">
              <a:latin typeface="Arial" panose="020B0604020202020204" pitchFamily="34" charset="0"/>
            </a:endParaRPr>
          </a:p>
          <a:p>
            <a:pPr marL="285750" indent="-285750">
              <a:buFont typeface="Wingdings" panose="05000000000000000000" pitchFamily="2" charset="2"/>
              <a:buChar char="v"/>
            </a:pPr>
            <a:r>
              <a:rPr lang="en-US" sz="1600" dirty="0" smtClean="0">
                <a:latin typeface="Arial" panose="020B0604020202020204" pitchFamily="34" charset="0"/>
              </a:rPr>
              <a:t>The </a:t>
            </a:r>
            <a:r>
              <a:rPr lang="en-US" sz="1600" dirty="0">
                <a:latin typeface="Arial" panose="020B0604020202020204" pitchFamily="34" charset="0"/>
              </a:rPr>
              <a:t>impulse action transfers energy to the clock's timekeeping element (usually a pendulum or balance wheel) to replace the energy lost to friction during its cycle and keep the timekeeper oscillating. </a:t>
            </a:r>
            <a:endParaRPr lang="en-US" sz="1600" dirty="0" smtClean="0">
              <a:latin typeface="Arial" panose="020B0604020202020204" pitchFamily="34" charset="0"/>
            </a:endParaRPr>
          </a:p>
          <a:p>
            <a:pPr marL="285750" indent="-285750">
              <a:buFont typeface="Wingdings" panose="05000000000000000000" pitchFamily="2" charset="2"/>
              <a:buChar char="v"/>
            </a:pPr>
            <a:r>
              <a:rPr lang="en-US" sz="1600" dirty="0" smtClean="0">
                <a:latin typeface="Arial" panose="020B0604020202020204" pitchFamily="34" charset="0"/>
              </a:rPr>
              <a:t>The </a:t>
            </a:r>
            <a:r>
              <a:rPr lang="en-US" sz="1600" dirty="0">
                <a:latin typeface="Arial" panose="020B0604020202020204" pitchFamily="34" charset="0"/>
              </a:rPr>
              <a:t>escapement is driven by force from a coiled spring or a suspended weight, transmitted through the timepiece's gear train. </a:t>
            </a:r>
            <a:endParaRPr lang="en-US" sz="1600" dirty="0" smtClean="0">
              <a:latin typeface="Arial" panose="020B0604020202020204" pitchFamily="34" charset="0"/>
            </a:endParaRPr>
          </a:p>
        </p:txBody>
      </p:sp>
      <p:sp>
        <p:nvSpPr>
          <p:cNvPr id="6" name="Rectangle 5"/>
          <p:cNvSpPr/>
          <p:nvPr/>
        </p:nvSpPr>
        <p:spPr>
          <a:xfrm>
            <a:off x="38100" y="4094024"/>
            <a:ext cx="8686800" cy="1754326"/>
          </a:xfrm>
          <a:prstGeom prst="rect">
            <a:avLst/>
          </a:prstGeom>
        </p:spPr>
        <p:txBody>
          <a:bodyPr wrap="square">
            <a:spAutoFit/>
          </a:bodyPr>
          <a:lstStyle/>
          <a:p>
            <a:pPr marL="285750" indent="-285750">
              <a:buFont typeface="Wingdings" panose="05000000000000000000" pitchFamily="2" charset="2"/>
              <a:buChar char="v"/>
            </a:pPr>
            <a:r>
              <a:rPr lang="en-US" dirty="0"/>
              <a:t>Each swing of the pendulum or balance wheel releases a tooth of the escapement's escape wheel gear, allowing the clock's gear train to advance or "escape" by a fixed amount. </a:t>
            </a:r>
          </a:p>
          <a:p>
            <a:pPr marL="285750" indent="-285750">
              <a:buFont typeface="Wingdings" panose="05000000000000000000" pitchFamily="2" charset="2"/>
              <a:buChar char="v"/>
            </a:pPr>
            <a:r>
              <a:rPr lang="en-US" dirty="0" smtClean="0"/>
              <a:t>Escapements </a:t>
            </a:r>
            <a:r>
              <a:rPr lang="en-US" dirty="0"/>
              <a:t>are used elsewhere as well</a:t>
            </a:r>
            <a:r>
              <a:rPr lang="en-US" dirty="0" smtClean="0"/>
              <a:t>.</a:t>
            </a:r>
          </a:p>
          <a:p>
            <a:pPr marL="742950" lvl="1" indent="-285750">
              <a:buFont typeface="Wingdings" panose="05000000000000000000" pitchFamily="2" charset="2"/>
              <a:buChar char="v"/>
            </a:pPr>
            <a:r>
              <a:rPr lang="en-US" dirty="0" smtClean="0"/>
              <a:t> </a:t>
            </a:r>
            <a:r>
              <a:rPr lang="en-US" dirty="0"/>
              <a:t>Manual typewriters used escapements to step the carriage as each letter (or space) was typed.</a:t>
            </a:r>
          </a:p>
        </p:txBody>
      </p:sp>
    </p:spTree>
    <p:extLst>
      <p:ext uri="{BB962C8B-B14F-4D97-AF65-F5344CB8AC3E}">
        <p14:creationId xmlns="" xmlns:p14="http://schemas.microsoft.com/office/powerpoint/2010/main" val="23460552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Indexing Mechanisms</a:t>
            </a:r>
            <a:endParaRPr lang="en-US" dirty="0"/>
          </a:p>
        </p:txBody>
      </p:sp>
      <p:sp>
        <p:nvSpPr>
          <p:cNvPr id="3" name="Content Placeholder 2"/>
          <p:cNvSpPr>
            <a:spLocks noGrp="1"/>
          </p:cNvSpPr>
          <p:nvPr>
            <p:ph idx="1"/>
          </p:nvPr>
        </p:nvSpPr>
        <p:spPr>
          <a:xfrm>
            <a:off x="228600" y="1371600"/>
            <a:ext cx="8229600" cy="4525963"/>
          </a:xfrm>
        </p:spPr>
        <p:txBody>
          <a:bodyPr>
            <a:normAutofit fontScale="70000" lnSpcReduction="20000"/>
          </a:bodyPr>
          <a:lstStyle/>
          <a:p>
            <a:pPr>
              <a:buFont typeface="Wingdings" panose="05000000000000000000" pitchFamily="2" charset="2"/>
              <a:buChar char="v"/>
            </a:pPr>
            <a:r>
              <a:rPr lang="en-US" dirty="0"/>
              <a:t>Indexing mechanisms generally </a:t>
            </a:r>
            <a:r>
              <a:rPr lang="en-US" dirty="0" smtClean="0"/>
              <a:t>convert </a:t>
            </a:r>
            <a:r>
              <a:rPr lang="en-US" dirty="0"/>
              <a:t>a rotating or oscillatory motion to a series of step movements of the output link or shaft.  </a:t>
            </a:r>
            <a:endParaRPr lang="en-US" dirty="0" smtClean="0"/>
          </a:p>
          <a:p>
            <a:pPr lvl="1">
              <a:buFont typeface="Courier New" panose="02070309020205020404" pitchFamily="49" charset="0"/>
              <a:buChar char="o"/>
            </a:pPr>
            <a:r>
              <a:rPr lang="en-US" dirty="0" smtClean="0"/>
              <a:t>In </a:t>
            </a:r>
            <a:r>
              <a:rPr lang="en-US" dirty="0"/>
              <a:t>machine tools the cutting tool has to be indexed in the tool turret after each operation</a:t>
            </a:r>
            <a:r>
              <a:rPr lang="en-US" dirty="0" smtClean="0"/>
              <a:t>.</a:t>
            </a:r>
          </a:p>
          <a:p>
            <a:pPr lvl="1">
              <a:buFont typeface="Courier New" panose="02070309020205020404" pitchFamily="49" charset="0"/>
              <a:buChar char="o"/>
            </a:pPr>
            <a:r>
              <a:rPr lang="en-US" dirty="0" smtClean="0"/>
              <a:t>In the production </a:t>
            </a:r>
            <a:r>
              <a:rPr lang="en-US" dirty="0"/>
              <a:t>machines the product has to be indexed from station to station and need to be stopped if any operation is being performed in the station. </a:t>
            </a:r>
            <a:endParaRPr lang="en-US" dirty="0" smtClean="0"/>
          </a:p>
          <a:p>
            <a:pPr>
              <a:buFont typeface="Wingdings" panose="05000000000000000000" pitchFamily="2" charset="2"/>
              <a:buChar char="v"/>
            </a:pPr>
            <a:r>
              <a:rPr lang="en-US" dirty="0" smtClean="0"/>
              <a:t>Indexing </a:t>
            </a:r>
            <a:r>
              <a:rPr lang="en-US" dirty="0"/>
              <a:t>mechanisms are also useful for machine tool feeds. </a:t>
            </a:r>
            <a:endParaRPr lang="en-US" dirty="0" smtClean="0"/>
          </a:p>
          <a:p>
            <a:pPr>
              <a:buFont typeface="Wingdings" panose="05000000000000000000" pitchFamily="2" charset="2"/>
              <a:buChar char="v"/>
            </a:pPr>
            <a:r>
              <a:rPr lang="en-US" dirty="0" smtClean="0"/>
              <a:t>There </a:t>
            </a:r>
            <a:r>
              <a:rPr lang="en-US" dirty="0"/>
              <a:t>are several methods used to index </a:t>
            </a:r>
            <a:endParaRPr lang="en-US" dirty="0" smtClean="0"/>
          </a:p>
          <a:p>
            <a:pPr lvl="1">
              <a:buFont typeface="Courier New" panose="02070309020205020404" pitchFamily="49" charset="0"/>
              <a:buChar char="o"/>
            </a:pPr>
            <a:r>
              <a:rPr lang="en-US" dirty="0" smtClean="0"/>
              <a:t>ratchet </a:t>
            </a:r>
            <a:r>
              <a:rPr lang="en-US" dirty="0"/>
              <a:t>and pawl, </a:t>
            </a:r>
            <a:endParaRPr lang="en-US" dirty="0" smtClean="0"/>
          </a:p>
          <a:p>
            <a:pPr lvl="1">
              <a:buFont typeface="Courier New" panose="02070309020205020404" pitchFamily="49" charset="0"/>
              <a:buChar char="o"/>
            </a:pPr>
            <a:r>
              <a:rPr lang="en-US" dirty="0" smtClean="0"/>
              <a:t>rack </a:t>
            </a:r>
            <a:r>
              <a:rPr lang="en-US" dirty="0"/>
              <a:t>and pinion, </a:t>
            </a:r>
            <a:endParaRPr lang="en-US" dirty="0" smtClean="0"/>
          </a:p>
          <a:p>
            <a:pPr lvl="1">
              <a:buFont typeface="Courier New" panose="02070309020205020404" pitchFamily="49" charset="0"/>
              <a:buChar char="o"/>
            </a:pPr>
            <a:r>
              <a:rPr lang="en-US" dirty="0" smtClean="0"/>
              <a:t>Geneva </a:t>
            </a:r>
            <a:r>
              <a:rPr lang="en-US" dirty="0"/>
              <a:t>mechanism and </a:t>
            </a:r>
            <a:endParaRPr lang="en-US" dirty="0" smtClean="0"/>
          </a:p>
          <a:p>
            <a:pPr lvl="1">
              <a:buFont typeface="Courier New" panose="02070309020205020404" pitchFamily="49" charset="0"/>
              <a:buChar char="o"/>
            </a:pPr>
            <a:r>
              <a:rPr lang="en-US" dirty="0" smtClean="0"/>
              <a:t>cam </a:t>
            </a:r>
            <a:r>
              <a:rPr lang="en-US" dirty="0"/>
              <a:t>drive.</a:t>
            </a:r>
          </a:p>
        </p:txBody>
      </p:sp>
      <p:sp>
        <p:nvSpPr>
          <p:cNvPr id="4" name="Slide Number Placeholder 3"/>
          <p:cNvSpPr>
            <a:spLocks noGrp="1"/>
          </p:cNvSpPr>
          <p:nvPr>
            <p:ph type="sldNum" sz="quarter" idx="12"/>
          </p:nvPr>
        </p:nvSpPr>
        <p:spPr/>
        <p:txBody>
          <a:bodyPr/>
          <a:lstStyle/>
          <a:p>
            <a:fld id="{4FABECFD-5E5C-4EA4-9EED-4BBB22FF2762}" type="slidenum">
              <a:rPr lang="en-US" smtClean="0"/>
              <a:pPr/>
              <a:t>12</a:t>
            </a:fld>
            <a:endParaRPr lang="en-US" dirty="0"/>
          </a:p>
        </p:txBody>
      </p:sp>
    </p:spTree>
    <p:extLst>
      <p:ext uri="{BB962C8B-B14F-4D97-AF65-F5344CB8AC3E}">
        <p14:creationId xmlns="" xmlns:p14="http://schemas.microsoft.com/office/powerpoint/2010/main" val="31084650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rPr>
              <a:t>Geneva </a:t>
            </a:r>
            <a:r>
              <a:rPr lang="en-US" dirty="0" smtClean="0">
                <a:effectLst/>
              </a:rPr>
              <a:t>Mechanism</a:t>
            </a:r>
            <a:endParaRPr lang="en-US" dirty="0"/>
          </a:p>
        </p:txBody>
      </p:sp>
      <p:sp>
        <p:nvSpPr>
          <p:cNvPr id="3" name="Content Placeholder 2"/>
          <p:cNvSpPr>
            <a:spLocks noGrp="1"/>
          </p:cNvSpPr>
          <p:nvPr>
            <p:ph idx="1"/>
          </p:nvPr>
        </p:nvSpPr>
        <p:spPr>
          <a:xfrm>
            <a:off x="152400" y="1295400"/>
            <a:ext cx="5029200" cy="5486400"/>
          </a:xfrm>
        </p:spPr>
        <p:txBody>
          <a:bodyPr>
            <a:normAutofit fontScale="55000" lnSpcReduction="20000"/>
          </a:bodyPr>
          <a:lstStyle/>
          <a:p>
            <a:pPr>
              <a:buFont typeface="Wingdings" panose="05000000000000000000" pitchFamily="2" charset="2"/>
              <a:buChar char="v"/>
            </a:pPr>
            <a:r>
              <a:rPr lang="en-US" dirty="0"/>
              <a:t>The Geneva mechanism translates a continuous rotation into an intermittent rotary motion. </a:t>
            </a:r>
            <a:endParaRPr lang="en-US" dirty="0" smtClean="0"/>
          </a:p>
          <a:p>
            <a:pPr>
              <a:buFont typeface="Wingdings" panose="05000000000000000000" pitchFamily="2" charset="2"/>
              <a:buChar char="v"/>
            </a:pPr>
            <a:r>
              <a:rPr lang="en-US" dirty="0" smtClean="0"/>
              <a:t>The </a:t>
            </a:r>
            <a:r>
              <a:rPr lang="en-US" dirty="0"/>
              <a:t>rotating drive wheel has a pin that reaches into a slot of the driven wheel. </a:t>
            </a:r>
            <a:endParaRPr lang="en-US" dirty="0" smtClean="0"/>
          </a:p>
          <a:p>
            <a:pPr>
              <a:buFont typeface="Wingdings" panose="05000000000000000000" pitchFamily="2" charset="2"/>
              <a:buChar char="v"/>
            </a:pPr>
            <a:r>
              <a:rPr lang="en-US" dirty="0" smtClean="0"/>
              <a:t>The </a:t>
            </a:r>
            <a:r>
              <a:rPr lang="en-US" dirty="0"/>
              <a:t>drive wheel also has a raised circular blocking disc that locks the driven wheel in position between steps </a:t>
            </a:r>
            <a:endParaRPr lang="en-US" dirty="0" smtClean="0"/>
          </a:p>
          <a:p>
            <a:pPr>
              <a:buFont typeface="Wingdings" panose="05000000000000000000" pitchFamily="2" charset="2"/>
              <a:buChar char="v"/>
            </a:pPr>
            <a:r>
              <a:rPr lang="en-US" dirty="0" smtClean="0"/>
              <a:t>There </a:t>
            </a:r>
            <a:r>
              <a:rPr lang="en-US" dirty="0"/>
              <a:t>are three basic types of Geneva motion mechanisms namely external, internal and spherical. </a:t>
            </a:r>
            <a:endParaRPr lang="en-US" dirty="0" smtClean="0"/>
          </a:p>
          <a:p>
            <a:pPr>
              <a:buFont typeface="Wingdings" panose="05000000000000000000" pitchFamily="2" charset="2"/>
              <a:buChar char="v"/>
            </a:pPr>
            <a:r>
              <a:rPr lang="en-US" dirty="0" smtClean="0"/>
              <a:t>The </a:t>
            </a:r>
            <a:r>
              <a:rPr lang="en-US" dirty="0"/>
              <a:t>spherical Geneva mechanism is very rarely used. In the simplest form, the driven wheel has four slots and hence for each rotation of the drive wheel it advances by one step of 90°. If the driven wheel has n slots, it advances by 360°/n per full rotation of the drive wheel</a:t>
            </a:r>
            <a:r>
              <a:rPr lang="en-US" dirty="0" smtClean="0"/>
              <a:t>.</a:t>
            </a:r>
          </a:p>
          <a:p>
            <a:pPr>
              <a:buFont typeface="Wingdings" panose="05000000000000000000" pitchFamily="2" charset="2"/>
              <a:buChar char="v"/>
            </a:pPr>
            <a:r>
              <a:rPr lang="en-US" dirty="0" smtClean="0"/>
              <a:t>Applications:</a:t>
            </a:r>
          </a:p>
          <a:p>
            <a:pPr lvl="1">
              <a:buFont typeface="Wingdings" panose="05000000000000000000" pitchFamily="2" charset="2"/>
              <a:buChar char="v"/>
            </a:pPr>
            <a:r>
              <a:rPr lang="en-US" dirty="0" smtClean="0"/>
              <a:t>Motion Picture Projectors</a:t>
            </a:r>
          </a:p>
          <a:p>
            <a:pPr lvl="1">
              <a:buFont typeface="Wingdings" panose="05000000000000000000" pitchFamily="2" charset="2"/>
              <a:buChar char="v"/>
            </a:pPr>
            <a:r>
              <a:rPr lang="en-US" dirty="0" smtClean="0"/>
              <a:t>Automated Work Assembly</a:t>
            </a:r>
          </a:p>
          <a:p>
            <a:pPr lvl="1">
              <a:buFont typeface="Wingdings" panose="05000000000000000000" pitchFamily="2" charset="2"/>
              <a:buChar char="v"/>
            </a:pPr>
            <a:r>
              <a:rPr lang="en-US" dirty="0" smtClean="0"/>
              <a:t>Material inspection table</a:t>
            </a:r>
          </a:p>
          <a:p>
            <a:pPr lvl="1">
              <a:buFont typeface="Wingdings" panose="05000000000000000000" pitchFamily="2" charset="2"/>
              <a:buChar char="v"/>
            </a:pPr>
            <a:r>
              <a:rPr lang="en-US" dirty="0" smtClean="0"/>
              <a:t>Tool Changer in Turret and CNC lathes</a:t>
            </a:r>
            <a:endParaRPr lang="en-US" dirty="0"/>
          </a:p>
        </p:txBody>
      </p:sp>
      <p:sp>
        <p:nvSpPr>
          <p:cNvPr id="4" name="Slide Number Placeholder 3"/>
          <p:cNvSpPr>
            <a:spLocks noGrp="1"/>
          </p:cNvSpPr>
          <p:nvPr>
            <p:ph type="sldNum" sz="quarter" idx="12"/>
          </p:nvPr>
        </p:nvSpPr>
        <p:spPr/>
        <p:txBody>
          <a:bodyPr/>
          <a:lstStyle/>
          <a:p>
            <a:fld id="{4FABECFD-5E5C-4EA4-9EED-4BBB22FF2762}" type="slidenum">
              <a:rPr lang="en-US" smtClean="0"/>
              <a:pPr/>
              <a:t>13</a:t>
            </a:fld>
            <a:endParaRPr lang="en-US" dirty="0"/>
          </a:p>
        </p:txBody>
      </p:sp>
      <p:pic>
        <p:nvPicPr>
          <p:cNvPr id="5" name="Picture 4"/>
          <p:cNvPicPr>
            <a:picLocks noChangeAspect="1"/>
          </p:cNvPicPr>
          <p:nvPr/>
        </p:nvPicPr>
        <p:blipFill>
          <a:blip r:embed="rId2"/>
          <a:stretch>
            <a:fillRect/>
          </a:stretch>
        </p:blipFill>
        <p:spPr>
          <a:xfrm>
            <a:off x="4851400" y="4172309"/>
            <a:ext cx="4229100" cy="1695450"/>
          </a:xfrm>
          <a:prstGeom prst="rect">
            <a:avLst/>
          </a:prstGeom>
        </p:spPr>
      </p:pic>
      <p:sp>
        <p:nvSpPr>
          <p:cNvPr id="6" name="Rectangle 5"/>
          <p:cNvSpPr/>
          <p:nvPr/>
        </p:nvSpPr>
        <p:spPr>
          <a:xfrm>
            <a:off x="3962400" y="5791044"/>
            <a:ext cx="5410200" cy="369332"/>
          </a:xfrm>
          <a:prstGeom prst="rect">
            <a:avLst/>
          </a:prstGeom>
        </p:spPr>
        <p:txBody>
          <a:bodyPr wrap="square">
            <a:spAutoFit/>
          </a:bodyPr>
          <a:lstStyle/>
          <a:p>
            <a:r>
              <a:rPr lang="en-US" dirty="0">
                <a:solidFill>
                  <a:srgbClr val="7030A0"/>
                </a:solidFill>
              </a:rPr>
              <a:t>Linear intermittent motion using Geneva mechanism</a:t>
            </a:r>
          </a:p>
        </p:txBody>
      </p:sp>
      <p:sp>
        <p:nvSpPr>
          <p:cNvPr id="7" name="Rectangle 6"/>
          <p:cNvSpPr/>
          <p:nvPr/>
        </p:nvSpPr>
        <p:spPr>
          <a:xfrm>
            <a:off x="5657272" y="3756581"/>
            <a:ext cx="2423869" cy="307777"/>
          </a:xfrm>
          <a:prstGeom prst="rect">
            <a:avLst/>
          </a:prstGeom>
        </p:spPr>
        <p:txBody>
          <a:bodyPr wrap="none">
            <a:spAutoFit/>
          </a:bodyPr>
          <a:lstStyle/>
          <a:p>
            <a:r>
              <a:rPr lang="en-US" sz="1400" dirty="0" smtClean="0">
                <a:solidFill>
                  <a:srgbClr val="7030A0"/>
                </a:solidFill>
                <a:latin typeface="Tahoma" panose="020B0604030504040204" pitchFamily="34" charset="0"/>
              </a:rPr>
              <a:t>External Geneva </a:t>
            </a:r>
            <a:r>
              <a:rPr lang="en-US" sz="1400" dirty="0">
                <a:solidFill>
                  <a:srgbClr val="7030A0"/>
                </a:solidFill>
                <a:latin typeface="Tahoma" panose="020B0604030504040204" pitchFamily="34" charset="0"/>
              </a:rPr>
              <a:t>mechanism</a:t>
            </a:r>
            <a:endParaRPr lang="en-US" sz="1400" dirty="0">
              <a:solidFill>
                <a:srgbClr val="7030A0"/>
              </a:solidFill>
            </a:endParaRPr>
          </a:p>
        </p:txBody>
      </p:sp>
      <p:pic>
        <p:nvPicPr>
          <p:cNvPr id="3076" name="Picture 4" descr="File:Geneva mechanism 6spoke animation.gif"/>
          <p:cNvPicPr>
            <a:picLocks noChangeAspect="1" noChangeArrowheads="1" noCrop="1"/>
          </p:cNvPicPr>
          <p:nvPr/>
        </p:nvPicPr>
        <p:blipFill>
          <a:blip r:embed="rId3">
            <a:extLst>
              <a:ext uri="{28A0092B-C50C-407E-A947-70E740481C1C}">
                <a14:useLocalDpi xmlns="" xmlns:a14="http://schemas.microsoft.com/office/drawing/2010/main" val="0"/>
              </a:ext>
            </a:extLst>
          </a:blip>
          <a:srcRect/>
          <a:stretch>
            <a:fillRect/>
          </a:stretch>
        </p:blipFill>
        <p:spPr bwMode="auto">
          <a:xfrm>
            <a:off x="5441950" y="1278855"/>
            <a:ext cx="3048000" cy="228600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5199968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Rocking Mechanisms</a:t>
            </a:r>
            <a:endParaRPr lang="en-US" dirty="0"/>
          </a:p>
        </p:txBody>
      </p:sp>
      <p:sp>
        <p:nvSpPr>
          <p:cNvPr id="3" name="Content Placeholder 2"/>
          <p:cNvSpPr>
            <a:spLocks noGrp="1"/>
          </p:cNvSpPr>
          <p:nvPr>
            <p:ph idx="1"/>
          </p:nvPr>
        </p:nvSpPr>
        <p:spPr>
          <a:xfrm>
            <a:off x="76200" y="1295400"/>
            <a:ext cx="8229600" cy="4525963"/>
          </a:xfrm>
        </p:spPr>
        <p:txBody>
          <a:bodyPr/>
          <a:lstStyle/>
          <a:p>
            <a:pPr>
              <a:buFont typeface="Wingdings" panose="05000000000000000000" pitchFamily="2" charset="2"/>
              <a:buChar char="v"/>
            </a:pPr>
            <a:r>
              <a:rPr lang="en-US" dirty="0"/>
              <a:t>This type of </a:t>
            </a:r>
            <a:r>
              <a:rPr lang="en-US" b="1" dirty="0"/>
              <a:t>mechanism</a:t>
            </a:r>
            <a:r>
              <a:rPr lang="en-US" dirty="0"/>
              <a:t> produces a swinging or </a:t>
            </a:r>
            <a:r>
              <a:rPr lang="en-US" b="1" dirty="0"/>
              <a:t>rocking</a:t>
            </a:r>
            <a:r>
              <a:rPr lang="en-US" dirty="0"/>
              <a:t> motion of a </a:t>
            </a:r>
            <a:r>
              <a:rPr lang="en-US" dirty="0" smtClean="0"/>
              <a:t>link </a:t>
            </a:r>
          </a:p>
          <a:p>
            <a:pPr>
              <a:buFont typeface="Wingdings" panose="05000000000000000000" pitchFamily="2" charset="2"/>
              <a:buChar char="v"/>
            </a:pPr>
            <a:r>
              <a:rPr lang="en-US" dirty="0" smtClean="0"/>
              <a:t>The </a:t>
            </a:r>
            <a:r>
              <a:rPr lang="en-US" dirty="0"/>
              <a:t>motion is generally less than 360</a:t>
            </a:r>
            <a:r>
              <a:rPr lang="en-US" baseline="30000" dirty="0"/>
              <a:t>o</a:t>
            </a:r>
            <a:r>
              <a:rPr lang="en-US" dirty="0"/>
              <a:t> and is an oscillatory </a:t>
            </a:r>
            <a:r>
              <a:rPr lang="en-US" dirty="0" smtClean="0"/>
              <a:t>motion</a:t>
            </a:r>
            <a:endParaRPr lang="en-US" dirty="0"/>
          </a:p>
        </p:txBody>
      </p:sp>
      <p:sp>
        <p:nvSpPr>
          <p:cNvPr id="4" name="Slide Number Placeholder 3"/>
          <p:cNvSpPr>
            <a:spLocks noGrp="1"/>
          </p:cNvSpPr>
          <p:nvPr>
            <p:ph type="sldNum" sz="quarter" idx="12"/>
          </p:nvPr>
        </p:nvSpPr>
        <p:spPr/>
        <p:txBody>
          <a:bodyPr/>
          <a:lstStyle/>
          <a:p>
            <a:fld id="{4FABECFD-5E5C-4EA4-9EED-4BBB22FF2762}" type="slidenum">
              <a:rPr lang="en-US" smtClean="0"/>
              <a:pPr/>
              <a:t>14</a:t>
            </a:fld>
            <a:endParaRPr lang="en-US" dirty="0"/>
          </a:p>
        </p:txBody>
      </p:sp>
      <p:pic>
        <p:nvPicPr>
          <p:cNvPr id="4100" name="Picture 4" descr="crank-rocker mechanism"/>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14300" y="3925887"/>
            <a:ext cx="2943225" cy="2047876"/>
          </a:xfrm>
          <a:prstGeom prst="rect">
            <a:avLst/>
          </a:prstGeom>
          <a:noFill/>
          <a:extLst>
            <a:ext uri="{909E8E84-426E-40DD-AFC4-6F175D3DCCD1}">
              <a14:hiddenFill xmlns=""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4800600" y="3535363"/>
            <a:ext cx="2981325" cy="1590675"/>
          </a:xfrm>
          <a:prstGeom prst="rect">
            <a:avLst/>
          </a:prstGeom>
        </p:spPr>
      </p:pic>
      <p:sp>
        <p:nvSpPr>
          <p:cNvPr id="6" name="Rectangle 5"/>
          <p:cNvSpPr/>
          <p:nvPr/>
        </p:nvSpPr>
        <p:spPr>
          <a:xfrm>
            <a:off x="5208305" y="5301735"/>
            <a:ext cx="2165914" cy="369332"/>
          </a:xfrm>
          <a:prstGeom prst="rect">
            <a:avLst/>
          </a:prstGeom>
        </p:spPr>
        <p:txBody>
          <a:bodyPr wrap="none">
            <a:spAutoFit/>
          </a:bodyPr>
          <a:lstStyle/>
          <a:p>
            <a:r>
              <a:rPr lang="en-US" dirty="0"/>
              <a:t>Toothed Rack System</a:t>
            </a:r>
          </a:p>
        </p:txBody>
      </p:sp>
      <p:pic>
        <p:nvPicPr>
          <p:cNvPr id="7" name="Picture 6"/>
          <p:cNvPicPr>
            <a:picLocks noChangeAspect="1"/>
          </p:cNvPicPr>
          <p:nvPr/>
        </p:nvPicPr>
        <p:blipFill>
          <a:blip r:embed="rId4"/>
          <a:stretch>
            <a:fillRect/>
          </a:stretch>
        </p:blipFill>
        <p:spPr>
          <a:xfrm>
            <a:off x="3551890" y="4082535"/>
            <a:ext cx="1162050" cy="2438400"/>
          </a:xfrm>
          <a:prstGeom prst="rect">
            <a:avLst/>
          </a:prstGeom>
        </p:spPr>
      </p:pic>
      <p:sp>
        <p:nvSpPr>
          <p:cNvPr id="8" name="Rectangle 7"/>
          <p:cNvSpPr/>
          <p:nvPr/>
        </p:nvSpPr>
        <p:spPr>
          <a:xfrm>
            <a:off x="2930525" y="6488668"/>
            <a:ext cx="2164439" cy="369332"/>
          </a:xfrm>
          <a:prstGeom prst="rect">
            <a:avLst/>
          </a:prstGeom>
        </p:spPr>
        <p:txBody>
          <a:bodyPr wrap="none">
            <a:spAutoFit/>
          </a:bodyPr>
          <a:lstStyle/>
          <a:p>
            <a:r>
              <a:rPr lang="en-US" dirty="0"/>
              <a:t>Quick Return Linkage</a:t>
            </a:r>
          </a:p>
        </p:txBody>
      </p:sp>
      <p:sp>
        <p:nvSpPr>
          <p:cNvPr id="9" name="Rectangle 8"/>
          <p:cNvSpPr/>
          <p:nvPr/>
        </p:nvSpPr>
        <p:spPr>
          <a:xfrm>
            <a:off x="76200" y="6151603"/>
            <a:ext cx="2834302" cy="369332"/>
          </a:xfrm>
          <a:prstGeom prst="rect">
            <a:avLst/>
          </a:prstGeom>
        </p:spPr>
        <p:txBody>
          <a:bodyPr wrap="none">
            <a:spAutoFit/>
          </a:bodyPr>
          <a:lstStyle/>
          <a:p>
            <a:r>
              <a:rPr lang="en-US" dirty="0"/>
              <a:t>Crank and </a:t>
            </a:r>
            <a:r>
              <a:rPr lang="en-US" dirty="0" smtClean="0"/>
              <a:t>Lever </a:t>
            </a:r>
            <a:r>
              <a:rPr lang="en-US" dirty="0"/>
              <a:t>Mechanism</a:t>
            </a:r>
          </a:p>
        </p:txBody>
      </p:sp>
    </p:spTree>
    <p:extLst>
      <p:ext uri="{BB962C8B-B14F-4D97-AF65-F5344CB8AC3E}">
        <p14:creationId xmlns="" xmlns:p14="http://schemas.microsoft.com/office/powerpoint/2010/main" val="25270446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Straight </a:t>
            </a:r>
            <a:r>
              <a:rPr lang="en-US" sz="3600" dirty="0" smtClean="0"/>
              <a:t>Line Mechanisms </a:t>
            </a:r>
            <a:endParaRPr lang="en-US" sz="3600" dirty="0"/>
          </a:p>
        </p:txBody>
      </p:sp>
      <p:sp>
        <p:nvSpPr>
          <p:cNvPr id="3" name="Content Placeholder 2"/>
          <p:cNvSpPr>
            <a:spLocks noGrp="1"/>
          </p:cNvSpPr>
          <p:nvPr>
            <p:ph idx="1"/>
          </p:nvPr>
        </p:nvSpPr>
        <p:spPr>
          <a:xfrm>
            <a:off x="228600" y="1295400"/>
            <a:ext cx="8229600" cy="4525963"/>
          </a:xfrm>
        </p:spPr>
        <p:txBody>
          <a:bodyPr/>
          <a:lstStyle/>
          <a:p>
            <a:pPr>
              <a:buFont typeface="Wingdings" panose="05000000000000000000" pitchFamily="2" charset="2"/>
              <a:buChar char="v"/>
            </a:pPr>
            <a:r>
              <a:rPr lang="en-US" dirty="0" smtClean="0"/>
              <a:t>A </a:t>
            </a:r>
            <a:r>
              <a:rPr lang="en-US" dirty="0"/>
              <a:t>straight-line mechanism converts rotary motion into straight-line </a:t>
            </a:r>
            <a:r>
              <a:rPr lang="en-US" dirty="0" smtClean="0"/>
              <a:t>motion </a:t>
            </a:r>
          </a:p>
          <a:p>
            <a:pPr>
              <a:buFont typeface="Wingdings" panose="05000000000000000000" pitchFamily="2" charset="2"/>
              <a:buChar char="v"/>
            </a:pPr>
            <a:r>
              <a:rPr lang="en-US" dirty="0" smtClean="0"/>
              <a:t>Some of them are : </a:t>
            </a:r>
          </a:p>
          <a:p>
            <a:pPr lvl="1"/>
            <a:r>
              <a:rPr lang="en-US" dirty="0" smtClean="0"/>
              <a:t>the </a:t>
            </a:r>
            <a:r>
              <a:rPr lang="en-US" dirty="0" err="1"/>
              <a:t>peaucellier-lipkin</a:t>
            </a:r>
            <a:r>
              <a:rPr lang="en-US" dirty="0"/>
              <a:t> linkage</a:t>
            </a:r>
            <a:r>
              <a:rPr lang="en-US" dirty="0" smtClean="0"/>
              <a:t>,</a:t>
            </a:r>
          </a:p>
          <a:p>
            <a:pPr lvl="1"/>
            <a:r>
              <a:rPr lang="en-US" dirty="0" smtClean="0"/>
              <a:t>the </a:t>
            </a:r>
            <a:r>
              <a:rPr lang="en-US" dirty="0" err="1"/>
              <a:t>Hoekens</a:t>
            </a:r>
            <a:r>
              <a:rPr lang="en-US" dirty="0"/>
              <a:t> linkage, </a:t>
            </a:r>
            <a:endParaRPr lang="en-US" dirty="0" smtClean="0"/>
          </a:p>
          <a:p>
            <a:pPr lvl="1"/>
            <a:r>
              <a:rPr lang="en-US" dirty="0" smtClean="0"/>
              <a:t>the </a:t>
            </a:r>
            <a:r>
              <a:rPr lang="en-US" dirty="0"/>
              <a:t>Chebyshev linkage and </a:t>
            </a:r>
            <a:endParaRPr lang="en-US" dirty="0" smtClean="0"/>
          </a:p>
          <a:p>
            <a:pPr lvl="1"/>
            <a:r>
              <a:rPr lang="en-US" dirty="0" smtClean="0"/>
              <a:t>the </a:t>
            </a:r>
            <a:r>
              <a:rPr lang="en-US" dirty="0"/>
              <a:t>Watt linkage.</a:t>
            </a:r>
          </a:p>
        </p:txBody>
      </p:sp>
      <p:sp>
        <p:nvSpPr>
          <p:cNvPr id="4" name="Slide Number Placeholder 3"/>
          <p:cNvSpPr>
            <a:spLocks noGrp="1"/>
          </p:cNvSpPr>
          <p:nvPr>
            <p:ph type="sldNum" sz="quarter" idx="12"/>
          </p:nvPr>
        </p:nvSpPr>
        <p:spPr/>
        <p:txBody>
          <a:bodyPr/>
          <a:lstStyle/>
          <a:p>
            <a:fld id="{4FABECFD-5E5C-4EA4-9EED-4BBB22FF2762}" type="slidenum">
              <a:rPr lang="en-US" smtClean="0"/>
              <a:pPr/>
              <a:t>15</a:t>
            </a:fld>
            <a:endParaRPr lang="en-US" dirty="0"/>
          </a:p>
        </p:txBody>
      </p:sp>
      <p:pic>
        <p:nvPicPr>
          <p:cNvPr id="5122" name="Picture 2" descr="http://mw.concord.org/modeler/showcase/mechanics/peaucellier.gif"/>
          <p:cNvPicPr>
            <a:picLocks noChangeAspect="1" noChangeArrowheads="1" noCrop="1"/>
          </p:cNvPicPr>
          <p:nvPr/>
        </p:nvPicPr>
        <p:blipFill>
          <a:blip r:embed="rId2">
            <a:extLst>
              <a:ext uri="{28A0092B-C50C-407E-A947-70E740481C1C}">
                <a14:useLocalDpi xmlns="" xmlns:a14="http://schemas.microsoft.com/office/drawing/2010/main" val="0"/>
              </a:ext>
            </a:extLst>
          </a:blip>
          <a:srcRect/>
          <a:stretch>
            <a:fillRect/>
          </a:stretch>
        </p:blipFill>
        <p:spPr bwMode="auto">
          <a:xfrm>
            <a:off x="6324600" y="1905000"/>
            <a:ext cx="1905000" cy="1428750"/>
          </a:xfrm>
          <a:prstGeom prst="rect">
            <a:avLst/>
          </a:prstGeom>
          <a:noFill/>
          <a:extLst>
            <a:ext uri="{909E8E84-426E-40DD-AFC4-6F175D3DCCD1}">
              <a14:hiddenFill xmlns="" xmlns:a14="http://schemas.microsoft.com/office/drawing/2010/main">
                <a:solidFill>
                  <a:srgbClr val="FFFFFF"/>
                </a:solidFill>
              </a14:hiddenFill>
            </a:ext>
          </a:extLst>
        </p:spPr>
      </p:pic>
      <p:pic>
        <p:nvPicPr>
          <p:cNvPr id="5124" name="Picture 4" descr="http://mw.concord.org/modeler/showcase/mechanics/chebyshev.gif"/>
          <p:cNvPicPr>
            <a:picLocks noChangeAspect="1" noChangeArrowheads="1" noCrop="1"/>
          </p:cNvPicPr>
          <p:nvPr/>
        </p:nvPicPr>
        <p:blipFill>
          <a:blip r:embed="rId3">
            <a:extLst>
              <a:ext uri="{28A0092B-C50C-407E-A947-70E740481C1C}">
                <a14:useLocalDpi xmlns="" xmlns:a14="http://schemas.microsoft.com/office/drawing/2010/main" val="0"/>
              </a:ext>
            </a:extLst>
          </a:blip>
          <a:srcRect/>
          <a:stretch>
            <a:fillRect/>
          </a:stretch>
        </p:blipFill>
        <p:spPr bwMode="auto">
          <a:xfrm>
            <a:off x="5276850" y="4354513"/>
            <a:ext cx="1590675" cy="1428750"/>
          </a:xfrm>
          <a:prstGeom prst="rect">
            <a:avLst/>
          </a:prstGeom>
          <a:noFill/>
          <a:extLst>
            <a:ext uri="{909E8E84-426E-40DD-AFC4-6F175D3DCCD1}">
              <a14:hiddenFill xmlns="" xmlns:a14="http://schemas.microsoft.com/office/drawing/2010/main">
                <a:solidFill>
                  <a:srgbClr val="FFFFFF"/>
                </a:solidFill>
              </a14:hiddenFill>
            </a:ext>
          </a:extLst>
        </p:spPr>
      </p:pic>
      <p:pic>
        <p:nvPicPr>
          <p:cNvPr id="5126" name="Picture 6" descr="http://mw.concord.org/modeler/showcase/mechanics/watt.gif"/>
          <p:cNvPicPr>
            <a:picLocks noChangeAspect="1" noChangeArrowheads="1" noCrop="1"/>
          </p:cNvPicPr>
          <p:nvPr/>
        </p:nvPicPr>
        <p:blipFill>
          <a:blip r:embed="rId4">
            <a:extLst>
              <a:ext uri="{28A0092B-C50C-407E-A947-70E740481C1C}">
                <a14:useLocalDpi xmlns="" xmlns:a14="http://schemas.microsoft.com/office/drawing/2010/main" val="0"/>
              </a:ext>
            </a:extLst>
          </a:blip>
          <a:srcRect/>
          <a:stretch>
            <a:fillRect/>
          </a:stretch>
        </p:blipFill>
        <p:spPr bwMode="auto">
          <a:xfrm>
            <a:off x="2209800" y="5106988"/>
            <a:ext cx="2381250" cy="1428750"/>
          </a:xfrm>
          <a:prstGeom prst="rect">
            <a:avLst/>
          </a:prstGeom>
          <a:noFill/>
          <a:extLst>
            <a:ext uri="{909E8E84-426E-40DD-AFC4-6F175D3DCCD1}">
              <a14:hiddenFill xmlns="" xmlns:a14="http://schemas.microsoft.com/office/drawing/2010/main">
                <a:solidFill>
                  <a:srgbClr val="FFFFFF"/>
                </a:solidFill>
              </a14:hiddenFill>
            </a:ext>
          </a:extLst>
        </p:spPr>
      </p:pic>
      <p:pic>
        <p:nvPicPr>
          <p:cNvPr id="5128" name="Picture 8" descr="http://mw.concord.org/modeler/showcase/mechanics/hoekens.gif"/>
          <p:cNvPicPr>
            <a:picLocks noChangeAspect="1" noChangeArrowheads="1" noCrop="1"/>
          </p:cNvPicPr>
          <p:nvPr/>
        </p:nvPicPr>
        <p:blipFill>
          <a:blip r:embed="rId5">
            <a:extLst>
              <a:ext uri="{28A0092B-C50C-407E-A947-70E740481C1C}">
                <a14:useLocalDpi xmlns="" xmlns:a14="http://schemas.microsoft.com/office/drawing/2010/main" val="0"/>
              </a:ext>
            </a:extLst>
          </a:blip>
          <a:srcRect/>
          <a:stretch>
            <a:fillRect/>
          </a:stretch>
        </p:blipFill>
        <p:spPr bwMode="auto">
          <a:xfrm>
            <a:off x="7277100" y="3678238"/>
            <a:ext cx="1590675" cy="142875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0646983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sz="6000" b="1" smtClean="0"/>
              <a:t>Mobility</a:t>
            </a:r>
          </a:p>
        </p:txBody>
      </p:sp>
      <p:sp>
        <p:nvSpPr>
          <p:cNvPr id="17412" name="Rectangle 6"/>
          <p:cNvSpPr>
            <a:spLocks noGrp="1" noChangeArrowheads="1"/>
          </p:cNvSpPr>
          <p:nvPr>
            <p:ph idx="1"/>
          </p:nvPr>
        </p:nvSpPr>
        <p:spPr/>
        <p:txBody>
          <a:bodyPr/>
          <a:lstStyle/>
          <a:p>
            <a:pPr>
              <a:lnSpc>
                <a:spcPct val="90000"/>
              </a:lnSpc>
            </a:pPr>
            <a:r>
              <a:rPr lang="en-US" dirty="0" smtClean="0"/>
              <a:t>Mobility is the degree of freedom of a mechanism</a:t>
            </a:r>
          </a:p>
          <a:p>
            <a:pPr>
              <a:lnSpc>
                <a:spcPct val="90000"/>
              </a:lnSpc>
            </a:pPr>
            <a:r>
              <a:rPr lang="en-US" dirty="0" smtClean="0"/>
              <a:t>It is determined by </a:t>
            </a:r>
            <a:r>
              <a:rPr lang="en-US" dirty="0" smtClean="0">
                <a:solidFill>
                  <a:srgbClr val="731773"/>
                </a:solidFill>
              </a:rPr>
              <a:t>GRUBLER’S</a:t>
            </a:r>
            <a:r>
              <a:rPr lang="en-US" dirty="0" smtClean="0"/>
              <a:t> equation</a:t>
            </a:r>
          </a:p>
          <a:p>
            <a:pPr>
              <a:lnSpc>
                <a:spcPct val="90000"/>
              </a:lnSpc>
              <a:buFontTx/>
              <a:buNone/>
            </a:pPr>
            <a:r>
              <a:rPr lang="en-US" dirty="0" smtClean="0"/>
              <a:t>	N=3(n-1)-2p-h</a:t>
            </a:r>
          </a:p>
          <a:p>
            <a:pPr>
              <a:lnSpc>
                <a:spcPct val="90000"/>
              </a:lnSpc>
              <a:buFontTx/>
              <a:buNone/>
            </a:pPr>
            <a:r>
              <a:rPr lang="en-US" dirty="0" smtClean="0"/>
              <a:t>	where N is the mobility</a:t>
            </a:r>
          </a:p>
          <a:p>
            <a:pPr>
              <a:lnSpc>
                <a:spcPct val="90000"/>
              </a:lnSpc>
              <a:buFontTx/>
              <a:buNone/>
            </a:pPr>
            <a:r>
              <a:rPr lang="en-US" dirty="0" smtClean="0"/>
              <a:t>		n is the no. of links</a:t>
            </a:r>
          </a:p>
          <a:p>
            <a:pPr>
              <a:lnSpc>
                <a:spcPct val="90000"/>
              </a:lnSpc>
              <a:buFontTx/>
              <a:buNone/>
            </a:pPr>
            <a:r>
              <a:rPr lang="en-US" dirty="0" smtClean="0"/>
              <a:t>		p is the no. of lower pair</a:t>
            </a:r>
          </a:p>
          <a:p>
            <a:pPr>
              <a:lnSpc>
                <a:spcPct val="90000"/>
              </a:lnSpc>
              <a:buFontTx/>
              <a:buNone/>
            </a:pPr>
            <a:r>
              <a:rPr lang="en-US" dirty="0" smtClean="0"/>
              <a:t>		h is the no. of higher pair</a:t>
            </a:r>
          </a:p>
          <a:p>
            <a:pPr>
              <a:lnSpc>
                <a:spcPct val="90000"/>
              </a:lnSpc>
              <a:buFontTx/>
              <a:buNone/>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412">
                                            <p:txEl>
                                              <p:pRg st="0" end="0"/>
                                            </p:txEl>
                                          </p:spTgt>
                                        </p:tgtEl>
                                        <p:attrNameLst>
                                          <p:attrName>style.visibility</p:attrName>
                                        </p:attrNameLst>
                                      </p:cBhvr>
                                      <p:to>
                                        <p:strVal val="visible"/>
                                      </p:to>
                                    </p:set>
                                    <p:anim calcmode="lin" valueType="num">
                                      <p:cBhvr additive="base">
                                        <p:cTn id="7" dur="500" fill="hold"/>
                                        <p:tgtEl>
                                          <p:spTgt spid="174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4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412">
                                            <p:txEl>
                                              <p:pRg st="1" end="1"/>
                                            </p:txEl>
                                          </p:spTgt>
                                        </p:tgtEl>
                                        <p:attrNameLst>
                                          <p:attrName>style.visibility</p:attrName>
                                        </p:attrNameLst>
                                      </p:cBhvr>
                                      <p:to>
                                        <p:strVal val="visible"/>
                                      </p:to>
                                    </p:set>
                                    <p:anim calcmode="lin" valueType="num">
                                      <p:cBhvr additive="base">
                                        <p:cTn id="13" dur="500" fill="hold"/>
                                        <p:tgtEl>
                                          <p:spTgt spid="1741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41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412">
                                            <p:txEl>
                                              <p:pRg st="2" end="2"/>
                                            </p:txEl>
                                          </p:spTgt>
                                        </p:tgtEl>
                                        <p:attrNameLst>
                                          <p:attrName>style.visibility</p:attrName>
                                        </p:attrNameLst>
                                      </p:cBhvr>
                                      <p:to>
                                        <p:strVal val="visible"/>
                                      </p:to>
                                    </p:set>
                                    <p:anim calcmode="lin" valueType="num">
                                      <p:cBhvr additive="base">
                                        <p:cTn id="19" dur="500" fill="hold"/>
                                        <p:tgtEl>
                                          <p:spTgt spid="1741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741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7412">
                                            <p:txEl>
                                              <p:pRg st="3" end="3"/>
                                            </p:txEl>
                                          </p:spTgt>
                                        </p:tgtEl>
                                        <p:attrNameLst>
                                          <p:attrName>style.visibility</p:attrName>
                                        </p:attrNameLst>
                                      </p:cBhvr>
                                      <p:to>
                                        <p:strVal val="visible"/>
                                      </p:to>
                                    </p:set>
                                    <p:anim calcmode="lin" valueType="num">
                                      <p:cBhvr additive="base">
                                        <p:cTn id="25" dur="500" fill="hold"/>
                                        <p:tgtEl>
                                          <p:spTgt spid="1741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741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7412">
                                            <p:txEl>
                                              <p:pRg st="4" end="4"/>
                                            </p:txEl>
                                          </p:spTgt>
                                        </p:tgtEl>
                                        <p:attrNameLst>
                                          <p:attrName>style.visibility</p:attrName>
                                        </p:attrNameLst>
                                      </p:cBhvr>
                                      <p:to>
                                        <p:strVal val="visible"/>
                                      </p:to>
                                    </p:set>
                                    <p:anim calcmode="lin" valueType="num">
                                      <p:cBhvr additive="base">
                                        <p:cTn id="31" dur="500" fill="hold"/>
                                        <p:tgtEl>
                                          <p:spTgt spid="1741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741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7412">
                                            <p:txEl>
                                              <p:pRg st="5" end="5"/>
                                            </p:txEl>
                                          </p:spTgt>
                                        </p:tgtEl>
                                        <p:attrNameLst>
                                          <p:attrName>style.visibility</p:attrName>
                                        </p:attrNameLst>
                                      </p:cBhvr>
                                      <p:to>
                                        <p:strVal val="visible"/>
                                      </p:to>
                                    </p:set>
                                    <p:anim calcmode="lin" valueType="num">
                                      <p:cBhvr additive="base">
                                        <p:cTn id="37" dur="500" fill="hold"/>
                                        <p:tgtEl>
                                          <p:spTgt spid="1741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741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7412">
                                            <p:txEl>
                                              <p:pRg st="6" end="6"/>
                                            </p:txEl>
                                          </p:spTgt>
                                        </p:tgtEl>
                                        <p:attrNameLst>
                                          <p:attrName>style.visibility</p:attrName>
                                        </p:attrNameLst>
                                      </p:cBhvr>
                                      <p:to>
                                        <p:strVal val="visible"/>
                                      </p:to>
                                    </p:set>
                                    <p:anim calcmode="lin" valueType="num">
                                      <p:cBhvr additive="base">
                                        <p:cTn id="43" dur="500" fill="hold"/>
                                        <p:tgtEl>
                                          <p:spTgt spid="17412">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741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2"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r>
              <a:rPr lang="en-US" sz="3200" dirty="0" smtClean="0"/>
              <a:t>Basic Mechanism</a:t>
            </a:r>
            <a:br>
              <a:rPr lang="en-US" sz="3200" dirty="0" smtClean="0"/>
            </a:br>
            <a:r>
              <a:rPr lang="en-US" sz="3200" b="1" dirty="0" smtClean="0"/>
              <a:t>Four Bar Mechanism (FBM)</a:t>
            </a:r>
          </a:p>
        </p:txBody>
      </p:sp>
      <p:sp>
        <p:nvSpPr>
          <p:cNvPr id="10243" name="Rectangle 3"/>
          <p:cNvSpPr>
            <a:spLocks noGrp="1" noChangeArrowheads="1"/>
          </p:cNvSpPr>
          <p:nvPr>
            <p:ph idx="1"/>
          </p:nvPr>
        </p:nvSpPr>
        <p:spPr/>
        <p:txBody>
          <a:bodyPr>
            <a:normAutofit lnSpcReduction="10000"/>
          </a:bodyPr>
          <a:lstStyle/>
          <a:p>
            <a:pPr>
              <a:lnSpc>
                <a:spcPct val="80000"/>
              </a:lnSpc>
            </a:pPr>
            <a:r>
              <a:rPr lang="en-US" sz="2800" smtClean="0"/>
              <a:t>The ancestor of all mechanism is a four bar mechanism</a:t>
            </a:r>
          </a:p>
          <a:p>
            <a:pPr>
              <a:lnSpc>
                <a:spcPct val="80000"/>
              </a:lnSpc>
            </a:pPr>
            <a:r>
              <a:rPr lang="en-US" sz="2800" smtClean="0"/>
              <a:t>Made of four links, forming four turning pair</a:t>
            </a:r>
          </a:p>
          <a:p>
            <a:pPr>
              <a:lnSpc>
                <a:spcPct val="80000"/>
              </a:lnSpc>
            </a:pPr>
            <a:endParaRPr lang="en-US" sz="2800" smtClean="0"/>
          </a:p>
          <a:p>
            <a:pPr>
              <a:lnSpc>
                <a:spcPct val="80000"/>
              </a:lnSpc>
            </a:pPr>
            <a:endParaRPr lang="en-US" sz="2800" smtClean="0"/>
          </a:p>
          <a:p>
            <a:pPr>
              <a:lnSpc>
                <a:spcPct val="80000"/>
              </a:lnSpc>
              <a:buFontTx/>
              <a:buNone/>
            </a:pPr>
            <a:r>
              <a:rPr lang="en-US" sz="2800" smtClean="0"/>
              <a:t>							</a:t>
            </a:r>
          </a:p>
          <a:p>
            <a:pPr>
              <a:lnSpc>
                <a:spcPct val="80000"/>
              </a:lnSpc>
              <a:buFontTx/>
              <a:buNone/>
            </a:pPr>
            <a:r>
              <a:rPr lang="en-US" sz="2800" smtClean="0"/>
              <a:t>							</a:t>
            </a:r>
          </a:p>
          <a:p>
            <a:pPr>
              <a:lnSpc>
                <a:spcPct val="80000"/>
              </a:lnSpc>
              <a:buFontTx/>
              <a:buNone/>
            </a:pPr>
            <a:r>
              <a:rPr lang="en-US" sz="2800" smtClean="0"/>
              <a:t>							1-2 </a:t>
            </a:r>
          </a:p>
          <a:p>
            <a:pPr>
              <a:lnSpc>
                <a:spcPct val="80000"/>
              </a:lnSpc>
              <a:buFontTx/>
              <a:buNone/>
            </a:pPr>
            <a:r>
              <a:rPr lang="en-US" sz="2800" smtClean="0"/>
              <a:t>							2-3</a:t>
            </a:r>
          </a:p>
          <a:p>
            <a:pPr>
              <a:lnSpc>
                <a:spcPct val="80000"/>
              </a:lnSpc>
              <a:buFontTx/>
              <a:buNone/>
            </a:pPr>
            <a:r>
              <a:rPr lang="en-US" sz="2800" smtClean="0"/>
              <a:t>							3-4</a:t>
            </a:r>
          </a:p>
          <a:p>
            <a:pPr>
              <a:lnSpc>
                <a:spcPct val="80000"/>
              </a:lnSpc>
              <a:buFontTx/>
              <a:buNone/>
            </a:pPr>
            <a:r>
              <a:rPr lang="en-US" sz="2800" smtClean="0"/>
              <a:t>							4-1</a:t>
            </a:r>
          </a:p>
          <a:p>
            <a:pPr>
              <a:lnSpc>
                <a:spcPct val="80000"/>
              </a:lnSpc>
            </a:pPr>
            <a:endParaRPr lang="en-US" sz="2800" smtClean="0"/>
          </a:p>
        </p:txBody>
      </p:sp>
      <p:grpSp>
        <p:nvGrpSpPr>
          <p:cNvPr id="2" name="Group 5"/>
          <p:cNvGrpSpPr>
            <a:grpSpLocks noChangeAspect="1"/>
          </p:cNvGrpSpPr>
          <p:nvPr/>
        </p:nvGrpSpPr>
        <p:grpSpPr bwMode="auto">
          <a:xfrm>
            <a:off x="4537075" y="2420938"/>
            <a:ext cx="4606925" cy="1793875"/>
            <a:chOff x="2527" y="10063"/>
            <a:chExt cx="5550" cy="2314"/>
          </a:xfrm>
        </p:grpSpPr>
        <p:sp>
          <p:nvSpPr>
            <p:cNvPr id="10253" name="AutoShape 6"/>
            <p:cNvSpPr>
              <a:spLocks noChangeAspect="1" noChangeArrowheads="1"/>
            </p:cNvSpPr>
            <p:nvPr/>
          </p:nvSpPr>
          <p:spPr bwMode="auto">
            <a:xfrm>
              <a:off x="2527" y="10063"/>
              <a:ext cx="5550" cy="2314"/>
            </a:xfrm>
            <a:prstGeom prst="rect">
              <a:avLst/>
            </a:prstGeom>
            <a:noFill/>
            <a:ln w="9525">
              <a:noFill/>
              <a:miter lim="800000"/>
              <a:headEnd/>
              <a:tailEnd/>
            </a:ln>
          </p:spPr>
          <p:txBody>
            <a:bodyPr/>
            <a:lstStyle/>
            <a:p>
              <a:endParaRPr lang="en-US"/>
            </a:p>
          </p:txBody>
        </p:sp>
        <p:sp>
          <p:nvSpPr>
            <p:cNvPr id="10254" name="Oval 7"/>
            <p:cNvSpPr>
              <a:spLocks noChangeArrowheads="1"/>
            </p:cNvSpPr>
            <p:nvPr/>
          </p:nvSpPr>
          <p:spPr bwMode="auto">
            <a:xfrm>
              <a:off x="3727" y="10526"/>
              <a:ext cx="1800" cy="1851"/>
            </a:xfrm>
            <a:prstGeom prst="ellipse">
              <a:avLst/>
            </a:prstGeom>
            <a:solidFill>
              <a:srgbClr val="FFFFFF"/>
            </a:solidFill>
            <a:ln w="9525">
              <a:solidFill>
                <a:srgbClr val="000000"/>
              </a:solidFill>
              <a:prstDash val="dash"/>
              <a:round/>
              <a:headEnd/>
              <a:tailEnd/>
            </a:ln>
          </p:spPr>
          <p:txBody>
            <a:bodyPr/>
            <a:lstStyle/>
            <a:p>
              <a:endParaRPr lang="en-US"/>
            </a:p>
          </p:txBody>
        </p:sp>
        <p:sp>
          <p:nvSpPr>
            <p:cNvPr id="10255" name="Oval 8"/>
            <p:cNvSpPr>
              <a:spLocks noChangeArrowheads="1"/>
            </p:cNvSpPr>
            <p:nvPr/>
          </p:nvSpPr>
          <p:spPr bwMode="auto">
            <a:xfrm>
              <a:off x="6277" y="10834"/>
              <a:ext cx="1200" cy="1234"/>
            </a:xfrm>
            <a:prstGeom prst="ellipse">
              <a:avLst/>
            </a:prstGeom>
            <a:solidFill>
              <a:srgbClr val="FFFFFF"/>
            </a:solidFill>
            <a:ln w="9525">
              <a:solidFill>
                <a:srgbClr val="000000"/>
              </a:solidFill>
              <a:prstDash val="dash"/>
              <a:round/>
              <a:headEnd/>
              <a:tailEnd/>
            </a:ln>
          </p:spPr>
          <p:txBody>
            <a:bodyPr/>
            <a:lstStyle/>
            <a:p>
              <a:endParaRPr lang="en-US"/>
            </a:p>
          </p:txBody>
        </p:sp>
        <p:sp>
          <p:nvSpPr>
            <p:cNvPr id="10256" name="Line 9"/>
            <p:cNvSpPr>
              <a:spLocks noChangeShapeType="1"/>
            </p:cNvSpPr>
            <p:nvPr/>
          </p:nvSpPr>
          <p:spPr bwMode="auto">
            <a:xfrm>
              <a:off x="4627" y="11451"/>
              <a:ext cx="2250" cy="1"/>
            </a:xfrm>
            <a:prstGeom prst="line">
              <a:avLst/>
            </a:prstGeom>
            <a:noFill/>
            <a:ln w="15875">
              <a:solidFill>
                <a:srgbClr val="000000"/>
              </a:solidFill>
              <a:round/>
              <a:headEnd/>
              <a:tailEnd/>
            </a:ln>
          </p:spPr>
          <p:txBody>
            <a:bodyPr/>
            <a:lstStyle/>
            <a:p>
              <a:endParaRPr lang="en-IN"/>
            </a:p>
          </p:txBody>
        </p:sp>
        <p:sp>
          <p:nvSpPr>
            <p:cNvPr id="10257" name="Line 10"/>
            <p:cNvSpPr>
              <a:spLocks noChangeShapeType="1"/>
            </p:cNvSpPr>
            <p:nvPr/>
          </p:nvSpPr>
          <p:spPr bwMode="auto">
            <a:xfrm flipH="1" flipV="1">
              <a:off x="6727" y="10834"/>
              <a:ext cx="150" cy="617"/>
            </a:xfrm>
            <a:prstGeom prst="line">
              <a:avLst/>
            </a:prstGeom>
            <a:noFill/>
            <a:ln w="38100">
              <a:solidFill>
                <a:srgbClr val="339966"/>
              </a:solidFill>
              <a:round/>
              <a:headEnd/>
              <a:tailEnd/>
            </a:ln>
          </p:spPr>
          <p:txBody>
            <a:bodyPr/>
            <a:lstStyle/>
            <a:p>
              <a:endParaRPr lang="en-IN"/>
            </a:p>
          </p:txBody>
        </p:sp>
        <p:sp>
          <p:nvSpPr>
            <p:cNvPr id="10258" name="Line 11"/>
            <p:cNvSpPr>
              <a:spLocks noChangeShapeType="1"/>
            </p:cNvSpPr>
            <p:nvPr/>
          </p:nvSpPr>
          <p:spPr bwMode="auto">
            <a:xfrm flipV="1">
              <a:off x="4627" y="10526"/>
              <a:ext cx="150" cy="925"/>
            </a:xfrm>
            <a:prstGeom prst="line">
              <a:avLst/>
            </a:prstGeom>
            <a:noFill/>
            <a:ln w="38100">
              <a:solidFill>
                <a:srgbClr val="FF0000"/>
              </a:solidFill>
              <a:round/>
              <a:headEnd/>
              <a:tailEnd/>
            </a:ln>
          </p:spPr>
          <p:txBody>
            <a:bodyPr/>
            <a:lstStyle/>
            <a:p>
              <a:endParaRPr lang="en-IN"/>
            </a:p>
          </p:txBody>
        </p:sp>
        <p:sp>
          <p:nvSpPr>
            <p:cNvPr id="10259" name="Line 12"/>
            <p:cNvSpPr>
              <a:spLocks noChangeShapeType="1"/>
            </p:cNvSpPr>
            <p:nvPr/>
          </p:nvSpPr>
          <p:spPr bwMode="auto">
            <a:xfrm>
              <a:off x="4777" y="10526"/>
              <a:ext cx="1950" cy="308"/>
            </a:xfrm>
            <a:prstGeom prst="line">
              <a:avLst/>
            </a:prstGeom>
            <a:noFill/>
            <a:ln w="38100">
              <a:solidFill>
                <a:srgbClr val="0000FF"/>
              </a:solidFill>
              <a:round/>
              <a:headEnd/>
              <a:tailEnd/>
            </a:ln>
          </p:spPr>
          <p:txBody>
            <a:bodyPr/>
            <a:lstStyle/>
            <a:p>
              <a:endParaRPr lang="en-IN"/>
            </a:p>
          </p:txBody>
        </p:sp>
        <p:sp>
          <p:nvSpPr>
            <p:cNvPr id="10260" name="Line 13"/>
            <p:cNvSpPr>
              <a:spLocks noChangeShapeType="1"/>
            </p:cNvSpPr>
            <p:nvPr/>
          </p:nvSpPr>
          <p:spPr bwMode="auto">
            <a:xfrm flipH="1">
              <a:off x="4477" y="11451"/>
              <a:ext cx="150" cy="155"/>
            </a:xfrm>
            <a:prstGeom prst="line">
              <a:avLst/>
            </a:prstGeom>
            <a:noFill/>
            <a:ln w="9525">
              <a:solidFill>
                <a:srgbClr val="000000"/>
              </a:solidFill>
              <a:round/>
              <a:headEnd/>
              <a:tailEnd/>
            </a:ln>
          </p:spPr>
          <p:txBody>
            <a:bodyPr/>
            <a:lstStyle/>
            <a:p>
              <a:endParaRPr lang="en-IN"/>
            </a:p>
          </p:txBody>
        </p:sp>
        <p:sp>
          <p:nvSpPr>
            <p:cNvPr id="10261" name="Line 14"/>
            <p:cNvSpPr>
              <a:spLocks noChangeShapeType="1"/>
            </p:cNvSpPr>
            <p:nvPr/>
          </p:nvSpPr>
          <p:spPr bwMode="auto">
            <a:xfrm flipH="1">
              <a:off x="4627" y="11451"/>
              <a:ext cx="150" cy="155"/>
            </a:xfrm>
            <a:prstGeom prst="line">
              <a:avLst/>
            </a:prstGeom>
            <a:noFill/>
            <a:ln w="9525">
              <a:solidFill>
                <a:srgbClr val="000000"/>
              </a:solidFill>
              <a:round/>
              <a:headEnd/>
              <a:tailEnd/>
            </a:ln>
          </p:spPr>
          <p:txBody>
            <a:bodyPr/>
            <a:lstStyle/>
            <a:p>
              <a:endParaRPr lang="en-IN"/>
            </a:p>
          </p:txBody>
        </p:sp>
        <p:sp>
          <p:nvSpPr>
            <p:cNvPr id="10262" name="Line 15"/>
            <p:cNvSpPr>
              <a:spLocks noChangeShapeType="1"/>
            </p:cNvSpPr>
            <p:nvPr/>
          </p:nvSpPr>
          <p:spPr bwMode="auto">
            <a:xfrm flipH="1">
              <a:off x="4777" y="11451"/>
              <a:ext cx="150" cy="155"/>
            </a:xfrm>
            <a:prstGeom prst="line">
              <a:avLst/>
            </a:prstGeom>
            <a:noFill/>
            <a:ln w="9525">
              <a:solidFill>
                <a:srgbClr val="000000"/>
              </a:solidFill>
              <a:round/>
              <a:headEnd/>
              <a:tailEnd/>
            </a:ln>
          </p:spPr>
          <p:txBody>
            <a:bodyPr/>
            <a:lstStyle/>
            <a:p>
              <a:endParaRPr lang="en-IN"/>
            </a:p>
          </p:txBody>
        </p:sp>
        <p:sp>
          <p:nvSpPr>
            <p:cNvPr id="10263" name="Line 16"/>
            <p:cNvSpPr>
              <a:spLocks noChangeShapeType="1"/>
            </p:cNvSpPr>
            <p:nvPr/>
          </p:nvSpPr>
          <p:spPr bwMode="auto">
            <a:xfrm flipH="1">
              <a:off x="4927" y="11451"/>
              <a:ext cx="150" cy="155"/>
            </a:xfrm>
            <a:prstGeom prst="line">
              <a:avLst/>
            </a:prstGeom>
            <a:noFill/>
            <a:ln w="9525">
              <a:solidFill>
                <a:srgbClr val="000000"/>
              </a:solidFill>
              <a:round/>
              <a:headEnd/>
              <a:tailEnd/>
            </a:ln>
          </p:spPr>
          <p:txBody>
            <a:bodyPr/>
            <a:lstStyle/>
            <a:p>
              <a:endParaRPr lang="en-IN"/>
            </a:p>
          </p:txBody>
        </p:sp>
        <p:sp>
          <p:nvSpPr>
            <p:cNvPr id="10264" name="Line 17"/>
            <p:cNvSpPr>
              <a:spLocks noChangeShapeType="1"/>
            </p:cNvSpPr>
            <p:nvPr/>
          </p:nvSpPr>
          <p:spPr bwMode="auto">
            <a:xfrm flipH="1">
              <a:off x="5077" y="11451"/>
              <a:ext cx="150" cy="155"/>
            </a:xfrm>
            <a:prstGeom prst="line">
              <a:avLst/>
            </a:prstGeom>
            <a:noFill/>
            <a:ln w="9525">
              <a:solidFill>
                <a:srgbClr val="000000"/>
              </a:solidFill>
              <a:round/>
              <a:headEnd/>
              <a:tailEnd/>
            </a:ln>
          </p:spPr>
          <p:txBody>
            <a:bodyPr/>
            <a:lstStyle/>
            <a:p>
              <a:endParaRPr lang="en-IN"/>
            </a:p>
          </p:txBody>
        </p:sp>
        <p:sp>
          <p:nvSpPr>
            <p:cNvPr id="10265" name="Line 18"/>
            <p:cNvSpPr>
              <a:spLocks noChangeShapeType="1"/>
            </p:cNvSpPr>
            <p:nvPr/>
          </p:nvSpPr>
          <p:spPr bwMode="auto">
            <a:xfrm flipH="1">
              <a:off x="5227" y="11451"/>
              <a:ext cx="150" cy="155"/>
            </a:xfrm>
            <a:prstGeom prst="line">
              <a:avLst/>
            </a:prstGeom>
            <a:noFill/>
            <a:ln w="9525">
              <a:solidFill>
                <a:srgbClr val="000000"/>
              </a:solidFill>
              <a:round/>
              <a:headEnd/>
              <a:tailEnd/>
            </a:ln>
          </p:spPr>
          <p:txBody>
            <a:bodyPr/>
            <a:lstStyle/>
            <a:p>
              <a:endParaRPr lang="en-IN"/>
            </a:p>
          </p:txBody>
        </p:sp>
        <p:sp>
          <p:nvSpPr>
            <p:cNvPr id="10266" name="Line 19"/>
            <p:cNvSpPr>
              <a:spLocks noChangeShapeType="1"/>
            </p:cNvSpPr>
            <p:nvPr/>
          </p:nvSpPr>
          <p:spPr bwMode="auto">
            <a:xfrm flipH="1">
              <a:off x="5377" y="11451"/>
              <a:ext cx="150" cy="155"/>
            </a:xfrm>
            <a:prstGeom prst="line">
              <a:avLst/>
            </a:prstGeom>
            <a:noFill/>
            <a:ln w="9525">
              <a:solidFill>
                <a:srgbClr val="000000"/>
              </a:solidFill>
              <a:round/>
              <a:headEnd/>
              <a:tailEnd/>
            </a:ln>
          </p:spPr>
          <p:txBody>
            <a:bodyPr/>
            <a:lstStyle/>
            <a:p>
              <a:endParaRPr lang="en-IN"/>
            </a:p>
          </p:txBody>
        </p:sp>
        <p:sp>
          <p:nvSpPr>
            <p:cNvPr id="10267" name="Line 20"/>
            <p:cNvSpPr>
              <a:spLocks noChangeShapeType="1"/>
            </p:cNvSpPr>
            <p:nvPr/>
          </p:nvSpPr>
          <p:spPr bwMode="auto">
            <a:xfrm flipH="1">
              <a:off x="5527" y="11451"/>
              <a:ext cx="150" cy="155"/>
            </a:xfrm>
            <a:prstGeom prst="line">
              <a:avLst/>
            </a:prstGeom>
            <a:noFill/>
            <a:ln w="9525">
              <a:solidFill>
                <a:srgbClr val="000000"/>
              </a:solidFill>
              <a:round/>
              <a:headEnd/>
              <a:tailEnd/>
            </a:ln>
          </p:spPr>
          <p:txBody>
            <a:bodyPr/>
            <a:lstStyle/>
            <a:p>
              <a:endParaRPr lang="en-IN"/>
            </a:p>
          </p:txBody>
        </p:sp>
        <p:sp>
          <p:nvSpPr>
            <p:cNvPr id="10268" name="Line 21"/>
            <p:cNvSpPr>
              <a:spLocks noChangeShapeType="1"/>
            </p:cNvSpPr>
            <p:nvPr/>
          </p:nvSpPr>
          <p:spPr bwMode="auto">
            <a:xfrm flipH="1">
              <a:off x="5677" y="11451"/>
              <a:ext cx="150" cy="155"/>
            </a:xfrm>
            <a:prstGeom prst="line">
              <a:avLst/>
            </a:prstGeom>
            <a:noFill/>
            <a:ln w="9525">
              <a:solidFill>
                <a:srgbClr val="000000"/>
              </a:solidFill>
              <a:round/>
              <a:headEnd/>
              <a:tailEnd/>
            </a:ln>
          </p:spPr>
          <p:txBody>
            <a:bodyPr/>
            <a:lstStyle/>
            <a:p>
              <a:endParaRPr lang="en-IN"/>
            </a:p>
          </p:txBody>
        </p:sp>
        <p:sp>
          <p:nvSpPr>
            <p:cNvPr id="10269" name="Line 22"/>
            <p:cNvSpPr>
              <a:spLocks noChangeShapeType="1"/>
            </p:cNvSpPr>
            <p:nvPr/>
          </p:nvSpPr>
          <p:spPr bwMode="auto">
            <a:xfrm flipH="1">
              <a:off x="5827" y="11451"/>
              <a:ext cx="150" cy="155"/>
            </a:xfrm>
            <a:prstGeom prst="line">
              <a:avLst/>
            </a:prstGeom>
            <a:noFill/>
            <a:ln w="9525">
              <a:solidFill>
                <a:srgbClr val="000000"/>
              </a:solidFill>
              <a:round/>
              <a:headEnd/>
              <a:tailEnd/>
            </a:ln>
          </p:spPr>
          <p:txBody>
            <a:bodyPr/>
            <a:lstStyle/>
            <a:p>
              <a:endParaRPr lang="en-IN"/>
            </a:p>
          </p:txBody>
        </p:sp>
        <p:sp>
          <p:nvSpPr>
            <p:cNvPr id="10270" name="Line 23"/>
            <p:cNvSpPr>
              <a:spLocks noChangeShapeType="1"/>
            </p:cNvSpPr>
            <p:nvPr/>
          </p:nvSpPr>
          <p:spPr bwMode="auto">
            <a:xfrm flipH="1">
              <a:off x="5977" y="11451"/>
              <a:ext cx="150" cy="155"/>
            </a:xfrm>
            <a:prstGeom prst="line">
              <a:avLst/>
            </a:prstGeom>
            <a:noFill/>
            <a:ln w="9525">
              <a:solidFill>
                <a:srgbClr val="000000"/>
              </a:solidFill>
              <a:round/>
              <a:headEnd/>
              <a:tailEnd/>
            </a:ln>
          </p:spPr>
          <p:txBody>
            <a:bodyPr/>
            <a:lstStyle/>
            <a:p>
              <a:endParaRPr lang="en-IN"/>
            </a:p>
          </p:txBody>
        </p:sp>
        <p:sp>
          <p:nvSpPr>
            <p:cNvPr id="10271" name="Line 24"/>
            <p:cNvSpPr>
              <a:spLocks noChangeShapeType="1"/>
            </p:cNvSpPr>
            <p:nvPr/>
          </p:nvSpPr>
          <p:spPr bwMode="auto">
            <a:xfrm flipH="1">
              <a:off x="6127" y="11451"/>
              <a:ext cx="150" cy="155"/>
            </a:xfrm>
            <a:prstGeom prst="line">
              <a:avLst/>
            </a:prstGeom>
            <a:noFill/>
            <a:ln w="9525">
              <a:solidFill>
                <a:srgbClr val="000000"/>
              </a:solidFill>
              <a:round/>
              <a:headEnd/>
              <a:tailEnd/>
            </a:ln>
          </p:spPr>
          <p:txBody>
            <a:bodyPr/>
            <a:lstStyle/>
            <a:p>
              <a:endParaRPr lang="en-IN"/>
            </a:p>
          </p:txBody>
        </p:sp>
        <p:sp>
          <p:nvSpPr>
            <p:cNvPr id="10272" name="Line 25"/>
            <p:cNvSpPr>
              <a:spLocks noChangeShapeType="1"/>
            </p:cNvSpPr>
            <p:nvPr/>
          </p:nvSpPr>
          <p:spPr bwMode="auto">
            <a:xfrm flipH="1">
              <a:off x="6277" y="11451"/>
              <a:ext cx="150" cy="155"/>
            </a:xfrm>
            <a:prstGeom prst="line">
              <a:avLst/>
            </a:prstGeom>
            <a:noFill/>
            <a:ln w="9525">
              <a:solidFill>
                <a:srgbClr val="000000"/>
              </a:solidFill>
              <a:round/>
              <a:headEnd/>
              <a:tailEnd/>
            </a:ln>
          </p:spPr>
          <p:txBody>
            <a:bodyPr/>
            <a:lstStyle/>
            <a:p>
              <a:endParaRPr lang="en-IN"/>
            </a:p>
          </p:txBody>
        </p:sp>
        <p:sp>
          <p:nvSpPr>
            <p:cNvPr id="10273" name="Line 26"/>
            <p:cNvSpPr>
              <a:spLocks noChangeShapeType="1"/>
            </p:cNvSpPr>
            <p:nvPr/>
          </p:nvSpPr>
          <p:spPr bwMode="auto">
            <a:xfrm flipH="1">
              <a:off x="6427" y="11451"/>
              <a:ext cx="150" cy="155"/>
            </a:xfrm>
            <a:prstGeom prst="line">
              <a:avLst/>
            </a:prstGeom>
            <a:noFill/>
            <a:ln w="9525">
              <a:solidFill>
                <a:srgbClr val="000000"/>
              </a:solidFill>
              <a:round/>
              <a:headEnd/>
              <a:tailEnd/>
            </a:ln>
          </p:spPr>
          <p:txBody>
            <a:bodyPr/>
            <a:lstStyle/>
            <a:p>
              <a:endParaRPr lang="en-IN"/>
            </a:p>
          </p:txBody>
        </p:sp>
        <p:sp>
          <p:nvSpPr>
            <p:cNvPr id="10274" name="Line 27"/>
            <p:cNvSpPr>
              <a:spLocks noChangeShapeType="1"/>
            </p:cNvSpPr>
            <p:nvPr/>
          </p:nvSpPr>
          <p:spPr bwMode="auto">
            <a:xfrm flipH="1">
              <a:off x="6577" y="11451"/>
              <a:ext cx="150" cy="155"/>
            </a:xfrm>
            <a:prstGeom prst="line">
              <a:avLst/>
            </a:prstGeom>
            <a:noFill/>
            <a:ln w="9525">
              <a:solidFill>
                <a:srgbClr val="000000"/>
              </a:solidFill>
              <a:round/>
              <a:headEnd/>
              <a:tailEnd/>
            </a:ln>
          </p:spPr>
          <p:txBody>
            <a:bodyPr/>
            <a:lstStyle/>
            <a:p>
              <a:endParaRPr lang="en-IN"/>
            </a:p>
          </p:txBody>
        </p:sp>
        <p:sp>
          <p:nvSpPr>
            <p:cNvPr id="10275" name="Line 28"/>
            <p:cNvSpPr>
              <a:spLocks noChangeShapeType="1"/>
            </p:cNvSpPr>
            <p:nvPr/>
          </p:nvSpPr>
          <p:spPr bwMode="auto">
            <a:xfrm flipH="1">
              <a:off x="6727" y="11451"/>
              <a:ext cx="150" cy="155"/>
            </a:xfrm>
            <a:prstGeom prst="line">
              <a:avLst/>
            </a:prstGeom>
            <a:noFill/>
            <a:ln w="9525">
              <a:solidFill>
                <a:srgbClr val="000000"/>
              </a:solidFill>
              <a:round/>
              <a:headEnd/>
              <a:tailEnd/>
            </a:ln>
          </p:spPr>
          <p:txBody>
            <a:bodyPr/>
            <a:lstStyle/>
            <a:p>
              <a:endParaRPr lang="en-IN"/>
            </a:p>
          </p:txBody>
        </p:sp>
        <p:sp>
          <p:nvSpPr>
            <p:cNvPr id="10276" name="Text Box 29"/>
            <p:cNvSpPr txBox="1">
              <a:spLocks noChangeArrowheads="1"/>
            </p:cNvSpPr>
            <p:nvPr/>
          </p:nvSpPr>
          <p:spPr bwMode="auto">
            <a:xfrm>
              <a:off x="4327" y="11143"/>
              <a:ext cx="450" cy="463"/>
            </a:xfrm>
            <a:prstGeom prst="rect">
              <a:avLst/>
            </a:prstGeom>
            <a:noFill/>
            <a:ln w="9525">
              <a:noFill/>
              <a:miter lim="800000"/>
              <a:headEnd/>
              <a:tailEnd/>
            </a:ln>
          </p:spPr>
          <p:txBody>
            <a:bodyPr/>
            <a:lstStyle/>
            <a:p>
              <a:r>
                <a:rPr lang="en-US" sz="1100" b="1">
                  <a:cs typeface="Latha" pitchFamily="2" charset="0"/>
                </a:rPr>
                <a:t>A</a:t>
              </a:r>
              <a:endParaRPr lang="en-US"/>
            </a:p>
          </p:txBody>
        </p:sp>
        <p:sp>
          <p:nvSpPr>
            <p:cNvPr id="10277" name="Text Box 30"/>
            <p:cNvSpPr txBox="1">
              <a:spLocks noChangeArrowheads="1"/>
            </p:cNvSpPr>
            <p:nvPr/>
          </p:nvSpPr>
          <p:spPr bwMode="auto">
            <a:xfrm>
              <a:off x="4477" y="10217"/>
              <a:ext cx="450" cy="462"/>
            </a:xfrm>
            <a:prstGeom prst="rect">
              <a:avLst/>
            </a:prstGeom>
            <a:noFill/>
            <a:ln w="9525">
              <a:noFill/>
              <a:miter lim="800000"/>
              <a:headEnd/>
              <a:tailEnd/>
            </a:ln>
          </p:spPr>
          <p:txBody>
            <a:bodyPr/>
            <a:lstStyle/>
            <a:p>
              <a:r>
                <a:rPr lang="en-US" sz="1100" b="1">
                  <a:cs typeface="Latha" pitchFamily="2" charset="0"/>
                </a:rPr>
                <a:t>B</a:t>
              </a:r>
              <a:endParaRPr lang="en-US"/>
            </a:p>
          </p:txBody>
        </p:sp>
        <p:sp>
          <p:nvSpPr>
            <p:cNvPr id="10278" name="Text Box 31"/>
            <p:cNvSpPr txBox="1">
              <a:spLocks noChangeArrowheads="1"/>
            </p:cNvSpPr>
            <p:nvPr/>
          </p:nvSpPr>
          <p:spPr bwMode="auto">
            <a:xfrm>
              <a:off x="6577" y="10526"/>
              <a:ext cx="450" cy="462"/>
            </a:xfrm>
            <a:prstGeom prst="rect">
              <a:avLst/>
            </a:prstGeom>
            <a:noFill/>
            <a:ln w="9525">
              <a:noFill/>
              <a:miter lim="800000"/>
              <a:headEnd/>
              <a:tailEnd/>
            </a:ln>
          </p:spPr>
          <p:txBody>
            <a:bodyPr/>
            <a:lstStyle/>
            <a:p>
              <a:r>
                <a:rPr lang="en-US" sz="1100" b="1">
                  <a:cs typeface="Latha" pitchFamily="2" charset="0"/>
                </a:rPr>
                <a:t>C</a:t>
              </a:r>
              <a:endParaRPr lang="en-US"/>
            </a:p>
          </p:txBody>
        </p:sp>
        <p:sp>
          <p:nvSpPr>
            <p:cNvPr id="10279" name="Text Box 32"/>
            <p:cNvSpPr txBox="1">
              <a:spLocks noChangeArrowheads="1"/>
            </p:cNvSpPr>
            <p:nvPr/>
          </p:nvSpPr>
          <p:spPr bwMode="auto">
            <a:xfrm>
              <a:off x="6877" y="11297"/>
              <a:ext cx="450" cy="462"/>
            </a:xfrm>
            <a:prstGeom prst="rect">
              <a:avLst/>
            </a:prstGeom>
            <a:noFill/>
            <a:ln w="9525">
              <a:noFill/>
              <a:miter lim="800000"/>
              <a:headEnd/>
              <a:tailEnd/>
            </a:ln>
          </p:spPr>
          <p:txBody>
            <a:bodyPr/>
            <a:lstStyle/>
            <a:p>
              <a:r>
                <a:rPr lang="en-US" sz="1100" b="1">
                  <a:cs typeface="Latha" pitchFamily="2" charset="0"/>
                </a:rPr>
                <a:t>D</a:t>
              </a:r>
              <a:endParaRPr lang="en-US"/>
            </a:p>
          </p:txBody>
        </p:sp>
        <p:sp>
          <p:nvSpPr>
            <p:cNvPr id="10280" name="Arc 33"/>
            <p:cNvSpPr>
              <a:spLocks/>
            </p:cNvSpPr>
            <p:nvPr/>
          </p:nvSpPr>
          <p:spPr bwMode="auto">
            <a:xfrm rot="725685" flipV="1">
              <a:off x="4477" y="10989"/>
              <a:ext cx="450" cy="222"/>
            </a:xfrm>
            <a:custGeom>
              <a:avLst/>
              <a:gdLst>
                <a:gd name="T0" fmla="*/ 450 w 37003"/>
                <a:gd name="T1" fmla="*/ 2 h 21600"/>
                <a:gd name="T2" fmla="*/ 0 w 37003"/>
                <a:gd name="T3" fmla="*/ 156 h 21600"/>
                <a:gd name="T4" fmla="*/ 187 w 37003"/>
                <a:gd name="T5" fmla="*/ 0 h 21600"/>
                <a:gd name="T6" fmla="*/ 0 60000 65536"/>
                <a:gd name="T7" fmla="*/ 0 60000 65536"/>
                <a:gd name="T8" fmla="*/ 0 60000 65536"/>
                <a:gd name="T9" fmla="*/ 0 w 37003"/>
                <a:gd name="T10" fmla="*/ 0 h 21600"/>
                <a:gd name="T11" fmla="*/ 37003 w 37003"/>
                <a:gd name="T12" fmla="*/ 21600 h 21600"/>
              </a:gdLst>
              <a:ahLst/>
              <a:cxnLst>
                <a:cxn ang="T6">
                  <a:pos x="T0" y="T1"/>
                </a:cxn>
                <a:cxn ang="T7">
                  <a:pos x="T2" y="T3"/>
                </a:cxn>
                <a:cxn ang="T8">
                  <a:pos x="T4" y="T5"/>
                </a:cxn>
              </a:cxnLst>
              <a:rect l="T9" t="T10" r="T11" b="T12"/>
              <a:pathLst>
                <a:path w="37003" h="21600" fill="none" extrusionOk="0">
                  <a:moveTo>
                    <a:pt x="37003" y="163"/>
                  </a:moveTo>
                  <a:cubicBezTo>
                    <a:pt x="36913" y="12028"/>
                    <a:pt x="27269" y="21599"/>
                    <a:pt x="15404" y="21600"/>
                  </a:cubicBezTo>
                  <a:cubicBezTo>
                    <a:pt x="9611" y="21600"/>
                    <a:pt x="4060" y="19273"/>
                    <a:pt x="0" y="15141"/>
                  </a:cubicBezTo>
                </a:path>
                <a:path w="37003" h="21600" stroke="0" extrusionOk="0">
                  <a:moveTo>
                    <a:pt x="37003" y="163"/>
                  </a:moveTo>
                  <a:cubicBezTo>
                    <a:pt x="36913" y="12028"/>
                    <a:pt x="27269" y="21599"/>
                    <a:pt x="15404" y="21600"/>
                  </a:cubicBezTo>
                  <a:cubicBezTo>
                    <a:pt x="9611" y="21600"/>
                    <a:pt x="4060" y="19273"/>
                    <a:pt x="0" y="15141"/>
                  </a:cubicBezTo>
                  <a:lnTo>
                    <a:pt x="15404" y="0"/>
                  </a:lnTo>
                  <a:close/>
                </a:path>
              </a:pathLst>
            </a:custGeom>
            <a:noFill/>
            <a:ln w="9525">
              <a:solidFill>
                <a:srgbClr val="000000"/>
              </a:solidFill>
              <a:round/>
              <a:headEnd/>
              <a:tailEnd type="stealth" w="med" len="med"/>
            </a:ln>
          </p:spPr>
          <p:txBody>
            <a:bodyPr/>
            <a:lstStyle/>
            <a:p>
              <a:endParaRPr lang="en-US"/>
            </a:p>
          </p:txBody>
        </p:sp>
        <p:sp>
          <p:nvSpPr>
            <p:cNvPr id="10281" name="Arc 34"/>
            <p:cNvSpPr>
              <a:spLocks/>
            </p:cNvSpPr>
            <p:nvPr/>
          </p:nvSpPr>
          <p:spPr bwMode="auto">
            <a:xfrm rot="725685" flipV="1">
              <a:off x="6577" y="11141"/>
              <a:ext cx="431" cy="222"/>
            </a:xfrm>
            <a:custGeom>
              <a:avLst/>
              <a:gdLst>
                <a:gd name="T0" fmla="*/ 431 w 35450"/>
                <a:gd name="T1" fmla="*/ 83 h 21600"/>
                <a:gd name="T2" fmla="*/ 0 w 35450"/>
                <a:gd name="T3" fmla="*/ 156 h 21600"/>
                <a:gd name="T4" fmla="*/ 187 w 35450"/>
                <a:gd name="T5" fmla="*/ 0 h 21600"/>
                <a:gd name="T6" fmla="*/ 0 60000 65536"/>
                <a:gd name="T7" fmla="*/ 0 60000 65536"/>
                <a:gd name="T8" fmla="*/ 0 60000 65536"/>
                <a:gd name="T9" fmla="*/ 0 w 35450"/>
                <a:gd name="T10" fmla="*/ 0 h 21600"/>
                <a:gd name="T11" fmla="*/ 35450 w 35450"/>
                <a:gd name="T12" fmla="*/ 21600 h 21600"/>
              </a:gdLst>
              <a:ahLst/>
              <a:cxnLst>
                <a:cxn ang="T6">
                  <a:pos x="T0" y="T1"/>
                </a:cxn>
                <a:cxn ang="T7">
                  <a:pos x="T2" y="T3"/>
                </a:cxn>
                <a:cxn ang="T8">
                  <a:pos x="T4" y="T5"/>
                </a:cxn>
              </a:cxnLst>
              <a:rect l="T9" t="T10" r="T11" b="T12"/>
              <a:pathLst>
                <a:path w="35450" h="21600" fill="none" extrusionOk="0">
                  <a:moveTo>
                    <a:pt x="35449" y="8044"/>
                  </a:moveTo>
                  <a:cubicBezTo>
                    <a:pt x="32163" y="16233"/>
                    <a:pt x="24227" y="21599"/>
                    <a:pt x="15404" y="21600"/>
                  </a:cubicBezTo>
                  <a:cubicBezTo>
                    <a:pt x="9611" y="21600"/>
                    <a:pt x="4060" y="19273"/>
                    <a:pt x="0" y="15141"/>
                  </a:cubicBezTo>
                </a:path>
                <a:path w="35450" h="21600" stroke="0" extrusionOk="0">
                  <a:moveTo>
                    <a:pt x="35449" y="8044"/>
                  </a:moveTo>
                  <a:cubicBezTo>
                    <a:pt x="32163" y="16233"/>
                    <a:pt x="24227" y="21599"/>
                    <a:pt x="15404" y="21600"/>
                  </a:cubicBezTo>
                  <a:cubicBezTo>
                    <a:pt x="9611" y="21600"/>
                    <a:pt x="4060" y="19273"/>
                    <a:pt x="0" y="15141"/>
                  </a:cubicBezTo>
                  <a:lnTo>
                    <a:pt x="15404" y="0"/>
                  </a:lnTo>
                  <a:close/>
                </a:path>
              </a:pathLst>
            </a:custGeom>
            <a:noFill/>
            <a:ln w="9525">
              <a:solidFill>
                <a:srgbClr val="000000"/>
              </a:solidFill>
              <a:round/>
              <a:headEnd/>
              <a:tailEnd type="stealth" w="med" len="med"/>
            </a:ln>
          </p:spPr>
          <p:txBody>
            <a:bodyPr/>
            <a:lstStyle/>
            <a:p>
              <a:endParaRPr lang="en-US"/>
            </a:p>
          </p:txBody>
        </p:sp>
      </p:grpSp>
      <p:pic>
        <p:nvPicPr>
          <p:cNvPr id="10246" name="Picture 36" descr="trctbkin"/>
          <p:cNvPicPr>
            <a:picLocks noChangeAspect="1" noChangeArrowheads="1"/>
          </p:cNvPicPr>
          <p:nvPr/>
        </p:nvPicPr>
        <p:blipFill>
          <a:blip r:embed="rId2" cstate="print"/>
          <a:srcRect/>
          <a:stretch>
            <a:fillRect/>
          </a:stretch>
        </p:blipFill>
        <p:spPr bwMode="auto">
          <a:xfrm>
            <a:off x="323850" y="3068638"/>
            <a:ext cx="4724400" cy="3098800"/>
          </a:xfrm>
          <a:prstGeom prst="rect">
            <a:avLst/>
          </a:prstGeom>
          <a:noFill/>
          <a:ln w="9525">
            <a:noFill/>
            <a:miter lim="800000"/>
            <a:headEnd/>
            <a:tailEnd/>
          </a:ln>
        </p:spPr>
      </p:pic>
      <p:sp>
        <p:nvSpPr>
          <p:cNvPr id="10247" name="Text Box 37"/>
          <p:cNvSpPr txBox="1">
            <a:spLocks noChangeArrowheads="1"/>
          </p:cNvSpPr>
          <p:nvPr/>
        </p:nvSpPr>
        <p:spPr bwMode="auto">
          <a:xfrm>
            <a:off x="7092950" y="3716338"/>
            <a:ext cx="287338" cy="457200"/>
          </a:xfrm>
          <a:prstGeom prst="rect">
            <a:avLst/>
          </a:prstGeom>
          <a:noFill/>
          <a:ln w="9525">
            <a:noFill/>
            <a:miter lim="800000"/>
            <a:headEnd/>
            <a:tailEnd/>
          </a:ln>
        </p:spPr>
        <p:txBody>
          <a:bodyPr>
            <a:spAutoFit/>
          </a:bodyPr>
          <a:lstStyle/>
          <a:p>
            <a:pPr>
              <a:spcBef>
                <a:spcPct val="50000"/>
              </a:spcBef>
            </a:pPr>
            <a:r>
              <a:rPr lang="en-US"/>
              <a:t>1</a:t>
            </a:r>
          </a:p>
        </p:txBody>
      </p:sp>
      <p:sp>
        <p:nvSpPr>
          <p:cNvPr id="10248" name="Text Box 38"/>
          <p:cNvSpPr txBox="1">
            <a:spLocks noChangeArrowheads="1"/>
          </p:cNvSpPr>
          <p:nvPr/>
        </p:nvSpPr>
        <p:spPr bwMode="auto">
          <a:xfrm>
            <a:off x="5867400" y="2781300"/>
            <a:ext cx="287338" cy="457200"/>
          </a:xfrm>
          <a:prstGeom prst="rect">
            <a:avLst/>
          </a:prstGeom>
          <a:noFill/>
          <a:ln w="9525">
            <a:noFill/>
            <a:miter lim="800000"/>
            <a:headEnd/>
            <a:tailEnd/>
          </a:ln>
        </p:spPr>
        <p:txBody>
          <a:bodyPr>
            <a:spAutoFit/>
          </a:bodyPr>
          <a:lstStyle/>
          <a:p>
            <a:pPr>
              <a:spcBef>
                <a:spcPct val="50000"/>
              </a:spcBef>
            </a:pPr>
            <a:r>
              <a:rPr lang="en-US"/>
              <a:t>2</a:t>
            </a:r>
          </a:p>
        </p:txBody>
      </p:sp>
      <p:sp>
        <p:nvSpPr>
          <p:cNvPr id="10249" name="Text Box 39"/>
          <p:cNvSpPr txBox="1">
            <a:spLocks noChangeArrowheads="1"/>
          </p:cNvSpPr>
          <p:nvPr/>
        </p:nvSpPr>
        <p:spPr bwMode="auto">
          <a:xfrm>
            <a:off x="7164388" y="2492375"/>
            <a:ext cx="287337" cy="457200"/>
          </a:xfrm>
          <a:prstGeom prst="rect">
            <a:avLst/>
          </a:prstGeom>
          <a:noFill/>
          <a:ln w="9525">
            <a:noFill/>
            <a:miter lim="800000"/>
            <a:headEnd/>
            <a:tailEnd/>
          </a:ln>
        </p:spPr>
        <p:txBody>
          <a:bodyPr>
            <a:spAutoFit/>
          </a:bodyPr>
          <a:lstStyle/>
          <a:p>
            <a:pPr>
              <a:spcBef>
                <a:spcPct val="50000"/>
              </a:spcBef>
            </a:pPr>
            <a:r>
              <a:rPr lang="en-US"/>
              <a:t>3</a:t>
            </a:r>
          </a:p>
        </p:txBody>
      </p:sp>
      <p:sp>
        <p:nvSpPr>
          <p:cNvPr id="10250" name="Text Box 40"/>
          <p:cNvSpPr txBox="1">
            <a:spLocks noChangeArrowheads="1"/>
          </p:cNvSpPr>
          <p:nvPr/>
        </p:nvSpPr>
        <p:spPr bwMode="auto">
          <a:xfrm>
            <a:off x="8101013" y="2924175"/>
            <a:ext cx="287337" cy="457200"/>
          </a:xfrm>
          <a:prstGeom prst="rect">
            <a:avLst/>
          </a:prstGeom>
          <a:noFill/>
          <a:ln w="9525">
            <a:noFill/>
            <a:miter lim="800000"/>
            <a:headEnd/>
            <a:tailEnd/>
          </a:ln>
        </p:spPr>
        <p:txBody>
          <a:bodyPr>
            <a:spAutoFit/>
          </a:bodyPr>
          <a:lstStyle/>
          <a:p>
            <a:pPr>
              <a:spcBef>
                <a:spcPct val="50000"/>
              </a:spcBef>
            </a:pPr>
            <a:r>
              <a:rPr lang="en-US"/>
              <a:t>4</a:t>
            </a:r>
          </a:p>
        </p:txBody>
      </p:sp>
      <p:sp>
        <p:nvSpPr>
          <p:cNvPr id="10251" name="AutoShape 42"/>
          <p:cNvSpPr>
            <a:spLocks/>
          </p:cNvSpPr>
          <p:nvPr/>
        </p:nvSpPr>
        <p:spPr bwMode="auto">
          <a:xfrm>
            <a:off x="6300788" y="4221163"/>
            <a:ext cx="431800" cy="1512887"/>
          </a:xfrm>
          <a:prstGeom prst="rightBrace">
            <a:avLst>
              <a:gd name="adj1" fmla="val 29197"/>
              <a:gd name="adj2" fmla="val 50000"/>
            </a:avLst>
          </a:prstGeom>
          <a:noFill/>
          <a:ln w="9525">
            <a:solidFill>
              <a:schemeClr val="tx1"/>
            </a:solidFill>
            <a:round/>
            <a:headEnd/>
            <a:tailEnd/>
          </a:ln>
        </p:spPr>
        <p:txBody>
          <a:bodyPr wrap="none" anchor="ctr"/>
          <a:lstStyle/>
          <a:p>
            <a:endParaRPr lang="en-US"/>
          </a:p>
        </p:txBody>
      </p:sp>
      <p:sp>
        <p:nvSpPr>
          <p:cNvPr id="10252" name="Text Box 43"/>
          <p:cNvSpPr txBox="1">
            <a:spLocks noChangeArrowheads="1"/>
          </p:cNvSpPr>
          <p:nvPr/>
        </p:nvSpPr>
        <p:spPr bwMode="auto">
          <a:xfrm>
            <a:off x="6877050" y="4724400"/>
            <a:ext cx="2087563" cy="457200"/>
          </a:xfrm>
          <a:prstGeom prst="rect">
            <a:avLst/>
          </a:prstGeom>
          <a:noFill/>
          <a:ln w="9525">
            <a:noFill/>
            <a:miter lim="800000"/>
            <a:headEnd/>
            <a:tailEnd/>
          </a:ln>
        </p:spPr>
        <p:txBody>
          <a:bodyPr>
            <a:spAutoFit/>
          </a:bodyPr>
          <a:lstStyle/>
          <a:p>
            <a:pPr>
              <a:spcBef>
                <a:spcPct val="50000"/>
              </a:spcBef>
            </a:pPr>
            <a:r>
              <a:rPr lang="en-US"/>
              <a:t>Turning pair</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Oval 71"/>
          <p:cNvSpPr>
            <a:spLocks noChangeArrowheads="1"/>
          </p:cNvSpPr>
          <p:nvPr/>
        </p:nvSpPr>
        <p:spPr bwMode="auto">
          <a:xfrm>
            <a:off x="755650" y="4868863"/>
            <a:ext cx="1008063" cy="1296987"/>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1267" name="Line 64"/>
          <p:cNvSpPr>
            <a:spLocks noChangeShapeType="1"/>
          </p:cNvSpPr>
          <p:nvPr/>
        </p:nvSpPr>
        <p:spPr bwMode="auto">
          <a:xfrm>
            <a:off x="6443663" y="2060575"/>
            <a:ext cx="1944687" cy="73025"/>
          </a:xfrm>
          <a:prstGeom prst="line">
            <a:avLst/>
          </a:prstGeom>
          <a:noFill/>
          <a:ln w="28575">
            <a:solidFill>
              <a:schemeClr val="hlink"/>
            </a:solidFill>
            <a:round/>
            <a:headEnd/>
            <a:tailEnd/>
          </a:ln>
        </p:spPr>
        <p:txBody>
          <a:bodyPr/>
          <a:lstStyle/>
          <a:p>
            <a:endParaRPr lang="en-IN"/>
          </a:p>
        </p:txBody>
      </p:sp>
      <p:sp>
        <p:nvSpPr>
          <p:cNvPr id="11268" name="Title 1"/>
          <p:cNvSpPr>
            <a:spLocks noGrp="1"/>
          </p:cNvSpPr>
          <p:nvPr>
            <p:ph type="title"/>
          </p:nvPr>
        </p:nvSpPr>
        <p:spPr>
          <a:xfrm>
            <a:off x="0" y="0"/>
            <a:ext cx="5500688" cy="1125538"/>
          </a:xfrm>
        </p:spPr>
        <p:txBody>
          <a:bodyPr/>
          <a:lstStyle/>
          <a:p>
            <a:pPr eaLnBrk="1" hangingPunct="1"/>
            <a:r>
              <a:rPr lang="en-US" sz="2800" smtClean="0"/>
              <a:t>Four Bar Mechanism (Contd..)</a:t>
            </a:r>
            <a:br>
              <a:rPr lang="en-US" sz="2800" smtClean="0"/>
            </a:br>
            <a:r>
              <a:rPr lang="en-US" sz="2800" smtClean="0"/>
              <a:t>Inversion of FBM</a:t>
            </a:r>
          </a:p>
        </p:txBody>
      </p:sp>
      <p:sp>
        <p:nvSpPr>
          <p:cNvPr id="11270" name="Text Box 28"/>
          <p:cNvSpPr txBox="1">
            <a:spLocks noChangeArrowheads="1"/>
          </p:cNvSpPr>
          <p:nvPr/>
        </p:nvSpPr>
        <p:spPr bwMode="auto">
          <a:xfrm>
            <a:off x="323850" y="1196975"/>
            <a:ext cx="5400675" cy="3013075"/>
          </a:xfrm>
          <a:prstGeom prst="rect">
            <a:avLst/>
          </a:prstGeom>
          <a:noFill/>
          <a:ln w="9525">
            <a:noFill/>
            <a:miter lim="800000"/>
            <a:headEnd/>
            <a:tailEnd/>
          </a:ln>
        </p:spPr>
        <p:txBody>
          <a:bodyPr>
            <a:spAutoFit/>
          </a:bodyPr>
          <a:lstStyle/>
          <a:p>
            <a:pPr marL="342900" indent="-342900">
              <a:spcBef>
                <a:spcPct val="50000"/>
              </a:spcBef>
              <a:buFontTx/>
              <a:buChar char="•"/>
            </a:pPr>
            <a:r>
              <a:rPr lang="en-US"/>
              <a:t>Inversion - Modification obtained by changing the motion of one pair</a:t>
            </a:r>
          </a:p>
          <a:p>
            <a:pPr marL="800100" lvl="1" indent="-342900">
              <a:spcBef>
                <a:spcPct val="50000"/>
              </a:spcBef>
              <a:buFontTx/>
              <a:buChar char="•"/>
            </a:pPr>
            <a:r>
              <a:rPr lang="en-US"/>
              <a:t>Double Crank Mechanism</a:t>
            </a:r>
          </a:p>
          <a:p>
            <a:pPr marL="800100" lvl="1" indent="-342900">
              <a:spcBef>
                <a:spcPct val="50000"/>
              </a:spcBef>
              <a:buFontTx/>
              <a:buChar char="•"/>
            </a:pPr>
            <a:r>
              <a:rPr lang="en-US"/>
              <a:t>Double Lever Mechanism</a:t>
            </a:r>
          </a:p>
          <a:p>
            <a:pPr marL="800100" lvl="1" indent="-342900">
              <a:spcBef>
                <a:spcPct val="50000"/>
              </a:spcBef>
              <a:buFontTx/>
              <a:buChar char="•"/>
            </a:pPr>
            <a:r>
              <a:rPr lang="en-US"/>
              <a:t>Crank lever Mechanism</a:t>
            </a:r>
          </a:p>
          <a:p>
            <a:pPr marL="342900" indent="-342900">
              <a:spcBef>
                <a:spcPct val="50000"/>
              </a:spcBef>
              <a:buFontTx/>
              <a:buChar char="•"/>
            </a:pPr>
            <a:endParaRPr lang="en-US"/>
          </a:p>
        </p:txBody>
      </p:sp>
      <p:sp>
        <p:nvSpPr>
          <p:cNvPr id="16442" name="Oval 58"/>
          <p:cNvSpPr>
            <a:spLocks noChangeArrowheads="1"/>
          </p:cNvSpPr>
          <p:nvPr/>
        </p:nvSpPr>
        <p:spPr bwMode="auto">
          <a:xfrm>
            <a:off x="6084888" y="1700213"/>
            <a:ext cx="720725" cy="792162"/>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6444" name="Oval 60"/>
          <p:cNvSpPr>
            <a:spLocks noChangeArrowheads="1"/>
          </p:cNvSpPr>
          <p:nvPr/>
        </p:nvSpPr>
        <p:spPr bwMode="auto">
          <a:xfrm>
            <a:off x="8027988" y="1773238"/>
            <a:ext cx="720725" cy="792162"/>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1274" name="Line 61"/>
          <p:cNvSpPr>
            <a:spLocks noChangeShapeType="1"/>
          </p:cNvSpPr>
          <p:nvPr/>
        </p:nvSpPr>
        <p:spPr bwMode="auto">
          <a:xfrm>
            <a:off x="6516688" y="1700213"/>
            <a:ext cx="1871662" cy="73025"/>
          </a:xfrm>
          <a:prstGeom prst="line">
            <a:avLst/>
          </a:prstGeom>
          <a:noFill/>
          <a:ln w="38100">
            <a:solidFill>
              <a:schemeClr val="hlink"/>
            </a:solidFill>
            <a:round/>
            <a:headEnd/>
            <a:tailEnd/>
          </a:ln>
        </p:spPr>
        <p:txBody>
          <a:bodyPr/>
          <a:lstStyle/>
          <a:p>
            <a:endParaRPr lang="en-IN"/>
          </a:p>
        </p:txBody>
      </p:sp>
      <p:sp>
        <p:nvSpPr>
          <p:cNvPr id="16446" name="Line 62"/>
          <p:cNvSpPr>
            <a:spLocks noChangeShapeType="1"/>
          </p:cNvSpPr>
          <p:nvPr/>
        </p:nvSpPr>
        <p:spPr bwMode="auto">
          <a:xfrm flipV="1">
            <a:off x="6443663" y="1700213"/>
            <a:ext cx="73025" cy="360362"/>
          </a:xfrm>
          <a:prstGeom prst="line">
            <a:avLst/>
          </a:prstGeom>
          <a:noFill/>
          <a:ln w="28575">
            <a:solidFill>
              <a:schemeClr val="hlink"/>
            </a:solidFill>
            <a:round/>
            <a:headEnd/>
            <a:tailEnd/>
          </a:ln>
        </p:spPr>
        <p:txBody>
          <a:bodyPr/>
          <a:lstStyle/>
          <a:p>
            <a:endParaRPr lang="en-IN"/>
          </a:p>
        </p:txBody>
      </p:sp>
      <p:sp>
        <p:nvSpPr>
          <p:cNvPr id="16447" name="Line 63"/>
          <p:cNvSpPr>
            <a:spLocks noChangeShapeType="1"/>
          </p:cNvSpPr>
          <p:nvPr/>
        </p:nvSpPr>
        <p:spPr bwMode="auto">
          <a:xfrm flipV="1">
            <a:off x="8388350" y="1773238"/>
            <a:ext cx="71438" cy="360362"/>
          </a:xfrm>
          <a:prstGeom prst="line">
            <a:avLst/>
          </a:prstGeom>
          <a:noFill/>
          <a:ln w="28575">
            <a:solidFill>
              <a:schemeClr val="hlink"/>
            </a:solidFill>
            <a:round/>
            <a:headEnd/>
            <a:tailEnd/>
          </a:ln>
        </p:spPr>
        <p:txBody>
          <a:bodyPr/>
          <a:lstStyle/>
          <a:p>
            <a:endParaRPr lang="en-IN"/>
          </a:p>
        </p:txBody>
      </p:sp>
      <p:sp>
        <p:nvSpPr>
          <p:cNvPr id="11277" name="Text Box 65"/>
          <p:cNvSpPr txBox="1">
            <a:spLocks noChangeArrowheads="1"/>
          </p:cNvSpPr>
          <p:nvPr/>
        </p:nvSpPr>
        <p:spPr bwMode="auto">
          <a:xfrm>
            <a:off x="5724525" y="2636838"/>
            <a:ext cx="3095625" cy="396875"/>
          </a:xfrm>
          <a:prstGeom prst="rect">
            <a:avLst/>
          </a:prstGeom>
          <a:noFill/>
          <a:ln w="9525">
            <a:noFill/>
            <a:miter lim="800000"/>
            <a:headEnd/>
            <a:tailEnd/>
          </a:ln>
        </p:spPr>
        <p:txBody>
          <a:bodyPr>
            <a:spAutoFit/>
          </a:bodyPr>
          <a:lstStyle/>
          <a:p>
            <a:pPr>
              <a:spcBef>
                <a:spcPct val="50000"/>
              </a:spcBef>
            </a:pPr>
            <a:r>
              <a:rPr lang="en-US" sz="2000"/>
              <a:t>Locomotive mechanism</a:t>
            </a:r>
          </a:p>
        </p:txBody>
      </p:sp>
      <p:sp>
        <p:nvSpPr>
          <p:cNvPr id="11278" name="Text Box 66"/>
          <p:cNvSpPr txBox="1">
            <a:spLocks noChangeArrowheads="1"/>
          </p:cNvSpPr>
          <p:nvPr/>
        </p:nvSpPr>
        <p:spPr bwMode="auto">
          <a:xfrm>
            <a:off x="5867400" y="5300663"/>
            <a:ext cx="3095625" cy="396875"/>
          </a:xfrm>
          <a:prstGeom prst="rect">
            <a:avLst/>
          </a:prstGeom>
          <a:noFill/>
          <a:ln w="9525">
            <a:noFill/>
            <a:miter lim="800000"/>
            <a:headEnd/>
            <a:tailEnd/>
          </a:ln>
        </p:spPr>
        <p:txBody>
          <a:bodyPr>
            <a:spAutoFit/>
          </a:bodyPr>
          <a:lstStyle/>
          <a:p>
            <a:pPr>
              <a:spcBef>
                <a:spcPct val="50000"/>
              </a:spcBef>
            </a:pPr>
            <a:r>
              <a:rPr lang="en-US" sz="2000"/>
              <a:t>Pantograph mechanism</a:t>
            </a:r>
          </a:p>
        </p:txBody>
      </p:sp>
      <p:sp>
        <p:nvSpPr>
          <p:cNvPr id="11279" name="Line 67"/>
          <p:cNvSpPr>
            <a:spLocks noChangeShapeType="1"/>
          </p:cNvSpPr>
          <p:nvPr/>
        </p:nvSpPr>
        <p:spPr bwMode="auto">
          <a:xfrm flipV="1">
            <a:off x="1187450" y="5013325"/>
            <a:ext cx="360363" cy="503238"/>
          </a:xfrm>
          <a:prstGeom prst="line">
            <a:avLst/>
          </a:prstGeom>
          <a:noFill/>
          <a:ln w="38100">
            <a:solidFill>
              <a:srgbClr val="FF0000"/>
            </a:solidFill>
            <a:round/>
            <a:headEnd/>
            <a:tailEnd/>
          </a:ln>
        </p:spPr>
        <p:txBody>
          <a:bodyPr/>
          <a:lstStyle/>
          <a:p>
            <a:endParaRPr lang="en-IN"/>
          </a:p>
        </p:txBody>
      </p:sp>
      <p:sp>
        <p:nvSpPr>
          <p:cNvPr id="11280" name="Line 68"/>
          <p:cNvSpPr>
            <a:spLocks noChangeShapeType="1"/>
          </p:cNvSpPr>
          <p:nvPr/>
        </p:nvSpPr>
        <p:spPr bwMode="auto">
          <a:xfrm flipV="1">
            <a:off x="1547813" y="4221163"/>
            <a:ext cx="2232025" cy="792162"/>
          </a:xfrm>
          <a:prstGeom prst="line">
            <a:avLst/>
          </a:prstGeom>
          <a:noFill/>
          <a:ln w="38100">
            <a:solidFill>
              <a:srgbClr val="FF0000"/>
            </a:solidFill>
            <a:round/>
            <a:headEnd/>
            <a:tailEnd/>
          </a:ln>
        </p:spPr>
        <p:txBody>
          <a:bodyPr/>
          <a:lstStyle/>
          <a:p>
            <a:endParaRPr lang="en-IN"/>
          </a:p>
        </p:txBody>
      </p:sp>
      <p:sp>
        <p:nvSpPr>
          <p:cNvPr id="11281" name="Line 69"/>
          <p:cNvSpPr>
            <a:spLocks noChangeShapeType="1"/>
          </p:cNvSpPr>
          <p:nvPr/>
        </p:nvSpPr>
        <p:spPr bwMode="auto">
          <a:xfrm flipH="1">
            <a:off x="3348038" y="4221163"/>
            <a:ext cx="431800" cy="1368425"/>
          </a:xfrm>
          <a:prstGeom prst="line">
            <a:avLst/>
          </a:prstGeom>
          <a:noFill/>
          <a:ln w="38100">
            <a:solidFill>
              <a:srgbClr val="FF0000"/>
            </a:solidFill>
            <a:round/>
            <a:headEnd/>
            <a:tailEnd/>
          </a:ln>
        </p:spPr>
        <p:txBody>
          <a:bodyPr/>
          <a:lstStyle/>
          <a:p>
            <a:endParaRPr lang="en-IN"/>
          </a:p>
        </p:txBody>
      </p:sp>
      <p:sp>
        <p:nvSpPr>
          <p:cNvPr id="11282" name="Line 70"/>
          <p:cNvSpPr>
            <a:spLocks noChangeShapeType="1"/>
          </p:cNvSpPr>
          <p:nvPr/>
        </p:nvSpPr>
        <p:spPr bwMode="auto">
          <a:xfrm>
            <a:off x="1187450" y="5516563"/>
            <a:ext cx="2232025" cy="0"/>
          </a:xfrm>
          <a:prstGeom prst="line">
            <a:avLst/>
          </a:prstGeom>
          <a:noFill/>
          <a:ln w="38100">
            <a:solidFill>
              <a:srgbClr val="FF0000"/>
            </a:solidFill>
            <a:round/>
            <a:headEnd/>
            <a:tailEnd/>
          </a:ln>
        </p:spPr>
        <p:txBody>
          <a:bodyPr/>
          <a:lstStyle/>
          <a:p>
            <a:endParaRPr lang="en-IN"/>
          </a:p>
        </p:txBody>
      </p:sp>
      <p:sp>
        <p:nvSpPr>
          <p:cNvPr id="11283" name="Arc 72"/>
          <p:cNvSpPr>
            <a:spLocks/>
          </p:cNvSpPr>
          <p:nvPr/>
        </p:nvSpPr>
        <p:spPr bwMode="auto">
          <a:xfrm>
            <a:off x="3276600" y="4149725"/>
            <a:ext cx="790575" cy="431800"/>
          </a:xfrm>
          <a:custGeom>
            <a:avLst/>
            <a:gdLst>
              <a:gd name="T0" fmla="*/ 0 w 21600"/>
              <a:gd name="T1" fmla="*/ 0 h 21600"/>
              <a:gd name="T2" fmla="*/ 790575 w 21600"/>
              <a:gd name="T3" fmla="*/ 431800 h 21600"/>
              <a:gd name="T4" fmla="*/ 0 w 21600"/>
              <a:gd name="T5" fmla="*/ 43180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hlink"/>
            </a:solidFill>
            <a:round/>
            <a:headEnd type="triangle" w="med" len="med"/>
            <a:tailEnd type="triangle" w="med" len="med"/>
          </a:ln>
        </p:spPr>
        <p:txBody>
          <a:bodyPr wrap="none" anchor="ctr"/>
          <a:lstStyle/>
          <a:p>
            <a:endParaRPr lang="en-US"/>
          </a:p>
        </p:txBody>
      </p:sp>
      <p:sp>
        <p:nvSpPr>
          <p:cNvPr id="11284" name="Line 73"/>
          <p:cNvSpPr>
            <a:spLocks noChangeShapeType="1"/>
          </p:cNvSpPr>
          <p:nvPr/>
        </p:nvSpPr>
        <p:spPr bwMode="auto">
          <a:xfrm flipH="1">
            <a:off x="2051050" y="5516563"/>
            <a:ext cx="73025" cy="144462"/>
          </a:xfrm>
          <a:prstGeom prst="line">
            <a:avLst/>
          </a:prstGeom>
          <a:noFill/>
          <a:ln w="9525">
            <a:solidFill>
              <a:schemeClr val="tx1"/>
            </a:solidFill>
            <a:round/>
            <a:headEnd/>
            <a:tailEnd/>
          </a:ln>
        </p:spPr>
        <p:txBody>
          <a:bodyPr/>
          <a:lstStyle/>
          <a:p>
            <a:endParaRPr lang="en-IN"/>
          </a:p>
        </p:txBody>
      </p:sp>
      <p:sp>
        <p:nvSpPr>
          <p:cNvPr id="11285" name="Line 74"/>
          <p:cNvSpPr>
            <a:spLocks noChangeShapeType="1"/>
          </p:cNvSpPr>
          <p:nvPr/>
        </p:nvSpPr>
        <p:spPr bwMode="auto">
          <a:xfrm flipH="1">
            <a:off x="2195513" y="5516563"/>
            <a:ext cx="73025" cy="144462"/>
          </a:xfrm>
          <a:prstGeom prst="line">
            <a:avLst/>
          </a:prstGeom>
          <a:noFill/>
          <a:ln w="9525">
            <a:solidFill>
              <a:schemeClr val="tx1"/>
            </a:solidFill>
            <a:round/>
            <a:headEnd/>
            <a:tailEnd/>
          </a:ln>
        </p:spPr>
        <p:txBody>
          <a:bodyPr/>
          <a:lstStyle/>
          <a:p>
            <a:endParaRPr lang="en-IN"/>
          </a:p>
        </p:txBody>
      </p:sp>
      <p:sp>
        <p:nvSpPr>
          <p:cNvPr id="11286" name="Line 75"/>
          <p:cNvSpPr>
            <a:spLocks noChangeShapeType="1"/>
          </p:cNvSpPr>
          <p:nvPr/>
        </p:nvSpPr>
        <p:spPr bwMode="auto">
          <a:xfrm flipH="1">
            <a:off x="2339975" y="5516563"/>
            <a:ext cx="73025" cy="144462"/>
          </a:xfrm>
          <a:prstGeom prst="line">
            <a:avLst/>
          </a:prstGeom>
          <a:noFill/>
          <a:ln w="9525">
            <a:solidFill>
              <a:schemeClr val="tx1"/>
            </a:solidFill>
            <a:round/>
            <a:headEnd/>
            <a:tailEnd/>
          </a:ln>
        </p:spPr>
        <p:txBody>
          <a:bodyPr/>
          <a:lstStyle/>
          <a:p>
            <a:endParaRPr lang="en-IN"/>
          </a:p>
        </p:txBody>
      </p:sp>
      <p:sp>
        <p:nvSpPr>
          <p:cNvPr id="11287" name="Line 76"/>
          <p:cNvSpPr>
            <a:spLocks noChangeShapeType="1"/>
          </p:cNvSpPr>
          <p:nvPr/>
        </p:nvSpPr>
        <p:spPr bwMode="auto">
          <a:xfrm flipH="1">
            <a:off x="2484438" y="5516563"/>
            <a:ext cx="73025" cy="144462"/>
          </a:xfrm>
          <a:prstGeom prst="line">
            <a:avLst/>
          </a:prstGeom>
          <a:noFill/>
          <a:ln w="9525">
            <a:solidFill>
              <a:schemeClr val="tx1"/>
            </a:solidFill>
            <a:round/>
            <a:headEnd/>
            <a:tailEnd/>
          </a:ln>
        </p:spPr>
        <p:txBody>
          <a:bodyPr/>
          <a:lstStyle/>
          <a:p>
            <a:endParaRPr lang="en-IN"/>
          </a:p>
        </p:txBody>
      </p:sp>
      <p:pic>
        <p:nvPicPr>
          <p:cNvPr id="51" name="Picture 2" descr="Image result for pantograph mechanism animation"/>
          <p:cNvPicPr>
            <a:picLocks noGrp="1" noChangeAspect="1" noChangeArrowheads="1" noCrop="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5580063" y="3293269"/>
            <a:ext cx="2857500" cy="1905000"/>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16442"/>
                                        </p:tgtEl>
                                        <p:attrNameLst>
                                          <p:attrName>r</p:attrName>
                                        </p:attrNameLst>
                                      </p:cBhvr>
                                    </p:animRot>
                                  </p:childTnLst>
                                </p:cTn>
                              </p:par>
                              <p:par>
                                <p:cTn id="7" presetID="8" presetClass="emph" presetSubtype="0" fill="hold" grpId="0" nodeType="withEffect">
                                  <p:stCondLst>
                                    <p:cond delay="0"/>
                                  </p:stCondLst>
                                  <p:childTnLst>
                                    <p:animRot by="21600000">
                                      <p:cBhvr>
                                        <p:cTn id="8" dur="2000" fill="hold"/>
                                        <p:tgtEl>
                                          <p:spTgt spid="16446"/>
                                        </p:tgtEl>
                                        <p:attrNameLst>
                                          <p:attrName>r</p:attrName>
                                        </p:attrNameLst>
                                      </p:cBhvr>
                                    </p:animRot>
                                  </p:childTnLst>
                                </p:cTn>
                              </p:par>
                              <p:par>
                                <p:cTn id="9" presetID="8" presetClass="emph" presetSubtype="0" fill="hold" grpId="0" nodeType="withEffect">
                                  <p:stCondLst>
                                    <p:cond delay="0"/>
                                  </p:stCondLst>
                                  <p:childTnLst>
                                    <p:animRot by="21600000">
                                      <p:cBhvr>
                                        <p:cTn id="10" dur="2000" fill="hold"/>
                                        <p:tgtEl>
                                          <p:spTgt spid="16447"/>
                                        </p:tgtEl>
                                        <p:attrNameLst>
                                          <p:attrName>r</p:attrName>
                                        </p:attrNameLst>
                                      </p:cBhvr>
                                    </p:animRot>
                                  </p:childTnLst>
                                </p:cTn>
                              </p:par>
                              <p:par>
                                <p:cTn id="11" presetID="8" presetClass="emph" presetSubtype="0" fill="hold" grpId="0" nodeType="withEffect">
                                  <p:stCondLst>
                                    <p:cond delay="0"/>
                                  </p:stCondLst>
                                  <p:childTnLst>
                                    <p:animRot by="21600000">
                                      <p:cBhvr>
                                        <p:cTn id="12" dur="2000" fill="hold"/>
                                        <p:tgtEl>
                                          <p:spTgt spid="1644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42" grpId="0" animBg="1"/>
      <p:bldP spid="16444" grpId="0" animBg="1"/>
      <p:bldP spid="16446" grpId="0" animBg="1"/>
      <p:bldP spid="164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0" y="0"/>
            <a:ext cx="5500688" cy="1125538"/>
          </a:xfrm>
        </p:spPr>
        <p:txBody>
          <a:bodyPr>
            <a:normAutofit fontScale="90000"/>
          </a:bodyPr>
          <a:lstStyle/>
          <a:p>
            <a:pPr eaLnBrk="1" hangingPunct="1"/>
            <a:r>
              <a:rPr lang="en-US" sz="3600" b="1" smtClean="0"/>
              <a:t>Slider Crank Mechanism</a:t>
            </a:r>
            <a:r>
              <a:rPr lang="en-US" sz="3600" smtClean="0"/>
              <a:t/>
            </a:r>
            <a:br>
              <a:rPr lang="en-US" sz="3600" smtClean="0"/>
            </a:br>
            <a:r>
              <a:rPr lang="en-US" sz="3600" smtClean="0"/>
              <a:t>(SCM)</a:t>
            </a:r>
          </a:p>
        </p:txBody>
      </p:sp>
      <p:pic>
        <p:nvPicPr>
          <p:cNvPr id="12292" name="Picture 23"/>
          <p:cNvPicPr>
            <a:picLocks noChangeAspect="1" noChangeArrowheads="1"/>
          </p:cNvPicPr>
          <p:nvPr/>
        </p:nvPicPr>
        <p:blipFill>
          <a:blip r:embed="rId2" cstate="print"/>
          <a:srcRect l="5887" t="19955" r="23547"/>
          <a:stretch>
            <a:fillRect/>
          </a:stretch>
        </p:blipFill>
        <p:spPr bwMode="auto">
          <a:xfrm>
            <a:off x="4824413" y="1484313"/>
            <a:ext cx="4319587" cy="1731962"/>
          </a:xfrm>
          <a:prstGeom prst="rect">
            <a:avLst/>
          </a:prstGeom>
          <a:noFill/>
          <a:ln w="9525">
            <a:noFill/>
            <a:miter lim="800000"/>
            <a:headEnd/>
            <a:tailEnd/>
          </a:ln>
        </p:spPr>
      </p:pic>
      <p:sp>
        <p:nvSpPr>
          <p:cNvPr id="12293" name="Text Box 25"/>
          <p:cNvSpPr txBox="1">
            <a:spLocks noChangeArrowheads="1"/>
          </p:cNvSpPr>
          <p:nvPr/>
        </p:nvSpPr>
        <p:spPr bwMode="auto">
          <a:xfrm>
            <a:off x="250825" y="1412875"/>
            <a:ext cx="4465638" cy="4291013"/>
          </a:xfrm>
          <a:prstGeom prst="rect">
            <a:avLst/>
          </a:prstGeom>
          <a:noFill/>
          <a:ln w="9525">
            <a:noFill/>
            <a:miter lim="800000"/>
            <a:headEnd/>
            <a:tailEnd/>
          </a:ln>
        </p:spPr>
        <p:txBody>
          <a:bodyPr>
            <a:spAutoFit/>
          </a:bodyPr>
          <a:lstStyle/>
          <a:p>
            <a:pPr marL="228600" indent="-228600">
              <a:spcBef>
                <a:spcPct val="50000"/>
              </a:spcBef>
              <a:buFontTx/>
              <a:buChar char="•"/>
            </a:pPr>
            <a:r>
              <a:rPr lang="en-US" dirty="0"/>
              <a:t>Mechanism developed by modifying the FBM</a:t>
            </a:r>
          </a:p>
          <a:p>
            <a:pPr marL="228600" indent="-228600">
              <a:spcBef>
                <a:spcPct val="50000"/>
              </a:spcBef>
              <a:buFontTx/>
              <a:buChar char="•"/>
            </a:pPr>
            <a:r>
              <a:rPr lang="en-US" dirty="0"/>
              <a:t>One of the turning pair of FBM is replaced with sliding pair</a:t>
            </a:r>
          </a:p>
          <a:p>
            <a:pPr marL="228600" indent="-228600">
              <a:spcBef>
                <a:spcPct val="50000"/>
              </a:spcBef>
            </a:pPr>
            <a:r>
              <a:rPr lang="en-US" dirty="0"/>
              <a:t>	1-2</a:t>
            </a:r>
          </a:p>
          <a:p>
            <a:pPr marL="228600" indent="-228600">
              <a:spcBef>
                <a:spcPct val="50000"/>
              </a:spcBef>
            </a:pPr>
            <a:r>
              <a:rPr lang="en-US" dirty="0"/>
              <a:t>	2-3	  	Turning pair</a:t>
            </a:r>
          </a:p>
          <a:p>
            <a:pPr marL="228600" indent="-228600">
              <a:spcBef>
                <a:spcPct val="50000"/>
              </a:spcBef>
            </a:pPr>
            <a:r>
              <a:rPr lang="en-US" dirty="0"/>
              <a:t>	3-4</a:t>
            </a:r>
          </a:p>
          <a:p>
            <a:pPr marL="228600" indent="-228600">
              <a:spcBef>
                <a:spcPct val="50000"/>
              </a:spcBef>
            </a:pPr>
            <a:r>
              <a:rPr lang="en-US" dirty="0"/>
              <a:t>	4-1	  	Sliding pair</a:t>
            </a:r>
          </a:p>
        </p:txBody>
      </p:sp>
      <p:sp>
        <p:nvSpPr>
          <p:cNvPr id="12294" name="AutoShape 26"/>
          <p:cNvSpPr>
            <a:spLocks/>
          </p:cNvSpPr>
          <p:nvPr/>
        </p:nvSpPr>
        <p:spPr bwMode="auto">
          <a:xfrm>
            <a:off x="1143000" y="2971800"/>
            <a:ext cx="358775" cy="838200"/>
          </a:xfrm>
          <a:prstGeom prst="rightBrace">
            <a:avLst>
              <a:gd name="adj1" fmla="val 26770"/>
              <a:gd name="adj2" fmla="val 50000"/>
            </a:avLst>
          </a:prstGeom>
          <a:noFill/>
          <a:ln w="9525">
            <a:solidFill>
              <a:schemeClr val="tx1"/>
            </a:solidFill>
            <a:round/>
            <a:headEnd/>
            <a:tailEnd/>
          </a:ln>
        </p:spPr>
        <p:txBody>
          <a:bodyPr wrap="none" anchor="ctr"/>
          <a:lstStyle/>
          <a:p>
            <a:endParaRPr lang="en-US"/>
          </a:p>
        </p:txBody>
      </p:sp>
      <p:pic>
        <p:nvPicPr>
          <p:cNvPr id="8194" name="Picture 2" descr="slider ani"/>
          <p:cNvPicPr>
            <a:picLocks noChangeAspect="1" noChangeArrowheads="1" noCrop="1"/>
          </p:cNvPicPr>
          <p:nvPr/>
        </p:nvPicPr>
        <p:blipFill>
          <a:blip r:embed="rId3">
            <a:extLst>
              <a:ext uri="{28A0092B-C50C-407E-A947-70E740481C1C}">
                <a14:useLocalDpi xmlns="" xmlns:a14="http://schemas.microsoft.com/office/drawing/2010/main" val="0"/>
              </a:ext>
            </a:extLst>
          </a:blip>
          <a:srcRect/>
          <a:stretch>
            <a:fillRect/>
          </a:stretch>
        </p:blipFill>
        <p:spPr bwMode="auto">
          <a:xfrm>
            <a:off x="5181600" y="3822700"/>
            <a:ext cx="2857500" cy="1600200"/>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0"/>
            <a:ext cx="5500688" cy="1125538"/>
          </a:xfrm>
        </p:spPr>
        <p:txBody>
          <a:bodyPr/>
          <a:lstStyle/>
          <a:p>
            <a:pPr eaLnBrk="1" hangingPunct="1"/>
            <a:r>
              <a:rPr lang="en-US" sz="2400" smtClean="0"/>
              <a:t>Slider Crank Mechanism</a:t>
            </a:r>
            <a:r>
              <a:rPr lang="en-US" sz="2800" smtClean="0"/>
              <a:t> (Contd..)</a:t>
            </a:r>
            <a:br>
              <a:rPr lang="en-US" sz="2800" smtClean="0"/>
            </a:br>
            <a:r>
              <a:rPr lang="en-US" sz="2800" smtClean="0"/>
              <a:t>Inversion of SCM</a:t>
            </a:r>
          </a:p>
        </p:txBody>
      </p:sp>
      <p:sp>
        <p:nvSpPr>
          <p:cNvPr id="13316" name="Text Box 31"/>
          <p:cNvSpPr txBox="1">
            <a:spLocks noChangeArrowheads="1"/>
          </p:cNvSpPr>
          <p:nvPr/>
        </p:nvSpPr>
        <p:spPr bwMode="auto">
          <a:xfrm>
            <a:off x="1042988" y="1341438"/>
            <a:ext cx="7200900" cy="457200"/>
          </a:xfrm>
          <a:prstGeom prst="rect">
            <a:avLst/>
          </a:prstGeom>
          <a:noFill/>
          <a:ln w="9525">
            <a:noFill/>
            <a:miter lim="800000"/>
            <a:headEnd/>
            <a:tailEnd/>
          </a:ln>
        </p:spPr>
        <p:txBody>
          <a:bodyPr>
            <a:spAutoFit/>
          </a:bodyPr>
          <a:lstStyle/>
          <a:p>
            <a:pPr>
              <a:spcBef>
                <a:spcPct val="50000"/>
              </a:spcBef>
            </a:pPr>
            <a:endParaRPr lang="en-US"/>
          </a:p>
        </p:txBody>
      </p:sp>
      <p:sp>
        <p:nvSpPr>
          <p:cNvPr id="13317" name="Text Box 32"/>
          <p:cNvSpPr txBox="1">
            <a:spLocks noChangeArrowheads="1"/>
          </p:cNvSpPr>
          <p:nvPr/>
        </p:nvSpPr>
        <p:spPr bwMode="auto">
          <a:xfrm>
            <a:off x="323850" y="1125538"/>
            <a:ext cx="8135938" cy="1370012"/>
          </a:xfrm>
          <a:prstGeom prst="rect">
            <a:avLst/>
          </a:prstGeom>
          <a:noFill/>
          <a:ln w="9525">
            <a:noFill/>
            <a:miter lim="800000"/>
            <a:headEnd/>
            <a:tailEnd/>
          </a:ln>
        </p:spPr>
        <p:txBody>
          <a:bodyPr>
            <a:spAutoFit/>
          </a:bodyPr>
          <a:lstStyle/>
          <a:p>
            <a:pPr>
              <a:spcBef>
                <a:spcPct val="50000"/>
              </a:spcBef>
            </a:pPr>
            <a:r>
              <a:rPr lang="en-US" b="1">
                <a:solidFill>
                  <a:srgbClr val="0000FF"/>
                </a:solidFill>
              </a:rPr>
              <a:t>Inversion</a:t>
            </a:r>
            <a:r>
              <a:rPr lang="en-US">
                <a:solidFill>
                  <a:srgbClr val="0000FF"/>
                </a:solidFill>
              </a:rPr>
              <a:t> </a:t>
            </a:r>
            <a:r>
              <a:rPr lang="en-US"/>
              <a:t>- Modification obtained by changing the fixed link with out altering the motion of pair</a:t>
            </a:r>
          </a:p>
          <a:p>
            <a:pPr>
              <a:spcBef>
                <a:spcPct val="50000"/>
              </a:spcBef>
            </a:pPr>
            <a:r>
              <a:rPr lang="en-US" b="1">
                <a:solidFill>
                  <a:srgbClr val="0000FF"/>
                </a:solidFill>
              </a:rPr>
              <a:t>Schematic representation of mechanism</a:t>
            </a:r>
          </a:p>
        </p:txBody>
      </p:sp>
      <p:sp>
        <p:nvSpPr>
          <p:cNvPr id="13318" name="Text Box 34"/>
          <p:cNvSpPr txBox="1">
            <a:spLocks noChangeArrowheads="1"/>
          </p:cNvSpPr>
          <p:nvPr/>
        </p:nvSpPr>
        <p:spPr bwMode="auto">
          <a:xfrm>
            <a:off x="1692275" y="2636838"/>
            <a:ext cx="1366838" cy="479425"/>
          </a:xfrm>
          <a:prstGeom prst="rect">
            <a:avLst/>
          </a:prstGeom>
          <a:solidFill>
            <a:srgbClr val="0000FF"/>
          </a:solidFill>
          <a:ln w="22225">
            <a:solidFill>
              <a:srgbClr val="FF0000"/>
            </a:solidFill>
            <a:miter lim="800000"/>
            <a:headEnd/>
            <a:tailEnd/>
          </a:ln>
        </p:spPr>
        <p:txBody>
          <a:bodyPr>
            <a:spAutoFit/>
          </a:bodyPr>
          <a:lstStyle/>
          <a:p>
            <a:pPr algn="ctr">
              <a:spcBef>
                <a:spcPct val="50000"/>
              </a:spcBef>
            </a:pPr>
            <a:r>
              <a:rPr lang="en-US">
                <a:solidFill>
                  <a:srgbClr val="CC9900"/>
                </a:solidFill>
              </a:rPr>
              <a:t>LINK 1</a:t>
            </a:r>
          </a:p>
        </p:txBody>
      </p:sp>
      <p:sp>
        <p:nvSpPr>
          <p:cNvPr id="13319" name="Text Box 35"/>
          <p:cNvSpPr txBox="1">
            <a:spLocks noChangeArrowheads="1"/>
          </p:cNvSpPr>
          <p:nvPr/>
        </p:nvSpPr>
        <p:spPr bwMode="auto">
          <a:xfrm>
            <a:off x="4067175" y="3933825"/>
            <a:ext cx="1366838" cy="457200"/>
          </a:xfrm>
          <a:prstGeom prst="rect">
            <a:avLst/>
          </a:prstGeom>
          <a:solidFill>
            <a:srgbClr val="0000FF"/>
          </a:solidFill>
          <a:ln w="9525">
            <a:noFill/>
            <a:miter lim="800000"/>
            <a:headEnd/>
            <a:tailEnd/>
          </a:ln>
        </p:spPr>
        <p:txBody>
          <a:bodyPr>
            <a:spAutoFit/>
          </a:bodyPr>
          <a:lstStyle/>
          <a:p>
            <a:pPr algn="ctr">
              <a:spcBef>
                <a:spcPct val="50000"/>
              </a:spcBef>
            </a:pPr>
            <a:r>
              <a:rPr lang="en-US">
                <a:solidFill>
                  <a:srgbClr val="CC9900"/>
                </a:solidFill>
              </a:rPr>
              <a:t>LINK 4</a:t>
            </a:r>
          </a:p>
        </p:txBody>
      </p:sp>
      <p:sp>
        <p:nvSpPr>
          <p:cNvPr id="13320" name="Text Box 36"/>
          <p:cNvSpPr txBox="1">
            <a:spLocks noChangeArrowheads="1"/>
          </p:cNvSpPr>
          <p:nvPr/>
        </p:nvSpPr>
        <p:spPr bwMode="auto">
          <a:xfrm>
            <a:off x="3781425" y="2636838"/>
            <a:ext cx="1366838" cy="457200"/>
          </a:xfrm>
          <a:prstGeom prst="rect">
            <a:avLst/>
          </a:prstGeom>
          <a:solidFill>
            <a:srgbClr val="0000FF"/>
          </a:solidFill>
          <a:ln w="9525">
            <a:noFill/>
            <a:miter lim="800000"/>
            <a:headEnd/>
            <a:tailEnd/>
          </a:ln>
        </p:spPr>
        <p:txBody>
          <a:bodyPr>
            <a:spAutoFit/>
          </a:bodyPr>
          <a:lstStyle/>
          <a:p>
            <a:pPr algn="ctr">
              <a:spcBef>
                <a:spcPct val="50000"/>
              </a:spcBef>
            </a:pPr>
            <a:r>
              <a:rPr lang="en-US">
                <a:solidFill>
                  <a:srgbClr val="CC9900"/>
                </a:solidFill>
              </a:rPr>
              <a:t>LINK 2</a:t>
            </a:r>
          </a:p>
        </p:txBody>
      </p:sp>
      <p:sp>
        <p:nvSpPr>
          <p:cNvPr id="13321" name="Text Box 37"/>
          <p:cNvSpPr txBox="1">
            <a:spLocks noChangeArrowheads="1"/>
          </p:cNvSpPr>
          <p:nvPr/>
        </p:nvSpPr>
        <p:spPr bwMode="auto">
          <a:xfrm>
            <a:off x="6227763" y="2708275"/>
            <a:ext cx="1366837" cy="457200"/>
          </a:xfrm>
          <a:prstGeom prst="rect">
            <a:avLst/>
          </a:prstGeom>
          <a:solidFill>
            <a:srgbClr val="0000FF"/>
          </a:solidFill>
          <a:ln w="9525">
            <a:noFill/>
            <a:miter lim="800000"/>
            <a:headEnd/>
            <a:tailEnd/>
          </a:ln>
        </p:spPr>
        <p:txBody>
          <a:bodyPr>
            <a:spAutoFit/>
          </a:bodyPr>
          <a:lstStyle/>
          <a:p>
            <a:pPr algn="ctr">
              <a:spcBef>
                <a:spcPct val="50000"/>
              </a:spcBef>
            </a:pPr>
            <a:r>
              <a:rPr lang="en-US">
                <a:solidFill>
                  <a:srgbClr val="CC9900"/>
                </a:solidFill>
              </a:rPr>
              <a:t>LINK 3</a:t>
            </a:r>
          </a:p>
        </p:txBody>
      </p:sp>
      <p:sp>
        <p:nvSpPr>
          <p:cNvPr id="13322" name="Line 38"/>
          <p:cNvSpPr>
            <a:spLocks noChangeShapeType="1"/>
          </p:cNvSpPr>
          <p:nvPr/>
        </p:nvSpPr>
        <p:spPr bwMode="auto">
          <a:xfrm>
            <a:off x="3059113" y="2924175"/>
            <a:ext cx="720725" cy="0"/>
          </a:xfrm>
          <a:prstGeom prst="line">
            <a:avLst/>
          </a:prstGeom>
          <a:noFill/>
          <a:ln w="38100">
            <a:solidFill>
              <a:schemeClr val="hlink"/>
            </a:solidFill>
            <a:round/>
            <a:headEnd type="triangle" w="med" len="med"/>
            <a:tailEnd type="triangle" w="med" len="med"/>
          </a:ln>
        </p:spPr>
        <p:txBody>
          <a:bodyPr/>
          <a:lstStyle/>
          <a:p>
            <a:endParaRPr lang="en-IN"/>
          </a:p>
        </p:txBody>
      </p:sp>
      <p:sp>
        <p:nvSpPr>
          <p:cNvPr id="13323" name="Line 39"/>
          <p:cNvSpPr>
            <a:spLocks noChangeShapeType="1"/>
          </p:cNvSpPr>
          <p:nvPr/>
        </p:nvSpPr>
        <p:spPr bwMode="auto">
          <a:xfrm>
            <a:off x="5148263" y="2924175"/>
            <a:ext cx="1079500" cy="0"/>
          </a:xfrm>
          <a:prstGeom prst="line">
            <a:avLst/>
          </a:prstGeom>
          <a:noFill/>
          <a:ln w="38100">
            <a:solidFill>
              <a:schemeClr val="hlink"/>
            </a:solidFill>
            <a:round/>
            <a:headEnd type="triangle" w="med" len="med"/>
            <a:tailEnd type="triangle" w="med" len="med"/>
          </a:ln>
        </p:spPr>
        <p:txBody>
          <a:bodyPr/>
          <a:lstStyle/>
          <a:p>
            <a:endParaRPr lang="en-IN"/>
          </a:p>
        </p:txBody>
      </p:sp>
      <p:sp>
        <p:nvSpPr>
          <p:cNvPr id="13324" name="Line 40"/>
          <p:cNvSpPr>
            <a:spLocks noChangeShapeType="1"/>
          </p:cNvSpPr>
          <p:nvPr/>
        </p:nvSpPr>
        <p:spPr bwMode="auto">
          <a:xfrm>
            <a:off x="2484438" y="3141663"/>
            <a:ext cx="1511300" cy="1008062"/>
          </a:xfrm>
          <a:prstGeom prst="line">
            <a:avLst/>
          </a:prstGeom>
          <a:noFill/>
          <a:ln w="38100">
            <a:solidFill>
              <a:schemeClr val="hlink"/>
            </a:solidFill>
            <a:round/>
            <a:headEnd type="triangle" w="med" len="med"/>
            <a:tailEnd type="triangle" w="med" len="med"/>
          </a:ln>
        </p:spPr>
        <p:txBody>
          <a:bodyPr/>
          <a:lstStyle/>
          <a:p>
            <a:endParaRPr lang="en-IN"/>
          </a:p>
        </p:txBody>
      </p:sp>
      <p:sp>
        <p:nvSpPr>
          <p:cNvPr id="13325" name="Line 41"/>
          <p:cNvSpPr>
            <a:spLocks noChangeShapeType="1"/>
          </p:cNvSpPr>
          <p:nvPr/>
        </p:nvSpPr>
        <p:spPr bwMode="auto">
          <a:xfrm flipV="1">
            <a:off x="5435600" y="3141663"/>
            <a:ext cx="1584325" cy="1079500"/>
          </a:xfrm>
          <a:prstGeom prst="line">
            <a:avLst/>
          </a:prstGeom>
          <a:noFill/>
          <a:ln w="38100">
            <a:solidFill>
              <a:schemeClr val="hlink"/>
            </a:solidFill>
            <a:round/>
            <a:headEnd type="triangle" w="med" len="med"/>
            <a:tailEnd type="triangle" w="med" len="med"/>
          </a:ln>
        </p:spPr>
        <p:txBody>
          <a:bodyPr/>
          <a:lstStyle/>
          <a:p>
            <a:endParaRPr lang="en-IN"/>
          </a:p>
        </p:txBody>
      </p:sp>
      <p:sp>
        <p:nvSpPr>
          <p:cNvPr id="13326" name="Text Box 42"/>
          <p:cNvSpPr txBox="1">
            <a:spLocks noChangeArrowheads="1"/>
          </p:cNvSpPr>
          <p:nvPr/>
        </p:nvSpPr>
        <p:spPr bwMode="auto">
          <a:xfrm>
            <a:off x="3276600" y="2492375"/>
            <a:ext cx="431800" cy="304800"/>
          </a:xfrm>
          <a:prstGeom prst="rect">
            <a:avLst/>
          </a:prstGeom>
          <a:noFill/>
          <a:ln w="9525">
            <a:noFill/>
            <a:miter lim="800000"/>
            <a:headEnd/>
            <a:tailEnd/>
          </a:ln>
        </p:spPr>
        <p:txBody>
          <a:bodyPr>
            <a:spAutoFit/>
          </a:bodyPr>
          <a:lstStyle/>
          <a:p>
            <a:pPr>
              <a:spcBef>
                <a:spcPct val="50000"/>
              </a:spcBef>
            </a:pPr>
            <a:r>
              <a:rPr lang="en-US" sz="1400" b="1">
                <a:solidFill>
                  <a:srgbClr val="FF0000"/>
                </a:solidFill>
              </a:rPr>
              <a:t>TP</a:t>
            </a:r>
          </a:p>
        </p:txBody>
      </p:sp>
      <p:sp>
        <p:nvSpPr>
          <p:cNvPr id="13327" name="Text Box 43"/>
          <p:cNvSpPr txBox="1">
            <a:spLocks noChangeArrowheads="1"/>
          </p:cNvSpPr>
          <p:nvPr/>
        </p:nvSpPr>
        <p:spPr bwMode="auto">
          <a:xfrm>
            <a:off x="5435600" y="2565400"/>
            <a:ext cx="431800" cy="304800"/>
          </a:xfrm>
          <a:prstGeom prst="rect">
            <a:avLst/>
          </a:prstGeom>
          <a:noFill/>
          <a:ln w="9525">
            <a:noFill/>
            <a:miter lim="800000"/>
            <a:headEnd/>
            <a:tailEnd/>
          </a:ln>
        </p:spPr>
        <p:txBody>
          <a:bodyPr>
            <a:spAutoFit/>
          </a:bodyPr>
          <a:lstStyle/>
          <a:p>
            <a:pPr>
              <a:spcBef>
                <a:spcPct val="50000"/>
              </a:spcBef>
            </a:pPr>
            <a:r>
              <a:rPr lang="en-US" sz="1400" b="1">
                <a:solidFill>
                  <a:srgbClr val="FF0000"/>
                </a:solidFill>
              </a:rPr>
              <a:t>TP</a:t>
            </a:r>
          </a:p>
        </p:txBody>
      </p:sp>
      <p:sp>
        <p:nvSpPr>
          <p:cNvPr id="13328" name="Text Box 44"/>
          <p:cNvSpPr txBox="1">
            <a:spLocks noChangeArrowheads="1"/>
          </p:cNvSpPr>
          <p:nvPr/>
        </p:nvSpPr>
        <p:spPr bwMode="auto">
          <a:xfrm>
            <a:off x="3132138" y="3357563"/>
            <a:ext cx="431800" cy="304800"/>
          </a:xfrm>
          <a:prstGeom prst="rect">
            <a:avLst/>
          </a:prstGeom>
          <a:noFill/>
          <a:ln w="9525">
            <a:noFill/>
            <a:miter lim="800000"/>
            <a:headEnd/>
            <a:tailEnd/>
          </a:ln>
        </p:spPr>
        <p:txBody>
          <a:bodyPr>
            <a:spAutoFit/>
          </a:bodyPr>
          <a:lstStyle/>
          <a:p>
            <a:pPr>
              <a:spcBef>
                <a:spcPct val="50000"/>
              </a:spcBef>
            </a:pPr>
            <a:r>
              <a:rPr lang="en-US" sz="1400" b="1">
                <a:solidFill>
                  <a:srgbClr val="FF0000"/>
                </a:solidFill>
              </a:rPr>
              <a:t>SP</a:t>
            </a:r>
          </a:p>
        </p:txBody>
      </p:sp>
      <p:sp>
        <p:nvSpPr>
          <p:cNvPr id="13329" name="Text Box 45"/>
          <p:cNvSpPr txBox="1">
            <a:spLocks noChangeArrowheads="1"/>
          </p:cNvSpPr>
          <p:nvPr/>
        </p:nvSpPr>
        <p:spPr bwMode="auto">
          <a:xfrm>
            <a:off x="5940425" y="3357563"/>
            <a:ext cx="431800" cy="304800"/>
          </a:xfrm>
          <a:prstGeom prst="rect">
            <a:avLst/>
          </a:prstGeom>
          <a:noFill/>
          <a:ln w="9525">
            <a:noFill/>
            <a:miter lim="800000"/>
            <a:headEnd/>
            <a:tailEnd/>
          </a:ln>
        </p:spPr>
        <p:txBody>
          <a:bodyPr>
            <a:spAutoFit/>
          </a:bodyPr>
          <a:lstStyle/>
          <a:p>
            <a:pPr>
              <a:spcBef>
                <a:spcPct val="50000"/>
              </a:spcBef>
            </a:pPr>
            <a:r>
              <a:rPr lang="en-US" sz="1400" b="1">
                <a:solidFill>
                  <a:srgbClr val="FF0000"/>
                </a:solidFill>
              </a:rPr>
              <a:t>TP</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0" y="0"/>
            <a:ext cx="5500688" cy="1125538"/>
          </a:xfrm>
        </p:spPr>
        <p:txBody>
          <a:bodyPr/>
          <a:lstStyle/>
          <a:p>
            <a:pPr eaLnBrk="1" hangingPunct="1"/>
            <a:r>
              <a:rPr lang="en-US" sz="3200" dirty="0" smtClean="0"/>
              <a:t>Inversion of SCM (Contd..)</a:t>
            </a:r>
          </a:p>
        </p:txBody>
      </p:sp>
      <p:sp>
        <p:nvSpPr>
          <p:cNvPr id="14340" name="Text Box 31"/>
          <p:cNvSpPr txBox="1">
            <a:spLocks noChangeArrowheads="1"/>
          </p:cNvSpPr>
          <p:nvPr/>
        </p:nvSpPr>
        <p:spPr bwMode="auto">
          <a:xfrm>
            <a:off x="2773363" y="1844675"/>
            <a:ext cx="1366837" cy="457200"/>
          </a:xfrm>
          <a:prstGeom prst="rect">
            <a:avLst/>
          </a:prstGeom>
          <a:solidFill>
            <a:srgbClr val="0000FF"/>
          </a:solidFill>
          <a:ln w="22225">
            <a:noFill/>
            <a:miter lim="800000"/>
            <a:headEnd/>
            <a:tailEnd/>
          </a:ln>
        </p:spPr>
        <p:txBody>
          <a:bodyPr>
            <a:spAutoFit/>
          </a:bodyPr>
          <a:lstStyle/>
          <a:p>
            <a:pPr algn="ctr">
              <a:spcBef>
                <a:spcPct val="50000"/>
              </a:spcBef>
            </a:pPr>
            <a:r>
              <a:rPr lang="en-US">
                <a:solidFill>
                  <a:srgbClr val="CC9900"/>
                </a:solidFill>
              </a:rPr>
              <a:t>LINK 1</a:t>
            </a:r>
          </a:p>
        </p:txBody>
      </p:sp>
      <p:sp>
        <p:nvSpPr>
          <p:cNvPr id="14341" name="Text Box 32"/>
          <p:cNvSpPr txBox="1">
            <a:spLocks noChangeArrowheads="1"/>
          </p:cNvSpPr>
          <p:nvPr/>
        </p:nvSpPr>
        <p:spPr bwMode="auto">
          <a:xfrm>
            <a:off x="5148263" y="3141663"/>
            <a:ext cx="1366837" cy="457200"/>
          </a:xfrm>
          <a:prstGeom prst="rect">
            <a:avLst/>
          </a:prstGeom>
          <a:solidFill>
            <a:srgbClr val="0000FF"/>
          </a:solidFill>
          <a:ln w="9525">
            <a:noFill/>
            <a:miter lim="800000"/>
            <a:headEnd/>
            <a:tailEnd/>
          </a:ln>
        </p:spPr>
        <p:txBody>
          <a:bodyPr>
            <a:spAutoFit/>
          </a:bodyPr>
          <a:lstStyle/>
          <a:p>
            <a:pPr algn="ctr">
              <a:spcBef>
                <a:spcPct val="50000"/>
              </a:spcBef>
            </a:pPr>
            <a:r>
              <a:rPr lang="en-US">
                <a:solidFill>
                  <a:srgbClr val="CC9900"/>
                </a:solidFill>
              </a:rPr>
              <a:t>LINK 4</a:t>
            </a:r>
          </a:p>
        </p:txBody>
      </p:sp>
      <p:sp>
        <p:nvSpPr>
          <p:cNvPr id="14342" name="Text Box 33"/>
          <p:cNvSpPr txBox="1">
            <a:spLocks noChangeArrowheads="1"/>
          </p:cNvSpPr>
          <p:nvPr/>
        </p:nvSpPr>
        <p:spPr bwMode="auto">
          <a:xfrm>
            <a:off x="4862513" y="1844675"/>
            <a:ext cx="1366837" cy="482600"/>
          </a:xfrm>
          <a:prstGeom prst="rect">
            <a:avLst/>
          </a:prstGeom>
          <a:solidFill>
            <a:srgbClr val="0000FF"/>
          </a:solidFill>
          <a:ln w="25400">
            <a:solidFill>
              <a:srgbClr val="FF0000"/>
            </a:solidFill>
            <a:miter lim="800000"/>
            <a:headEnd/>
            <a:tailEnd/>
          </a:ln>
        </p:spPr>
        <p:txBody>
          <a:bodyPr>
            <a:spAutoFit/>
          </a:bodyPr>
          <a:lstStyle/>
          <a:p>
            <a:pPr algn="ctr">
              <a:spcBef>
                <a:spcPct val="50000"/>
              </a:spcBef>
            </a:pPr>
            <a:r>
              <a:rPr lang="en-US">
                <a:solidFill>
                  <a:srgbClr val="CC9900"/>
                </a:solidFill>
              </a:rPr>
              <a:t>LINK 2</a:t>
            </a:r>
          </a:p>
        </p:txBody>
      </p:sp>
      <p:sp>
        <p:nvSpPr>
          <p:cNvPr id="14343" name="Text Box 34"/>
          <p:cNvSpPr txBox="1">
            <a:spLocks noChangeArrowheads="1"/>
          </p:cNvSpPr>
          <p:nvPr/>
        </p:nvSpPr>
        <p:spPr bwMode="auto">
          <a:xfrm>
            <a:off x="7308850" y="1916113"/>
            <a:ext cx="1366838" cy="457200"/>
          </a:xfrm>
          <a:prstGeom prst="rect">
            <a:avLst/>
          </a:prstGeom>
          <a:solidFill>
            <a:srgbClr val="0000FF"/>
          </a:solidFill>
          <a:ln w="9525">
            <a:noFill/>
            <a:miter lim="800000"/>
            <a:headEnd/>
            <a:tailEnd/>
          </a:ln>
        </p:spPr>
        <p:txBody>
          <a:bodyPr>
            <a:spAutoFit/>
          </a:bodyPr>
          <a:lstStyle/>
          <a:p>
            <a:pPr algn="ctr">
              <a:spcBef>
                <a:spcPct val="50000"/>
              </a:spcBef>
            </a:pPr>
            <a:r>
              <a:rPr lang="en-US">
                <a:solidFill>
                  <a:srgbClr val="CC9900"/>
                </a:solidFill>
              </a:rPr>
              <a:t>LINK 3</a:t>
            </a:r>
          </a:p>
        </p:txBody>
      </p:sp>
      <p:sp>
        <p:nvSpPr>
          <p:cNvPr id="14344" name="Line 35"/>
          <p:cNvSpPr>
            <a:spLocks noChangeShapeType="1"/>
          </p:cNvSpPr>
          <p:nvPr/>
        </p:nvSpPr>
        <p:spPr bwMode="auto">
          <a:xfrm>
            <a:off x="4140200" y="2132013"/>
            <a:ext cx="720725" cy="0"/>
          </a:xfrm>
          <a:prstGeom prst="line">
            <a:avLst/>
          </a:prstGeom>
          <a:noFill/>
          <a:ln w="38100">
            <a:solidFill>
              <a:schemeClr val="hlink"/>
            </a:solidFill>
            <a:round/>
            <a:headEnd type="triangle" w="med" len="med"/>
            <a:tailEnd type="triangle" w="med" len="med"/>
          </a:ln>
        </p:spPr>
        <p:txBody>
          <a:bodyPr/>
          <a:lstStyle/>
          <a:p>
            <a:endParaRPr lang="en-IN"/>
          </a:p>
        </p:txBody>
      </p:sp>
      <p:sp>
        <p:nvSpPr>
          <p:cNvPr id="14345" name="Line 36"/>
          <p:cNvSpPr>
            <a:spLocks noChangeShapeType="1"/>
          </p:cNvSpPr>
          <p:nvPr/>
        </p:nvSpPr>
        <p:spPr bwMode="auto">
          <a:xfrm>
            <a:off x="6229350" y="2132013"/>
            <a:ext cx="1079500" cy="0"/>
          </a:xfrm>
          <a:prstGeom prst="line">
            <a:avLst/>
          </a:prstGeom>
          <a:noFill/>
          <a:ln w="38100">
            <a:solidFill>
              <a:schemeClr val="hlink"/>
            </a:solidFill>
            <a:round/>
            <a:headEnd type="triangle" w="med" len="med"/>
            <a:tailEnd type="triangle" w="med" len="med"/>
          </a:ln>
        </p:spPr>
        <p:txBody>
          <a:bodyPr/>
          <a:lstStyle/>
          <a:p>
            <a:endParaRPr lang="en-IN"/>
          </a:p>
        </p:txBody>
      </p:sp>
      <p:sp>
        <p:nvSpPr>
          <p:cNvPr id="14346" name="Line 37"/>
          <p:cNvSpPr>
            <a:spLocks noChangeShapeType="1"/>
          </p:cNvSpPr>
          <p:nvPr/>
        </p:nvSpPr>
        <p:spPr bwMode="auto">
          <a:xfrm>
            <a:off x="3565525" y="2349500"/>
            <a:ext cx="1511300" cy="1008063"/>
          </a:xfrm>
          <a:prstGeom prst="line">
            <a:avLst/>
          </a:prstGeom>
          <a:noFill/>
          <a:ln w="38100">
            <a:solidFill>
              <a:schemeClr val="hlink"/>
            </a:solidFill>
            <a:round/>
            <a:headEnd type="triangle" w="med" len="med"/>
            <a:tailEnd type="triangle" w="med" len="med"/>
          </a:ln>
        </p:spPr>
        <p:txBody>
          <a:bodyPr/>
          <a:lstStyle/>
          <a:p>
            <a:endParaRPr lang="en-IN"/>
          </a:p>
        </p:txBody>
      </p:sp>
      <p:sp>
        <p:nvSpPr>
          <p:cNvPr id="14347" name="Line 38"/>
          <p:cNvSpPr>
            <a:spLocks noChangeShapeType="1"/>
          </p:cNvSpPr>
          <p:nvPr/>
        </p:nvSpPr>
        <p:spPr bwMode="auto">
          <a:xfrm flipV="1">
            <a:off x="6516688" y="2349500"/>
            <a:ext cx="1584325" cy="1079500"/>
          </a:xfrm>
          <a:prstGeom prst="line">
            <a:avLst/>
          </a:prstGeom>
          <a:noFill/>
          <a:ln w="38100">
            <a:solidFill>
              <a:schemeClr val="hlink"/>
            </a:solidFill>
            <a:round/>
            <a:headEnd type="triangle" w="med" len="med"/>
            <a:tailEnd type="triangle" w="med" len="med"/>
          </a:ln>
        </p:spPr>
        <p:txBody>
          <a:bodyPr/>
          <a:lstStyle/>
          <a:p>
            <a:endParaRPr lang="en-IN"/>
          </a:p>
        </p:txBody>
      </p:sp>
      <p:sp>
        <p:nvSpPr>
          <p:cNvPr id="14348" name="Text Box 39"/>
          <p:cNvSpPr txBox="1">
            <a:spLocks noChangeArrowheads="1"/>
          </p:cNvSpPr>
          <p:nvPr/>
        </p:nvSpPr>
        <p:spPr bwMode="auto">
          <a:xfrm>
            <a:off x="4357688" y="1700213"/>
            <a:ext cx="431800" cy="304800"/>
          </a:xfrm>
          <a:prstGeom prst="rect">
            <a:avLst/>
          </a:prstGeom>
          <a:noFill/>
          <a:ln w="9525">
            <a:noFill/>
            <a:miter lim="800000"/>
            <a:headEnd/>
            <a:tailEnd/>
          </a:ln>
        </p:spPr>
        <p:txBody>
          <a:bodyPr>
            <a:spAutoFit/>
          </a:bodyPr>
          <a:lstStyle/>
          <a:p>
            <a:pPr>
              <a:spcBef>
                <a:spcPct val="50000"/>
              </a:spcBef>
            </a:pPr>
            <a:r>
              <a:rPr lang="en-US" sz="1400" b="1">
                <a:solidFill>
                  <a:srgbClr val="FF0000"/>
                </a:solidFill>
              </a:rPr>
              <a:t>TP</a:t>
            </a:r>
          </a:p>
        </p:txBody>
      </p:sp>
      <p:sp>
        <p:nvSpPr>
          <p:cNvPr id="14349" name="Text Box 40"/>
          <p:cNvSpPr txBox="1">
            <a:spLocks noChangeArrowheads="1"/>
          </p:cNvSpPr>
          <p:nvPr/>
        </p:nvSpPr>
        <p:spPr bwMode="auto">
          <a:xfrm>
            <a:off x="6516688" y="1773238"/>
            <a:ext cx="431800" cy="304800"/>
          </a:xfrm>
          <a:prstGeom prst="rect">
            <a:avLst/>
          </a:prstGeom>
          <a:noFill/>
          <a:ln w="9525">
            <a:noFill/>
            <a:miter lim="800000"/>
            <a:headEnd/>
            <a:tailEnd/>
          </a:ln>
        </p:spPr>
        <p:txBody>
          <a:bodyPr>
            <a:spAutoFit/>
          </a:bodyPr>
          <a:lstStyle/>
          <a:p>
            <a:pPr>
              <a:spcBef>
                <a:spcPct val="50000"/>
              </a:spcBef>
            </a:pPr>
            <a:r>
              <a:rPr lang="en-US" sz="1400" b="1">
                <a:solidFill>
                  <a:srgbClr val="FF0000"/>
                </a:solidFill>
              </a:rPr>
              <a:t>TP</a:t>
            </a:r>
          </a:p>
        </p:txBody>
      </p:sp>
      <p:sp>
        <p:nvSpPr>
          <p:cNvPr id="14350" name="Text Box 41"/>
          <p:cNvSpPr txBox="1">
            <a:spLocks noChangeArrowheads="1"/>
          </p:cNvSpPr>
          <p:nvPr/>
        </p:nvSpPr>
        <p:spPr bwMode="auto">
          <a:xfrm>
            <a:off x="4213225" y="2565400"/>
            <a:ext cx="431800" cy="304800"/>
          </a:xfrm>
          <a:prstGeom prst="rect">
            <a:avLst/>
          </a:prstGeom>
          <a:noFill/>
          <a:ln w="9525">
            <a:noFill/>
            <a:miter lim="800000"/>
            <a:headEnd/>
            <a:tailEnd/>
          </a:ln>
        </p:spPr>
        <p:txBody>
          <a:bodyPr>
            <a:spAutoFit/>
          </a:bodyPr>
          <a:lstStyle/>
          <a:p>
            <a:pPr>
              <a:spcBef>
                <a:spcPct val="50000"/>
              </a:spcBef>
            </a:pPr>
            <a:r>
              <a:rPr lang="en-US" sz="1400" b="1">
                <a:solidFill>
                  <a:srgbClr val="FF0000"/>
                </a:solidFill>
              </a:rPr>
              <a:t>SP</a:t>
            </a:r>
          </a:p>
        </p:txBody>
      </p:sp>
      <p:sp>
        <p:nvSpPr>
          <p:cNvPr id="14351" name="Text Box 42"/>
          <p:cNvSpPr txBox="1">
            <a:spLocks noChangeArrowheads="1"/>
          </p:cNvSpPr>
          <p:nvPr/>
        </p:nvSpPr>
        <p:spPr bwMode="auto">
          <a:xfrm>
            <a:off x="7021513" y="2565400"/>
            <a:ext cx="431800" cy="304800"/>
          </a:xfrm>
          <a:prstGeom prst="rect">
            <a:avLst/>
          </a:prstGeom>
          <a:noFill/>
          <a:ln w="9525">
            <a:noFill/>
            <a:miter lim="800000"/>
            <a:headEnd/>
            <a:tailEnd/>
          </a:ln>
        </p:spPr>
        <p:txBody>
          <a:bodyPr>
            <a:spAutoFit/>
          </a:bodyPr>
          <a:lstStyle/>
          <a:p>
            <a:pPr>
              <a:spcBef>
                <a:spcPct val="50000"/>
              </a:spcBef>
            </a:pPr>
            <a:r>
              <a:rPr lang="en-US" sz="1400" b="1">
                <a:solidFill>
                  <a:srgbClr val="FF0000"/>
                </a:solidFill>
              </a:rPr>
              <a:t>TP</a:t>
            </a:r>
          </a:p>
        </p:txBody>
      </p:sp>
      <p:sp>
        <p:nvSpPr>
          <p:cNvPr id="14352" name="Text Box 43"/>
          <p:cNvSpPr txBox="1">
            <a:spLocks noChangeArrowheads="1"/>
          </p:cNvSpPr>
          <p:nvPr/>
        </p:nvSpPr>
        <p:spPr bwMode="auto">
          <a:xfrm>
            <a:off x="228600" y="1447800"/>
            <a:ext cx="3889375" cy="1917700"/>
          </a:xfrm>
          <a:prstGeom prst="rect">
            <a:avLst/>
          </a:prstGeom>
          <a:noFill/>
          <a:ln w="9525">
            <a:noFill/>
            <a:miter lim="800000"/>
            <a:headEnd/>
            <a:tailEnd/>
          </a:ln>
        </p:spPr>
        <p:txBody>
          <a:bodyPr>
            <a:spAutoFit/>
          </a:bodyPr>
          <a:lstStyle/>
          <a:p>
            <a:pPr>
              <a:spcBef>
                <a:spcPct val="50000"/>
              </a:spcBef>
            </a:pPr>
            <a:r>
              <a:rPr lang="en-US" dirty="0"/>
              <a:t>Inversion 1 – Fixing Link 2</a:t>
            </a:r>
          </a:p>
          <a:p>
            <a:pPr>
              <a:spcBef>
                <a:spcPct val="50000"/>
              </a:spcBef>
            </a:pPr>
            <a:endParaRPr lang="en-US" dirty="0"/>
          </a:p>
          <a:p>
            <a:pPr>
              <a:spcBef>
                <a:spcPct val="50000"/>
              </a:spcBef>
            </a:pPr>
            <a:r>
              <a:rPr lang="en-US" dirty="0"/>
              <a:t>Crank &amp; Slotted lever Quick return mechanism</a:t>
            </a:r>
          </a:p>
        </p:txBody>
      </p:sp>
      <p:pic>
        <p:nvPicPr>
          <p:cNvPr id="14353" name="Picture 44" descr="balance"/>
          <p:cNvPicPr>
            <a:picLocks noChangeAspect="1" noChangeArrowheads="1"/>
          </p:cNvPicPr>
          <p:nvPr/>
        </p:nvPicPr>
        <p:blipFill>
          <a:blip r:embed="rId2" cstate="print"/>
          <a:srcRect/>
          <a:stretch>
            <a:fillRect/>
          </a:stretch>
        </p:blipFill>
        <p:spPr bwMode="auto">
          <a:xfrm>
            <a:off x="228600" y="3624263"/>
            <a:ext cx="4752975" cy="3213100"/>
          </a:xfrm>
          <a:prstGeom prst="rect">
            <a:avLst/>
          </a:prstGeom>
          <a:noFill/>
          <a:ln w="9525">
            <a:noFill/>
            <a:miter lim="800000"/>
            <a:headEnd/>
            <a:tailEnd/>
          </a:ln>
        </p:spPr>
      </p:pic>
      <p:pic>
        <p:nvPicPr>
          <p:cNvPr id="1034" name="Picture 10" descr="Image result for quick return mechanism diagram"/>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5334001" y="3992497"/>
            <a:ext cx="3394554" cy="2027303"/>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FABECFD-5E5C-4EA4-9EED-4BBB22FF2762}" type="slidenum">
              <a:rPr lang="en-US" smtClean="0"/>
              <a:pPr/>
              <a:t>7</a:t>
            </a:fld>
            <a:endParaRPr lang="en-US" dirty="0"/>
          </a:p>
        </p:txBody>
      </p:sp>
      <p:pic>
        <p:nvPicPr>
          <p:cNvPr id="2050" name="Picture 2" descr="http://www.technologystudent.com/cams/shaper4a.gif"/>
          <p:cNvPicPr>
            <a:picLocks noGrp="1" noChangeAspect="1" noChangeArrowheads="1" noCrop="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1909669" y="1600200"/>
            <a:ext cx="5324662" cy="4525963"/>
          </a:xfrm>
          <a:prstGeom prst="rect">
            <a:avLst/>
          </a:prstGeom>
          <a:noFill/>
          <a:extLst>
            <a:ext uri="{909E8E84-426E-40DD-AFC4-6F175D3DCCD1}">
              <a14:hiddenFill xmlns="" xmlns:a14="http://schemas.microsoft.com/office/drawing/2010/main">
                <a:solidFill>
                  <a:srgbClr val="FFFFFF"/>
                </a:solidFill>
              </a14:hiddenFill>
            </a:ext>
          </a:extLst>
        </p:spPr>
      </p:pic>
      <p:sp>
        <p:nvSpPr>
          <p:cNvPr id="6" name="Title 1"/>
          <p:cNvSpPr>
            <a:spLocks noGrp="1"/>
          </p:cNvSpPr>
          <p:nvPr>
            <p:ph type="title"/>
          </p:nvPr>
        </p:nvSpPr>
        <p:spPr/>
        <p:txBody>
          <a:bodyPr/>
          <a:lstStyle/>
          <a:p>
            <a:pPr eaLnBrk="1" hangingPunct="1"/>
            <a:r>
              <a:rPr lang="en-US" sz="3200" dirty="0" smtClean="0"/>
              <a:t>Inversion of SCM (Contd..)</a:t>
            </a:r>
          </a:p>
        </p:txBody>
      </p:sp>
      <p:sp>
        <p:nvSpPr>
          <p:cNvPr id="5" name="TextBox 4"/>
          <p:cNvSpPr txBox="1"/>
          <p:nvPr/>
        </p:nvSpPr>
        <p:spPr>
          <a:xfrm>
            <a:off x="309469" y="1415534"/>
            <a:ext cx="3200400" cy="646331"/>
          </a:xfrm>
          <a:prstGeom prst="rect">
            <a:avLst/>
          </a:prstGeom>
          <a:noFill/>
        </p:spPr>
        <p:txBody>
          <a:bodyPr wrap="square" rtlCol="0">
            <a:spAutoFit/>
          </a:bodyPr>
          <a:lstStyle/>
          <a:p>
            <a:r>
              <a:rPr lang="en-US" b="1" dirty="0" smtClean="0">
                <a:solidFill>
                  <a:srgbClr val="7030A0"/>
                </a:solidFill>
              </a:rPr>
              <a:t>Shaper machine Application of Quick Return Mechanism</a:t>
            </a:r>
            <a:endParaRPr lang="en-US" b="1" dirty="0">
              <a:solidFill>
                <a:srgbClr val="7030A0"/>
              </a:solidFill>
            </a:endParaRPr>
          </a:p>
        </p:txBody>
      </p:sp>
    </p:spTree>
    <p:extLst>
      <p:ext uri="{BB962C8B-B14F-4D97-AF65-F5344CB8AC3E}">
        <p14:creationId xmlns="" xmlns:p14="http://schemas.microsoft.com/office/powerpoint/2010/main" val="38641158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US" sz="3200" smtClean="0"/>
              <a:t>Inversion of SCM (Contd..)</a:t>
            </a:r>
          </a:p>
        </p:txBody>
      </p:sp>
      <p:sp>
        <p:nvSpPr>
          <p:cNvPr id="15364" name="Text Box 4"/>
          <p:cNvSpPr txBox="1">
            <a:spLocks noChangeArrowheads="1"/>
          </p:cNvSpPr>
          <p:nvPr/>
        </p:nvSpPr>
        <p:spPr bwMode="auto">
          <a:xfrm>
            <a:off x="2773363" y="1844675"/>
            <a:ext cx="1366837" cy="457200"/>
          </a:xfrm>
          <a:prstGeom prst="rect">
            <a:avLst/>
          </a:prstGeom>
          <a:solidFill>
            <a:srgbClr val="0000FF"/>
          </a:solidFill>
          <a:ln w="22225">
            <a:noFill/>
            <a:miter lim="800000"/>
            <a:headEnd/>
            <a:tailEnd/>
          </a:ln>
        </p:spPr>
        <p:txBody>
          <a:bodyPr>
            <a:spAutoFit/>
          </a:bodyPr>
          <a:lstStyle/>
          <a:p>
            <a:pPr algn="ctr">
              <a:spcBef>
                <a:spcPct val="50000"/>
              </a:spcBef>
            </a:pPr>
            <a:r>
              <a:rPr lang="en-US">
                <a:solidFill>
                  <a:srgbClr val="CC9900"/>
                </a:solidFill>
              </a:rPr>
              <a:t>LINK 1</a:t>
            </a:r>
          </a:p>
        </p:txBody>
      </p:sp>
      <p:sp>
        <p:nvSpPr>
          <p:cNvPr id="15365" name="Text Box 5"/>
          <p:cNvSpPr txBox="1">
            <a:spLocks noChangeArrowheads="1"/>
          </p:cNvSpPr>
          <p:nvPr/>
        </p:nvSpPr>
        <p:spPr bwMode="auto">
          <a:xfrm>
            <a:off x="5148263" y="3141663"/>
            <a:ext cx="1366837" cy="457200"/>
          </a:xfrm>
          <a:prstGeom prst="rect">
            <a:avLst/>
          </a:prstGeom>
          <a:solidFill>
            <a:srgbClr val="0000FF"/>
          </a:solidFill>
          <a:ln w="9525">
            <a:noFill/>
            <a:miter lim="800000"/>
            <a:headEnd/>
            <a:tailEnd/>
          </a:ln>
        </p:spPr>
        <p:txBody>
          <a:bodyPr>
            <a:spAutoFit/>
          </a:bodyPr>
          <a:lstStyle/>
          <a:p>
            <a:pPr algn="ctr">
              <a:spcBef>
                <a:spcPct val="50000"/>
              </a:spcBef>
            </a:pPr>
            <a:r>
              <a:rPr lang="en-US">
                <a:solidFill>
                  <a:srgbClr val="CC9900"/>
                </a:solidFill>
              </a:rPr>
              <a:t>LINK 4</a:t>
            </a:r>
          </a:p>
        </p:txBody>
      </p:sp>
      <p:sp>
        <p:nvSpPr>
          <p:cNvPr id="15366" name="Text Box 6"/>
          <p:cNvSpPr txBox="1">
            <a:spLocks noChangeArrowheads="1"/>
          </p:cNvSpPr>
          <p:nvPr/>
        </p:nvSpPr>
        <p:spPr bwMode="auto">
          <a:xfrm>
            <a:off x="4862513" y="1844675"/>
            <a:ext cx="1366837" cy="457200"/>
          </a:xfrm>
          <a:prstGeom prst="rect">
            <a:avLst/>
          </a:prstGeom>
          <a:solidFill>
            <a:srgbClr val="0000FF"/>
          </a:solidFill>
          <a:ln w="25400">
            <a:noFill/>
            <a:miter lim="800000"/>
            <a:headEnd/>
            <a:tailEnd/>
          </a:ln>
        </p:spPr>
        <p:txBody>
          <a:bodyPr>
            <a:spAutoFit/>
          </a:bodyPr>
          <a:lstStyle/>
          <a:p>
            <a:pPr algn="ctr">
              <a:spcBef>
                <a:spcPct val="50000"/>
              </a:spcBef>
            </a:pPr>
            <a:r>
              <a:rPr lang="en-US">
                <a:solidFill>
                  <a:srgbClr val="CC9900"/>
                </a:solidFill>
              </a:rPr>
              <a:t>LINK 2</a:t>
            </a:r>
          </a:p>
        </p:txBody>
      </p:sp>
      <p:sp>
        <p:nvSpPr>
          <p:cNvPr id="15367" name="Text Box 7"/>
          <p:cNvSpPr txBox="1">
            <a:spLocks noChangeArrowheads="1"/>
          </p:cNvSpPr>
          <p:nvPr/>
        </p:nvSpPr>
        <p:spPr bwMode="auto">
          <a:xfrm>
            <a:off x="7308850" y="1916113"/>
            <a:ext cx="1366838" cy="482600"/>
          </a:xfrm>
          <a:prstGeom prst="rect">
            <a:avLst/>
          </a:prstGeom>
          <a:solidFill>
            <a:srgbClr val="0000FF"/>
          </a:solidFill>
          <a:ln w="25400">
            <a:solidFill>
              <a:srgbClr val="FF0000"/>
            </a:solidFill>
            <a:miter lim="800000"/>
            <a:headEnd/>
            <a:tailEnd/>
          </a:ln>
        </p:spPr>
        <p:txBody>
          <a:bodyPr>
            <a:spAutoFit/>
          </a:bodyPr>
          <a:lstStyle/>
          <a:p>
            <a:pPr algn="ctr">
              <a:spcBef>
                <a:spcPct val="50000"/>
              </a:spcBef>
            </a:pPr>
            <a:r>
              <a:rPr lang="en-US">
                <a:solidFill>
                  <a:srgbClr val="CC9900"/>
                </a:solidFill>
              </a:rPr>
              <a:t>LINK 3</a:t>
            </a:r>
          </a:p>
        </p:txBody>
      </p:sp>
      <p:sp>
        <p:nvSpPr>
          <p:cNvPr id="15368" name="Line 8"/>
          <p:cNvSpPr>
            <a:spLocks noChangeShapeType="1"/>
          </p:cNvSpPr>
          <p:nvPr/>
        </p:nvSpPr>
        <p:spPr bwMode="auto">
          <a:xfrm>
            <a:off x="4140200" y="2132013"/>
            <a:ext cx="720725" cy="0"/>
          </a:xfrm>
          <a:prstGeom prst="line">
            <a:avLst/>
          </a:prstGeom>
          <a:noFill/>
          <a:ln w="38100">
            <a:solidFill>
              <a:schemeClr val="hlink"/>
            </a:solidFill>
            <a:round/>
            <a:headEnd type="triangle" w="med" len="med"/>
            <a:tailEnd type="triangle" w="med" len="med"/>
          </a:ln>
        </p:spPr>
        <p:txBody>
          <a:bodyPr/>
          <a:lstStyle/>
          <a:p>
            <a:endParaRPr lang="en-IN"/>
          </a:p>
        </p:txBody>
      </p:sp>
      <p:sp>
        <p:nvSpPr>
          <p:cNvPr id="15369" name="Line 9"/>
          <p:cNvSpPr>
            <a:spLocks noChangeShapeType="1"/>
          </p:cNvSpPr>
          <p:nvPr/>
        </p:nvSpPr>
        <p:spPr bwMode="auto">
          <a:xfrm>
            <a:off x="6229350" y="2132013"/>
            <a:ext cx="1079500" cy="0"/>
          </a:xfrm>
          <a:prstGeom prst="line">
            <a:avLst/>
          </a:prstGeom>
          <a:noFill/>
          <a:ln w="38100">
            <a:solidFill>
              <a:schemeClr val="hlink"/>
            </a:solidFill>
            <a:round/>
            <a:headEnd type="triangle" w="med" len="med"/>
            <a:tailEnd type="triangle" w="med" len="med"/>
          </a:ln>
        </p:spPr>
        <p:txBody>
          <a:bodyPr/>
          <a:lstStyle/>
          <a:p>
            <a:endParaRPr lang="en-IN"/>
          </a:p>
        </p:txBody>
      </p:sp>
      <p:sp>
        <p:nvSpPr>
          <p:cNvPr id="15370" name="Line 10"/>
          <p:cNvSpPr>
            <a:spLocks noChangeShapeType="1"/>
          </p:cNvSpPr>
          <p:nvPr/>
        </p:nvSpPr>
        <p:spPr bwMode="auto">
          <a:xfrm>
            <a:off x="3565525" y="2349500"/>
            <a:ext cx="1511300" cy="1008063"/>
          </a:xfrm>
          <a:prstGeom prst="line">
            <a:avLst/>
          </a:prstGeom>
          <a:noFill/>
          <a:ln w="38100">
            <a:solidFill>
              <a:schemeClr val="hlink"/>
            </a:solidFill>
            <a:round/>
            <a:headEnd type="triangle" w="med" len="med"/>
            <a:tailEnd type="triangle" w="med" len="med"/>
          </a:ln>
        </p:spPr>
        <p:txBody>
          <a:bodyPr/>
          <a:lstStyle/>
          <a:p>
            <a:endParaRPr lang="en-IN"/>
          </a:p>
        </p:txBody>
      </p:sp>
      <p:sp>
        <p:nvSpPr>
          <p:cNvPr id="15371" name="Line 11"/>
          <p:cNvSpPr>
            <a:spLocks noChangeShapeType="1"/>
          </p:cNvSpPr>
          <p:nvPr/>
        </p:nvSpPr>
        <p:spPr bwMode="auto">
          <a:xfrm flipV="1">
            <a:off x="6516688" y="2349500"/>
            <a:ext cx="1584325" cy="1079500"/>
          </a:xfrm>
          <a:prstGeom prst="line">
            <a:avLst/>
          </a:prstGeom>
          <a:noFill/>
          <a:ln w="38100">
            <a:solidFill>
              <a:schemeClr val="hlink"/>
            </a:solidFill>
            <a:round/>
            <a:headEnd type="triangle" w="med" len="med"/>
            <a:tailEnd type="triangle" w="med" len="med"/>
          </a:ln>
        </p:spPr>
        <p:txBody>
          <a:bodyPr/>
          <a:lstStyle/>
          <a:p>
            <a:endParaRPr lang="en-IN"/>
          </a:p>
        </p:txBody>
      </p:sp>
      <p:sp>
        <p:nvSpPr>
          <p:cNvPr id="15372" name="Text Box 12"/>
          <p:cNvSpPr txBox="1">
            <a:spLocks noChangeArrowheads="1"/>
          </p:cNvSpPr>
          <p:nvPr/>
        </p:nvSpPr>
        <p:spPr bwMode="auto">
          <a:xfrm>
            <a:off x="4357688" y="1700213"/>
            <a:ext cx="431800" cy="304800"/>
          </a:xfrm>
          <a:prstGeom prst="rect">
            <a:avLst/>
          </a:prstGeom>
          <a:noFill/>
          <a:ln w="9525">
            <a:noFill/>
            <a:miter lim="800000"/>
            <a:headEnd/>
            <a:tailEnd/>
          </a:ln>
        </p:spPr>
        <p:txBody>
          <a:bodyPr>
            <a:spAutoFit/>
          </a:bodyPr>
          <a:lstStyle/>
          <a:p>
            <a:pPr>
              <a:spcBef>
                <a:spcPct val="50000"/>
              </a:spcBef>
            </a:pPr>
            <a:r>
              <a:rPr lang="en-US" sz="1400" b="1">
                <a:solidFill>
                  <a:srgbClr val="FF0000"/>
                </a:solidFill>
              </a:rPr>
              <a:t>TP</a:t>
            </a:r>
          </a:p>
        </p:txBody>
      </p:sp>
      <p:sp>
        <p:nvSpPr>
          <p:cNvPr id="15373" name="Text Box 13"/>
          <p:cNvSpPr txBox="1">
            <a:spLocks noChangeArrowheads="1"/>
          </p:cNvSpPr>
          <p:nvPr/>
        </p:nvSpPr>
        <p:spPr bwMode="auto">
          <a:xfrm>
            <a:off x="6516688" y="1773238"/>
            <a:ext cx="431800" cy="304800"/>
          </a:xfrm>
          <a:prstGeom prst="rect">
            <a:avLst/>
          </a:prstGeom>
          <a:noFill/>
          <a:ln w="9525">
            <a:noFill/>
            <a:miter lim="800000"/>
            <a:headEnd/>
            <a:tailEnd/>
          </a:ln>
        </p:spPr>
        <p:txBody>
          <a:bodyPr>
            <a:spAutoFit/>
          </a:bodyPr>
          <a:lstStyle/>
          <a:p>
            <a:pPr>
              <a:spcBef>
                <a:spcPct val="50000"/>
              </a:spcBef>
            </a:pPr>
            <a:r>
              <a:rPr lang="en-US" sz="1400" b="1">
                <a:solidFill>
                  <a:srgbClr val="FF0000"/>
                </a:solidFill>
              </a:rPr>
              <a:t>TP</a:t>
            </a:r>
          </a:p>
        </p:txBody>
      </p:sp>
      <p:sp>
        <p:nvSpPr>
          <p:cNvPr id="15374" name="Text Box 14"/>
          <p:cNvSpPr txBox="1">
            <a:spLocks noChangeArrowheads="1"/>
          </p:cNvSpPr>
          <p:nvPr/>
        </p:nvSpPr>
        <p:spPr bwMode="auto">
          <a:xfrm>
            <a:off x="4213225" y="2565400"/>
            <a:ext cx="431800" cy="304800"/>
          </a:xfrm>
          <a:prstGeom prst="rect">
            <a:avLst/>
          </a:prstGeom>
          <a:noFill/>
          <a:ln w="9525">
            <a:noFill/>
            <a:miter lim="800000"/>
            <a:headEnd/>
            <a:tailEnd/>
          </a:ln>
        </p:spPr>
        <p:txBody>
          <a:bodyPr>
            <a:spAutoFit/>
          </a:bodyPr>
          <a:lstStyle/>
          <a:p>
            <a:pPr>
              <a:spcBef>
                <a:spcPct val="50000"/>
              </a:spcBef>
            </a:pPr>
            <a:r>
              <a:rPr lang="en-US" sz="1400" b="1">
                <a:solidFill>
                  <a:srgbClr val="FF0000"/>
                </a:solidFill>
              </a:rPr>
              <a:t>SP</a:t>
            </a:r>
          </a:p>
        </p:txBody>
      </p:sp>
      <p:sp>
        <p:nvSpPr>
          <p:cNvPr id="15375" name="Text Box 15"/>
          <p:cNvSpPr txBox="1">
            <a:spLocks noChangeArrowheads="1"/>
          </p:cNvSpPr>
          <p:nvPr/>
        </p:nvSpPr>
        <p:spPr bwMode="auto">
          <a:xfrm>
            <a:off x="7021513" y="2565400"/>
            <a:ext cx="431800" cy="304800"/>
          </a:xfrm>
          <a:prstGeom prst="rect">
            <a:avLst/>
          </a:prstGeom>
          <a:noFill/>
          <a:ln w="9525">
            <a:noFill/>
            <a:miter lim="800000"/>
            <a:headEnd/>
            <a:tailEnd/>
          </a:ln>
        </p:spPr>
        <p:txBody>
          <a:bodyPr>
            <a:spAutoFit/>
          </a:bodyPr>
          <a:lstStyle/>
          <a:p>
            <a:pPr>
              <a:spcBef>
                <a:spcPct val="50000"/>
              </a:spcBef>
            </a:pPr>
            <a:r>
              <a:rPr lang="en-US" sz="1400" b="1">
                <a:solidFill>
                  <a:srgbClr val="FF0000"/>
                </a:solidFill>
              </a:rPr>
              <a:t>TP</a:t>
            </a:r>
          </a:p>
        </p:txBody>
      </p:sp>
      <p:sp>
        <p:nvSpPr>
          <p:cNvPr id="15376" name="Text Box 16"/>
          <p:cNvSpPr txBox="1">
            <a:spLocks noChangeArrowheads="1"/>
          </p:cNvSpPr>
          <p:nvPr/>
        </p:nvSpPr>
        <p:spPr bwMode="auto">
          <a:xfrm>
            <a:off x="0" y="1676400"/>
            <a:ext cx="3889375" cy="1917700"/>
          </a:xfrm>
          <a:prstGeom prst="rect">
            <a:avLst/>
          </a:prstGeom>
          <a:noFill/>
          <a:ln w="9525">
            <a:noFill/>
            <a:miter lim="800000"/>
            <a:headEnd/>
            <a:tailEnd/>
          </a:ln>
        </p:spPr>
        <p:txBody>
          <a:bodyPr>
            <a:spAutoFit/>
          </a:bodyPr>
          <a:lstStyle/>
          <a:p>
            <a:pPr>
              <a:spcBef>
                <a:spcPct val="50000"/>
              </a:spcBef>
            </a:pPr>
            <a:r>
              <a:rPr lang="en-US" dirty="0"/>
              <a:t>Inversion 1 – Fixing Link 3</a:t>
            </a:r>
          </a:p>
          <a:p>
            <a:pPr>
              <a:spcBef>
                <a:spcPct val="50000"/>
              </a:spcBef>
            </a:pPr>
            <a:endParaRPr lang="en-US" dirty="0"/>
          </a:p>
          <a:p>
            <a:pPr>
              <a:spcBef>
                <a:spcPct val="50000"/>
              </a:spcBef>
            </a:pPr>
            <a:r>
              <a:rPr lang="en-US" dirty="0"/>
              <a:t>Oscillating Cylinder mechanism</a:t>
            </a:r>
          </a:p>
        </p:txBody>
      </p:sp>
      <p:pic>
        <p:nvPicPr>
          <p:cNvPr id="15377" name="Picture 19"/>
          <p:cNvPicPr>
            <a:picLocks noChangeAspect="1" noChangeArrowheads="1"/>
          </p:cNvPicPr>
          <p:nvPr/>
        </p:nvPicPr>
        <p:blipFill>
          <a:blip r:embed="rId2" cstate="print"/>
          <a:srcRect/>
          <a:stretch>
            <a:fillRect/>
          </a:stretch>
        </p:blipFill>
        <p:spPr bwMode="auto">
          <a:xfrm>
            <a:off x="250825" y="3644900"/>
            <a:ext cx="4824413" cy="1990725"/>
          </a:xfrm>
          <a:prstGeom prst="rect">
            <a:avLst/>
          </a:prstGeom>
          <a:noFill/>
          <a:ln w="9525">
            <a:noFill/>
            <a:miter lim="800000"/>
            <a:headEnd/>
            <a:tailEnd/>
          </a:ln>
        </p:spPr>
      </p:pic>
      <p:pic>
        <p:nvPicPr>
          <p:cNvPr id="3074" name="Picture 2" descr="oscillating cylinder diagram"/>
          <p:cNvPicPr>
            <a:picLocks noChangeAspect="1" noChangeArrowheads="1" noCrop="1"/>
          </p:cNvPicPr>
          <p:nvPr/>
        </p:nvPicPr>
        <p:blipFill>
          <a:blip r:embed="rId3">
            <a:extLst>
              <a:ext uri="{28A0092B-C50C-407E-A947-70E740481C1C}">
                <a14:useLocalDpi xmlns="" xmlns:a14="http://schemas.microsoft.com/office/drawing/2010/main" val="0"/>
              </a:ext>
            </a:extLst>
          </a:blip>
          <a:srcRect/>
          <a:stretch>
            <a:fillRect/>
          </a:stretch>
        </p:blipFill>
        <p:spPr bwMode="auto">
          <a:xfrm>
            <a:off x="5206782" y="4038600"/>
            <a:ext cx="3629461" cy="1682752"/>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US" sz="3200" smtClean="0"/>
              <a:t>Inversion of SCM (Contd..)</a:t>
            </a:r>
          </a:p>
        </p:txBody>
      </p:sp>
      <p:sp>
        <p:nvSpPr>
          <p:cNvPr id="16388" name="Text Box 4"/>
          <p:cNvSpPr txBox="1">
            <a:spLocks noChangeArrowheads="1"/>
          </p:cNvSpPr>
          <p:nvPr/>
        </p:nvSpPr>
        <p:spPr bwMode="auto">
          <a:xfrm>
            <a:off x="2773363" y="1844675"/>
            <a:ext cx="1366837" cy="457200"/>
          </a:xfrm>
          <a:prstGeom prst="rect">
            <a:avLst/>
          </a:prstGeom>
          <a:solidFill>
            <a:srgbClr val="0000FF"/>
          </a:solidFill>
          <a:ln w="22225">
            <a:noFill/>
            <a:miter lim="800000"/>
            <a:headEnd/>
            <a:tailEnd/>
          </a:ln>
        </p:spPr>
        <p:txBody>
          <a:bodyPr>
            <a:spAutoFit/>
          </a:bodyPr>
          <a:lstStyle/>
          <a:p>
            <a:pPr algn="ctr">
              <a:spcBef>
                <a:spcPct val="50000"/>
              </a:spcBef>
            </a:pPr>
            <a:r>
              <a:rPr lang="en-US">
                <a:solidFill>
                  <a:srgbClr val="CC9900"/>
                </a:solidFill>
              </a:rPr>
              <a:t>LINK 1</a:t>
            </a:r>
          </a:p>
        </p:txBody>
      </p:sp>
      <p:sp>
        <p:nvSpPr>
          <p:cNvPr id="16389" name="Text Box 5"/>
          <p:cNvSpPr txBox="1">
            <a:spLocks noChangeArrowheads="1"/>
          </p:cNvSpPr>
          <p:nvPr/>
        </p:nvSpPr>
        <p:spPr bwMode="auto">
          <a:xfrm>
            <a:off x="5148263" y="3141663"/>
            <a:ext cx="1366837" cy="482600"/>
          </a:xfrm>
          <a:prstGeom prst="rect">
            <a:avLst/>
          </a:prstGeom>
          <a:solidFill>
            <a:srgbClr val="0000FF"/>
          </a:solidFill>
          <a:ln w="25400">
            <a:solidFill>
              <a:srgbClr val="FF0000"/>
            </a:solidFill>
            <a:miter lim="800000"/>
            <a:headEnd/>
            <a:tailEnd/>
          </a:ln>
        </p:spPr>
        <p:txBody>
          <a:bodyPr>
            <a:spAutoFit/>
          </a:bodyPr>
          <a:lstStyle/>
          <a:p>
            <a:pPr algn="ctr">
              <a:spcBef>
                <a:spcPct val="50000"/>
              </a:spcBef>
            </a:pPr>
            <a:r>
              <a:rPr lang="en-US">
                <a:solidFill>
                  <a:srgbClr val="CC9900"/>
                </a:solidFill>
              </a:rPr>
              <a:t>LINK 4</a:t>
            </a:r>
          </a:p>
        </p:txBody>
      </p:sp>
      <p:sp>
        <p:nvSpPr>
          <p:cNvPr id="16390" name="Text Box 6"/>
          <p:cNvSpPr txBox="1">
            <a:spLocks noChangeArrowheads="1"/>
          </p:cNvSpPr>
          <p:nvPr/>
        </p:nvSpPr>
        <p:spPr bwMode="auto">
          <a:xfrm>
            <a:off x="4862513" y="1844675"/>
            <a:ext cx="1366837" cy="457200"/>
          </a:xfrm>
          <a:prstGeom prst="rect">
            <a:avLst/>
          </a:prstGeom>
          <a:solidFill>
            <a:srgbClr val="0000FF"/>
          </a:solidFill>
          <a:ln w="25400">
            <a:noFill/>
            <a:miter lim="800000"/>
            <a:headEnd/>
            <a:tailEnd/>
          </a:ln>
        </p:spPr>
        <p:txBody>
          <a:bodyPr>
            <a:spAutoFit/>
          </a:bodyPr>
          <a:lstStyle/>
          <a:p>
            <a:pPr algn="ctr">
              <a:spcBef>
                <a:spcPct val="50000"/>
              </a:spcBef>
            </a:pPr>
            <a:r>
              <a:rPr lang="en-US">
                <a:solidFill>
                  <a:srgbClr val="CC9900"/>
                </a:solidFill>
              </a:rPr>
              <a:t>LINK 2</a:t>
            </a:r>
          </a:p>
        </p:txBody>
      </p:sp>
      <p:sp>
        <p:nvSpPr>
          <p:cNvPr id="16391" name="Text Box 7"/>
          <p:cNvSpPr txBox="1">
            <a:spLocks noChangeArrowheads="1"/>
          </p:cNvSpPr>
          <p:nvPr/>
        </p:nvSpPr>
        <p:spPr bwMode="auto">
          <a:xfrm>
            <a:off x="7308850" y="1916113"/>
            <a:ext cx="1366838" cy="457200"/>
          </a:xfrm>
          <a:prstGeom prst="rect">
            <a:avLst/>
          </a:prstGeom>
          <a:solidFill>
            <a:srgbClr val="0000FF"/>
          </a:solidFill>
          <a:ln w="9525">
            <a:noFill/>
            <a:miter lim="800000"/>
            <a:headEnd/>
            <a:tailEnd/>
          </a:ln>
        </p:spPr>
        <p:txBody>
          <a:bodyPr>
            <a:spAutoFit/>
          </a:bodyPr>
          <a:lstStyle/>
          <a:p>
            <a:pPr algn="ctr">
              <a:spcBef>
                <a:spcPct val="50000"/>
              </a:spcBef>
            </a:pPr>
            <a:r>
              <a:rPr lang="en-US">
                <a:solidFill>
                  <a:srgbClr val="CC9900"/>
                </a:solidFill>
              </a:rPr>
              <a:t>LINK 3</a:t>
            </a:r>
          </a:p>
        </p:txBody>
      </p:sp>
      <p:sp>
        <p:nvSpPr>
          <p:cNvPr id="16392" name="Line 8"/>
          <p:cNvSpPr>
            <a:spLocks noChangeShapeType="1"/>
          </p:cNvSpPr>
          <p:nvPr/>
        </p:nvSpPr>
        <p:spPr bwMode="auto">
          <a:xfrm>
            <a:off x="4140200" y="2132013"/>
            <a:ext cx="720725" cy="0"/>
          </a:xfrm>
          <a:prstGeom prst="line">
            <a:avLst/>
          </a:prstGeom>
          <a:noFill/>
          <a:ln w="38100">
            <a:solidFill>
              <a:schemeClr val="hlink"/>
            </a:solidFill>
            <a:round/>
            <a:headEnd type="triangle" w="med" len="med"/>
            <a:tailEnd type="triangle" w="med" len="med"/>
          </a:ln>
        </p:spPr>
        <p:txBody>
          <a:bodyPr/>
          <a:lstStyle/>
          <a:p>
            <a:endParaRPr lang="en-IN"/>
          </a:p>
        </p:txBody>
      </p:sp>
      <p:sp>
        <p:nvSpPr>
          <p:cNvPr id="16393" name="Line 9"/>
          <p:cNvSpPr>
            <a:spLocks noChangeShapeType="1"/>
          </p:cNvSpPr>
          <p:nvPr/>
        </p:nvSpPr>
        <p:spPr bwMode="auto">
          <a:xfrm>
            <a:off x="6229350" y="2132013"/>
            <a:ext cx="1079500" cy="0"/>
          </a:xfrm>
          <a:prstGeom prst="line">
            <a:avLst/>
          </a:prstGeom>
          <a:noFill/>
          <a:ln w="38100">
            <a:solidFill>
              <a:schemeClr val="hlink"/>
            </a:solidFill>
            <a:round/>
            <a:headEnd type="triangle" w="med" len="med"/>
            <a:tailEnd type="triangle" w="med" len="med"/>
          </a:ln>
        </p:spPr>
        <p:txBody>
          <a:bodyPr/>
          <a:lstStyle/>
          <a:p>
            <a:endParaRPr lang="en-IN"/>
          </a:p>
        </p:txBody>
      </p:sp>
      <p:sp>
        <p:nvSpPr>
          <p:cNvPr id="16394" name="Line 10"/>
          <p:cNvSpPr>
            <a:spLocks noChangeShapeType="1"/>
          </p:cNvSpPr>
          <p:nvPr/>
        </p:nvSpPr>
        <p:spPr bwMode="auto">
          <a:xfrm>
            <a:off x="3565525" y="2349500"/>
            <a:ext cx="1511300" cy="1008063"/>
          </a:xfrm>
          <a:prstGeom prst="line">
            <a:avLst/>
          </a:prstGeom>
          <a:noFill/>
          <a:ln w="38100">
            <a:solidFill>
              <a:schemeClr val="hlink"/>
            </a:solidFill>
            <a:round/>
            <a:headEnd type="triangle" w="med" len="med"/>
            <a:tailEnd type="triangle" w="med" len="med"/>
          </a:ln>
        </p:spPr>
        <p:txBody>
          <a:bodyPr/>
          <a:lstStyle/>
          <a:p>
            <a:endParaRPr lang="en-IN"/>
          </a:p>
        </p:txBody>
      </p:sp>
      <p:sp>
        <p:nvSpPr>
          <p:cNvPr id="16395" name="Line 11"/>
          <p:cNvSpPr>
            <a:spLocks noChangeShapeType="1"/>
          </p:cNvSpPr>
          <p:nvPr/>
        </p:nvSpPr>
        <p:spPr bwMode="auto">
          <a:xfrm flipV="1">
            <a:off x="6516688" y="2349500"/>
            <a:ext cx="1584325" cy="1079500"/>
          </a:xfrm>
          <a:prstGeom prst="line">
            <a:avLst/>
          </a:prstGeom>
          <a:noFill/>
          <a:ln w="38100">
            <a:solidFill>
              <a:schemeClr val="hlink"/>
            </a:solidFill>
            <a:round/>
            <a:headEnd type="triangle" w="med" len="med"/>
            <a:tailEnd type="triangle" w="med" len="med"/>
          </a:ln>
        </p:spPr>
        <p:txBody>
          <a:bodyPr/>
          <a:lstStyle/>
          <a:p>
            <a:endParaRPr lang="en-IN"/>
          </a:p>
        </p:txBody>
      </p:sp>
      <p:sp>
        <p:nvSpPr>
          <p:cNvPr id="16396" name="Text Box 12"/>
          <p:cNvSpPr txBox="1">
            <a:spLocks noChangeArrowheads="1"/>
          </p:cNvSpPr>
          <p:nvPr/>
        </p:nvSpPr>
        <p:spPr bwMode="auto">
          <a:xfrm>
            <a:off x="4357688" y="1700213"/>
            <a:ext cx="431800" cy="304800"/>
          </a:xfrm>
          <a:prstGeom prst="rect">
            <a:avLst/>
          </a:prstGeom>
          <a:noFill/>
          <a:ln w="9525">
            <a:noFill/>
            <a:miter lim="800000"/>
            <a:headEnd/>
            <a:tailEnd/>
          </a:ln>
        </p:spPr>
        <p:txBody>
          <a:bodyPr>
            <a:spAutoFit/>
          </a:bodyPr>
          <a:lstStyle/>
          <a:p>
            <a:pPr>
              <a:spcBef>
                <a:spcPct val="50000"/>
              </a:spcBef>
            </a:pPr>
            <a:r>
              <a:rPr lang="en-US" sz="1400" b="1">
                <a:solidFill>
                  <a:srgbClr val="FF0000"/>
                </a:solidFill>
              </a:rPr>
              <a:t>TP</a:t>
            </a:r>
          </a:p>
        </p:txBody>
      </p:sp>
      <p:sp>
        <p:nvSpPr>
          <p:cNvPr id="16397" name="Text Box 13"/>
          <p:cNvSpPr txBox="1">
            <a:spLocks noChangeArrowheads="1"/>
          </p:cNvSpPr>
          <p:nvPr/>
        </p:nvSpPr>
        <p:spPr bwMode="auto">
          <a:xfrm>
            <a:off x="6516688" y="1773238"/>
            <a:ext cx="431800" cy="304800"/>
          </a:xfrm>
          <a:prstGeom prst="rect">
            <a:avLst/>
          </a:prstGeom>
          <a:noFill/>
          <a:ln w="9525">
            <a:noFill/>
            <a:miter lim="800000"/>
            <a:headEnd/>
            <a:tailEnd/>
          </a:ln>
        </p:spPr>
        <p:txBody>
          <a:bodyPr>
            <a:spAutoFit/>
          </a:bodyPr>
          <a:lstStyle/>
          <a:p>
            <a:pPr>
              <a:spcBef>
                <a:spcPct val="50000"/>
              </a:spcBef>
            </a:pPr>
            <a:r>
              <a:rPr lang="en-US" sz="1400" b="1">
                <a:solidFill>
                  <a:srgbClr val="FF0000"/>
                </a:solidFill>
              </a:rPr>
              <a:t>TP</a:t>
            </a:r>
          </a:p>
        </p:txBody>
      </p:sp>
      <p:sp>
        <p:nvSpPr>
          <p:cNvPr id="16398" name="Text Box 14"/>
          <p:cNvSpPr txBox="1">
            <a:spLocks noChangeArrowheads="1"/>
          </p:cNvSpPr>
          <p:nvPr/>
        </p:nvSpPr>
        <p:spPr bwMode="auto">
          <a:xfrm>
            <a:off x="4213225" y="2565400"/>
            <a:ext cx="431800" cy="304800"/>
          </a:xfrm>
          <a:prstGeom prst="rect">
            <a:avLst/>
          </a:prstGeom>
          <a:noFill/>
          <a:ln w="9525">
            <a:noFill/>
            <a:miter lim="800000"/>
            <a:headEnd/>
            <a:tailEnd/>
          </a:ln>
        </p:spPr>
        <p:txBody>
          <a:bodyPr>
            <a:spAutoFit/>
          </a:bodyPr>
          <a:lstStyle/>
          <a:p>
            <a:pPr>
              <a:spcBef>
                <a:spcPct val="50000"/>
              </a:spcBef>
            </a:pPr>
            <a:r>
              <a:rPr lang="en-US" sz="1400" b="1">
                <a:solidFill>
                  <a:srgbClr val="FF0000"/>
                </a:solidFill>
              </a:rPr>
              <a:t>SP</a:t>
            </a:r>
          </a:p>
        </p:txBody>
      </p:sp>
      <p:sp>
        <p:nvSpPr>
          <p:cNvPr id="16399" name="Text Box 15"/>
          <p:cNvSpPr txBox="1">
            <a:spLocks noChangeArrowheads="1"/>
          </p:cNvSpPr>
          <p:nvPr/>
        </p:nvSpPr>
        <p:spPr bwMode="auto">
          <a:xfrm>
            <a:off x="7021513" y="2565400"/>
            <a:ext cx="431800" cy="304800"/>
          </a:xfrm>
          <a:prstGeom prst="rect">
            <a:avLst/>
          </a:prstGeom>
          <a:noFill/>
          <a:ln w="9525">
            <a:noFill/>
            <a:miter lim="800000"/>
            <a:headEnd/>
            <a:tailEnd/>
          </a:ln>
        </p:spPr>
        <p:txBody>
          <a:bodyPr>
            <a:spAutoFit/>
          </a:bodyPr>
          <a:lstStyle/>
          <a:p>
            <a:pPr>
              <a:spcBef>
                <a:spcPct val="50000"/>
              </a:spcBef>
            </a:pPr>
            <a:r>
              <a:rPr lang="en-US" sz="1400" b="1">
                <a:solidFill>
                  <a:srgbClr val="FF0000"/>
                </a:solidFill>
              </a:rPr>
              <a:t>TP</a:t>
            </a:r>
          </a:p>
        </p:txBody>
      </p:sp>
      <p:sp>
        <p:nvSpPr>
          <p:cNvPr id="16400" name="Text Box 16"/>
          <p:cNvSpPr txBox="1">
            <a:spLocks noChangeArrowheads="1"/>
          </p:cNvSpPr>
          <p:nvPr/>
        </p:nvSpPr>
        <p:spPr bwMode="auto">
          <a:xfrm>
            <a:off x="250825" y="1268413"/>
            <a:ext cx="3889375" cy="2100262"/>
          </a:xfrm>
          <a:prstGeom prst="rect">
            <a:avLst/>
          </a:prstGeom>
          <a:noFill/>
          <a:ln w="9525">
            <a:noFill/>
            <a:miter lim="800000"/>
            <a:headEnd/>
            <a:tailEnd/>
          </a:ln>
        </p:spPr>
        <p:txBody>
          <a:bodyPr>
            <a:spAutoFit/>
          </a:bodyPr>
          <a:lstStyle/>
          <a:p>
            <a:pPr>
              <a:spcBef>
                <a:spcPct val="50000"/>
              </a:spcBef>
            </a:pPr>
            <a:r>
              <a:rPr lang="en-US"/>
              <a:t>Inversion 1 – Fixing Link 4</a:t>
            </a:r>
          </a:p>
          <a:p>
            <a:pPr>
              <a:spcBef>
                <a:spcPct val="50000"/>
              </a:spcBef>
            </a:pPr>
            <a:endParaRPr lang="en-US"/>
          </a:p>
          <a:p>
            <a:pPr>
              <a:spcBef>
                <a:spcPct val="50000"/>
              </a:spcBef>
            </a:pPr>
            <a:r>
              <a:rPr lang="en-US"/>
              <a:t>Hand Pump</a:t>
            </a:r>
          </a:p>
          <a:p>
            <a:pPr>
              <a:spcBef>
                <a:spcPct val="50000"/>
              </a:spcBef>
            </a:pPr>
            <a:r>
              <a:rPr lang="en-US"/>
              <a:t> mechanism</a:t>
            </a:r>
          </a:p>
        </p:txBody>
      </p:sp>
      <p:pic>
        <p:nvPicPr>
          <p:cNvPr id="16401" name="Picture 18" descr="balance"/>
          <p:cNvPicPr>
            <a:picLocks noChangeAspect="1" noChangeArrowheads="1"/>
          </p:cNvPicPr>
          <p:nvPr/>
        </p:nvPicPr>
        <p:blipFill>
          <a:blip r:embed="rId2" cstate="print"/>
          <a:srcRect r="42105" b="11765"/>
          <a:stretch>
            <a:fillRect/>
          </a:stretch>
        </p:blipFill>
        <p:spPr bwMode="auto">
          <a:xfrm>
            <a:off x="1187450" y="3357563"/>
            <a:ext cx="3600450" cy="3271837"/>
          </a:xfrm>
          <a:prstGeom prst="rect">
            <a:avLst/>
          </a:prstGeom>
          <a:noFill/>
          <a:ln w="9525">
            <a:noFill/>
            <a:miter lim="800000"/>
            <a:headEnd/>
            <a:tailEnd/>
          </a:ln>
        </p:spPr>
      </p:pic>
      <p:pic>
        <p:nvPicPr>
          <p:cNvPr id="4098" name="Picture 2" descr="https://upload.wikimedia.org/wikipedia/commons/6/69/Hand_Pump_-_Animation.gif"/>
          <p:cNvPicPr>
            <a:picLocks noChangeAspect="1" noChangeArrowheads="1" noCrop="1"/>
          </p:cNvPicPr>
          <p:nvPr/>
        </p:nvPicPr>
        <p:blipFill>
          <a:blip r:embed="rId3">
            <a:extLst>
              <a:ext uri="{28A0092B-C50C-407E-A947-70E740481C1C}">
                <a14:useLocalDpi xmlns="" xmlns:a14="http://schemas.microsoft.com/office/drawing/2010/main" val="0"/>
              </a:ext>
            </a:extLst>
          </a:blip>
          <a:srcRect/>
          <a:stretch>
            <a:fillRect/>
          </a:stretch>
        </p:blipFill>
        <p:spPr bwMode="auto">
          <a:xfrm>
            <a:off x="5948363" y="3862387"/>
            <a:ext cx="2884557" cy="2214563"/>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1706</TotalTime>
  <Words>518</Words>
  <Application>Microsoft Office PowerPoint</Application>
  <PresentationFormat>On-screen Show (4:3)</PresentationFormat>
  <Paragraphs>164</Paragraphs>
  <Slides>16</Slides>
  <Notes>1</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KINEMATICS OF MACHINERY</vt:lpstr>
      <vt:lpstr>Basic Mechanism Four Bar Mechanism (FBM)</vt:lpstr>
      <vt:lpstr>Four Bar Mechanism (Contd..) Inversion of FBM</vt:lpstr>
      <vt:lpstr>Slider Crank Mechanism (SCM)</vt:lpstr>
      <vt:lpstr>Slider Crank Mechanism (Contd..) Inversion of SCM</vt:lpstr>
      <vt:lpstr>Inversion of SCM (Contd..)</vt:lpstr>
      <vt:lpstr>Inversion of SCM (Contd..)</vt:lpstr>
      <vt:lpstr>Inversion of SCM (Contd..)</vt:lpstr>
      <vt:lpstr>Inversion of SCM (Contd..)</vt:lpstr>
      <vt:lpstr> Ratchets And Escapements </vt:lpstr>
      <vt:lpstr>Escapements</vt:lpstr>
      <vt:lpstr>Indexing Mechanisms</vt:lpstr>
      <vt:lpstr>Geneva Mechanism</vt:lpstr>
      <vt:lpstr>Rocking Mechanisms</vt:lpstr>
      <vt:lpstr>Straight Line Mechanisms </vt:lpstr>
      <vt:lpstr>Mobility</vt:lpstr>
    </vt:vector>
  </TitlesOfParts>
  <Company>OTTERI</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ENGINEERING MECHANICS</dc:title>
  <dc:creator>S R MOHIDEEN</dc:creator>
  <cp:lastModifiedBy>rasool</cp:lastModifiedBy>
  <cp:revision>152</cp:revision>
  <dcterms:created xsi:type="dcterms:W3CDTF">2012-01-07T15:28:18Z</dcterms:created>
  <dcterms:modified xsi:type="dcterms:W3CDTF">2019-01-03T04:27:56Z</dcterms:modified>
</cp:coreProperties>
</file>