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88" r:id="rId2"/>
    <p:sldId id="289" r:id="rId3"/>
    <p:sldId id="258" r:id="rId4"/>
    <p:sldId id="259" r:id="rId5"/>
    <p:sldId id="260" r:id="rId6"/>
    <p:sldId id="261" r:id="rId7"/>
    <p:sldId id="262" r:id="rId8"/>
    <p:sldId id="263" r:id="rId9"/>
    <p:sldId id="264" r:id="rId10"/>
    <p:sldId id="265" r:id="rId11"/>
    <p:sldId id="266" r:id="rId12"/>
    <p:sldId id="267" r:id="rId13"/>
    <p:sldId id="284" r:id="rId14"/>
    <p:sldId id="268" r:id="rId15"/>
    <p:sldId id="285" r:id="rId16"/>
    <p:sldId id="269" r:id="rId17"/>
    <p:sldId id="286" r:id="rId18"/>
    <p:sldId id="270" r:id="rId19"/>
    <p:sldId id="271" r:id="rId20"/>
    <p:sldId id="272" r:id="rId21"/>
    <p:sldId id="292" r:id="rId22"/>
    <p:sldId id="273" r:id="rId23"/>
    <p:sldId id="291" r:id="rId24"/>
    <p:sldId id="274" r:id="rId25"/>
    <p:sldId id="276" r:id="rId26"/>
    <p:sldId id="277" r:id="rId27"/>
    <p:sldId id="287" r:id="rId28"/>
    <p:sldId id="278" r:id="rId29"/>
    <p:sldId id="279" r:id="rId30"/>
    <p:sldId id="280" r:id="rId31"/>
    <p:sldId id="281" r:id="rId32"/>
    <p:sldId id="282" r:id="rId33"/>
    <p:sldId id="283"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422" y="-3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305D1C-D3C4-441C-BA0B-747CD0A5778F}" type="datetimeFigureOut">
              <a:rPr lang="en-US" smtClean="0"/>
              <a:pPr/>
              <a:t>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D7C46C-5A2C-480A-82A8-06D81D7410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18.9.18</a:t>
            </a:r>
            <a:endParaRPr lang="en-US" dirty="0"/>
          </a:p>
        </p:txBody>
      </p:sp>
      <p:sp>
        <p:nvSpPr>
          <p:cNvPr id="5" name="Footer Placeholder 4"/>
          <p:cNvSpPr>
            <a:spLocks noGrp="1"/>
          </p:cNvSpPr>
          <p:nvPr>
            <p:ph type="ftr" sz="quarter" idx="11"/>
          </p:nvPr>
        </p:nvSpPr>
        <p:spPr/>
        <p:txBody>
          <a:bodyPr/>
          <a:lstStyle/>
          <a:p>
            <a:r>
              <a:rPr lang="en-US" dirty="0" smtClean="0"/>
              <a:t>-</a:t>
            </a:r>
            <a:r>
              <a:rPr lang="en-US" dirty="0" err="1" smtClean="0"/>
              <a:t>P.R.Hemavathy</a:t>
            </a:r>
            <a:r>
              <a:rPr lang="en-US" dirty="0" smtClean="0"/>
              <a:t>, AP(SG), EIE</a:t>
            </a:r>
            <a:endParaRPr lang="en-US" dirty="0"/>
          </a:p>
        </p:txBody>
      </p:sp>
      <p:sp>
        <p:nvSpPr>
          <p:cNvPr id="6" name="Slide Number Placeholder 5"/>
          <p:cNvSpPr>
            <a:spLocks noGrp="1"/>
          </p:cNvSpPr>
          <p:nvPr>
            <p:ph type="sldNum" sz="quarter" idx="12"/>
          </p:nvPr>
        </p:nvSpPr>
        <p:spPr/>
        <p:txBody>
          <a:bodyPr/>
          <a:lstStyle/>
          <a:p>
            <a:r>
              <a:rPr lang="en-US" dirty="0" smtClean="0"/>
              <a:t>1</a:t>
            </a:r>
            <a:endParaRPr lang="en-US" dirty="0"/>
          </a:p>
        </p:txBody>
      </p:sp>
      <p:sp>
        <p:nvSpPr>
          <p:cNvPr id="46082" name="Rectangle 2"/>
          <p:cNvSpPr>
            <a:spLocks noChangeArrowheads="1"/>
          </p:cNvSpPr>
          <p:nvPr userDrawn="1"/>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6081" name="Object 1"/>
          <p:cNvGraphicFramePr>
            <a:graphicFrameLocks noChangeAspect="1"/>
          </p:cNvGraphicFramePr>
          <p:nvPr/>
        </p:nvGraphicFramePr>
        <p:xfrm>
          <a:off x="6629400" y="228600"/>
          <a:ext cx="2324100" cy="914400"/>
        </p:xfrm>
        <a:graphic>
          <a:graphicData uri="http://schemas.openxmlformats.org/presentationml/2006/ole">
            <p:oleObj spid="_x0000_s46081" name="Bitmap Image" r:id="rId3" imgW="3180952" imgH="1076475" progId="PBrush">
              <p:embed/>
            </p:oleObj>
          </a:graphicData>
        </a:graphic>
      </p:graphicFrame>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18.9.18</a:t>
            </a:r>
            <a:endParaRPr lang="en-US"/>
          </a:p>
        </p:txBody>
      </p:sp>
      <p:sp>
        <p:nvSpPr>
          <p:cNvPr id="5" name="Footer Placeholder 4"/>
          <p:cNvSpPr>
            <a:spLocks noGrp="1"/>
          </p:cNvSpPr>
          <p:nvPr>
            <p:ph type="ftr" sz="quarter" idx="11"/>
          </p:nvPr>
        </p:nvSpPr>
        <p:spPr/>
        <p:txBody>
          <a:bodyPr/>
          <a:lstStyle/>
          <a:p>
            <a:r>
              <a:rPr lang="en-US" smtClean="0"/>
              <a:t>-P.R.Hemavathy, AP(SG), EIE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18.9.18</a:t>
            </a:r>
            <a:endParaRPr lang="en-US"/>
          </a:p>
        </p:txBody>
      </p:sp>
      <p:sp>
        <p:nvSpPr>
          <p:cNvPr id="5" name="Footer Placeholder 4"/>
          <p:cNvSpPr>
            <a:spLocks noGrp="1"/>
          </p:cNvSpPr>
          <p:nvPr>
            <p:ph type="ftr" sz="quarter" idx="11"/>
          </p:nvPr>
        </p:nvSpPr>
        <p:spPr/>
        <p:txBody>
          <a:bodyPr/>
          <a:lstStyle/>
          <a:p>
            <a:r>
              <a:rPr lang="en-US" smtClean="0"/>
              <a:t>-P.R.Hemavathy, AP(SG), EIE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18.9.18</a:t>
            </a:r>
            <a:endParaRPr lang="en-US"/>
          </a:p>
        </p:txBody>
      </p:sp>
      <p:sp>
        <p:nvSpPr>
          <p:cNvPr id="5" name="Footer Placeholder 4"/>
          <p:cNvSpPr>
            <a:spLocks noGrp="1"/>
          </p:cNvSpPr>
          <p:nvPr>
            <p:ph type="ftr" sz="quarter" idx="11"/>
          </p:nvPr>
        </p:nvSpPr>
        <p:spPr/>
        <p:txBody>
          <a:bodyPr/>
          <a:lstStyle/>
          <a:p>
            <a:r>
              <a:rPr lang="en-US" smtClean="0"/>
              <a:t>-P.R.Hemavathy, AP(SG), EIE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aphicFrame>
        <p:nvGraphicFramePr>
          <p:cNvPr id="45057" name="Object 1"/>
          <p:cNvGraphicFramePr>
            <a:graphicFrameLocks noChangeAspect="1"/>
          </p:cNvGraphicFramePr>
          <p:nvPr/>
        </p:nvGraphicFramePr>
        <p:xfrm>
          <a:off x="7207250" y="0"/>
          <a:ext cx="1936750" cy="762000"/>
        </p:xfrm>
        <a:graphic>
          <a:graphicData uri="http://schemas.openxmlformats.org/presentationml/2006/ole">
            <p:oleObj spid="_x0000_s45057" name="Bitmap Image" r:id="rId3" imgW="3180952" imgH="1076475" progId="PBrush">
              <p:embed/>
            </p:oleObj>
          </a:graphicData>
        </a:graphic>
      </p:graphicFrame>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18.9.18</a:t>
            </a:r>
            <a:endParaRPr lang="en-US"/>
          </a:p>
        </p:txBody>
      </p:sp>
      <p:sp>
        <p:nvSpPr>
          <p:cNvPr id="5" name="Footer Placeholder 4"/>
          <p:cNvSpPr>
            <a:spLocks noGrp="1"/>
          </p:cNvSpPr>
          <p:nvPr>
            <p:ph type="ftr" sz="quarter" idx="11"/>
          </p:nvPr>
        </p:nvSpPr>
        <p:spPr/>
        <p:txBody>
          <a:bodyPr/>
          <a:lstStyle/>
          <a:p>
            <a:r>
              <a:rPr lang="en-US" smtClean="0"/>
              <a:t>-P.R.Hemavathy, AP(SG), EIE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18.9.18</a:t>
            </a:r>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18.9.18</a:t>
            </a:r>
            <a:endParaRPr lang="en-US"/>
          </a:p>
        </p:txBody>
      </p:sp>
      <p:sp>
        <p:nvSpPr>
          <p:cNvPr id="8" name="Footer Placeholder 7"/>
          <p:cNvSpPr>
            <a:spLocks noGrp="1"/>
          </p:cNvSpPr>
          <p:nvPr>
            <p:ph type="ftr" sz="quarter" idx="11"/>
          </p:nvPr>
        </p:nvSpPr>
        <p:spPr/>
        <p:txBody>
          <a:bodyPr/>
          <a:lstStyle/>
          <a:p>
            <a:r>
              <a:rPr lang="en-US" smtClean="0"/>
              <a:t>-P.R.Hemavathy, AP(SG), EIE</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18.9.18</a:t>
            </a:r>
            <a:endParaRPr lang="en-US"/>
          </a:p>
        </p:txBody>
      </p:sp>
      <p:sp>
        <p:nvSpPr>
          <p:cNvPr id="4" name="Footer Placeholder 3"/>
          <p:cNvSpPr>
            <a:spLocks noGrp="1"/>
          </p:cNvSpPr>
          <p:nvPr>
            <p:ph type="ftr" sz="quarter" idx="11"/>
          </p:nvPr>
        </p:nvSpPr>
        <p:spPr/>
        <p:txBody>
          <a:bodyPr/>
          <a:lstStyle/>
          <a:p>
            <a:r>
              <a:rPr lang="en-US" smtClean="0"/>
              <a:t>-P.R.Hemavathy, AP(SG), EIE</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18.9.18</a:t>
            </a:r>
            <a:endParaRPr lang="en-US"/>
          </a:p>
        </p:txBody>
      </p:sp>
      <p:sp>
        <p:nvSpPr>
          <p:cNvPr id="3" name="Footer Placeholder 2"/>
          <p:cNvSpPr>
            <a:spLocks noGrp="1"/>
          </p:cNvSpPr>
          <p:nvPr>
            <p:ph type="ftr" sz="quarter" idx="11"/>
          </p:nvPr>
        </p:nvSpPr>
        <p:spPr/>
        <p:txBody>
          <a:bodyPr/>
          <a:lstStyle/>
          <a:p>
            <a:r>
              <a:rPr lang="en-US" smtClean="0"/>
              <a:t>-P.R.Hemavathy, AP(SG), EIE</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18.9.18</a:t>
            </a:r>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18.9.18</a:t>
            </a:r>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18.9.18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-P.R.Hemavathy, AP(SG), EIE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FIBER CHARACTERISTICS</a:t>
            </a:r>
            <a:endParaRPr lang="en-US" dirty="0"/>
          </a:p>
        </p:txBody>
      </p:sp>
      <p:sp>
        <p:nvSpPr>
          <p:cNvPr id="3" name="Subtitle 2"/>
          <p:cNvSpPr>
            <a:spLocks noGrp="1"/>
          </p:cNvSpPr>
          <p:nvPr>
            <p:ph type="subTitle" idx="1"/>
          </p:nvPr>
        </p:nvSpPr>
        <p:spPr/>
        <p:txBody>
          <a:bodyPr/>
          <a:lstStyle/>
          <a:p>
            <a:r>
              <a:rPr lang="en-US" dirty="0" smtClean="0"/>
              <a:t>EIBX02 FIBRE OPTICS AND LASER INSTRUMENTATION</a:t>
            </a:r>
          </a:p>
          <a:p>
            <a:r>
              <a:rPr lang="en-US" dirty="0" smtClean="0"/>
              <a:t>Module 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Scattering losses</a:t>
            </a:r>
            <a:br>
              <a:rPr lang="en-US" b="1" dirty="0" smtClean="0"/>
            </a:b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dirty="0" smtClean="0"/>
              <a:t>Basically, scattering losses are caused by the interaction of light with density fluctuations within a fiber. </a:t>
            </a:r>
          </a:p>
          <a:p>
            <a:r>
              <a:rPr lang="en-US" dirty="0" smtClean="0"/>
              <a:t>Density changes are produced when optical fibers are manufactured. During manufacturing, regions of higher and lower molecular density areas, relative to the average density of the fiber, are created. </a:t>
            </a:r>
          </a:p>
          <a:p>
            <a:r>
              <a:rPr lang="en-US" dirty="0" smtClean="0"/>
              <a:t>Light traveling through the fiber interacts with the density areas as shown in Light is then partially scattered in all direction.</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commercial fibers operating between </a:t>
            </a:r>
            <a:r>
              <a:rPr lang="en-US" dirty="0" smtClean="0">
                <a:solidFill>
                  <a:srgbClr val="FF0000"/>
                </a:solidFill>
              </a:rPr>
              <a:t>700-nm and 1600-nm wavelength</a:t>
            </a:r>
            <a:r>
              <a:rPr lang="en-US" dirty="0" smtClean="0"/>
              <a:t>, the main source of loss is called </a:t>
            </a:r>
            <a:r>
              <a:rPr lang="en-US" b="1" dirty="0" smtClean="0"/>
              <a:t>Rayleigh scattering. </a:t>
            </a:r>
            <a:r>
              <a:rPr lang="en-US" dirty="0" smtClean="0"/>
              <a:t>As the wavelength increases, the loss caused by Rayleigh scattering decreases. </a:t>
            </a:r>
          </a:p>
          <a:p>
            <a:r>
              <a:rPr lang="en-US" dirty="0" smtClean="0"/>
              <a:t>If the </a:t>
            </a:r>
            <a:r>
              <a:rPr lang="en-US" dirty="0" smtClean="0">
                <a:solidFill>
                  <a:srgbClr val="FF0000"/>
                </a:solidFill>
              </a:rPr>
              <a:t>size of the defect is greater than </a:t>
            </a:r>
            <a:r>
              <a:rPr lang="en-US" dirty="0" err="1" smtClean="0">
                <a:solidFill>
                  <a:srgbClr val="FF0000"/>
                </a:solidFill>
              </a:rPr>
              <a:t>onetenth</a:t>
            </a:r>
            <a:r>
              <a:rPr lang="en-US" dirty="0" smtClean="0">
                <a:solidFill>
                  <a:srgbClr val="FF0000"/>
                </a:solidFill>
              </a:rPr>
              <a:t> of the wavelength of light</a:t>
            </a:r>
            <a:r>
              <a:rPr lang="en-US" dirty="0" smtClean="0"/>
              <a:t>, the scattering mechanism is called </a:t>
            </a:r>
            <a:r>
              <a:rPr lang="en-US" b="1" dirty="0" smtClean="0"/>
              <a:t>Mie scattering.</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a:buNone/>
            </a:pPr>
            <a:r>
              <a:rPr lang="en-US" b="1" dirty="0" smtClean="0"/>
              <a:t>Rayleigh scattering</a:t>
            </a:r>
          </a:p>
          <a:p>
            <a:r>
              <a:rPr lang="en-US" dirty="0" smtClean="0"/>
              <a:t>It occurs because the molecules of silicon dioxide have some freedom when adjacent to one another. </a:t>
            </a:r>
          </a:p>
          <a:p>
            <a:r>
              <a:rPr lang="en-US" dirty="0" smtClean="0">
                <a:solidFill>
                  <a:srgbClr val="FF0000"/>
                </a:solidFill>
              </a:rPr>
              <a:t>Thus, setup at irregular positions and distances with respect to one another when the glass is rapidly cooled during the final stage of the fabrication process. </a:t>
            </a:r>
          </a:p>
          <a:p>
            <a:r>
              <a:rPr lang="en-US" dirty="0" smtClean="0"/>
              <a:t>Those structural variations are seen by light as variations in the refractive index, thus causing the light to reflect – that is, to scatter – in different directions</a:t>
            </a:r>
          </a:p>
          <a:p>
            <a:endParaRPr lang="en-US" b="1" dirty="0" smtClean="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92500" lnSpcReduction="20000"/>
          </a:bodyPr>
          <a:lstStyle/>
          <a:p>
            <a:r>
              <a:rPr lang="en-US" dirty="0" smtClean="0"/>
              <a:t>Rayleigh scattering is a scattering of light by particles much smaller than the wavelength of the light, which may be individual atoms or molecules.</a:t>
            </a:r>
          </a:p>
          <a:p>
            <a:r>
              <a:rPr lang="en-US" dirty="0" smtClean="0">
                <a:solidFill>
                  <a:srgbClr val="FF0000"/>
                </a:solidFill>
              </a:rPr>
              <a:t>Rayleigh scattering is a process in which light is scattered by a small spherical volume of variant refractive index, such as a particle, bubble, droplet, or even a density fluctuation.</a:t>
            </a:r>
          </a:p>
          <a:p>
            <a:r>
              <a:rPr lang="en-US" dirty="0" smtClean="0"/>
              <a:t>As light travels in the core, it interacts with the silica molecules in the core. Rayleigh scattering is the result of these elastic collisions between the light wave and the silica molecules in the fiber. Rayleigh scattering accounts for about 96 percent of attenuation in optical fiber</a:t>
            </a:r>
          </a:p>
          <a:p>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b="1" dirty="0" smtClean="0"/>
              <a:t>Causes of Rayleigh Scattering:</a:t>
            </a:r>
          </a:p>
          <a:p>
            <a:r>
              <a:rPr lang="en-US" dirty="0" smtClean="0"/>
              <a:t>It results from non-ideal physical properties of the manufactured fiber.</a:t>
            </a:r>
          </a:p>
          <a:p>
            <a:r>
              <a:rPr lang="en-US" dirty="0" smtClean="0"/>
              <a:t>It results from </a:t>
            </a:r>
            <a:r>
              <a:rPr lang="en-US" dirty="0" err="1" smtClean="0"/>
              <a:t>inhomogeneities</a:t>
            </a:r>
            <a:r>
              <a:rPr lang="en-US" dirty="0" smtClean="0"/>
              <a:t> in the core and cladding.</a:t>
            </a:r>
          </a:p>
          <a:p>
            <a:r>
              <a:rPr lang="en-US" dirty="0" smtClean="0"/>
              <a:t>Because of these </a:t>
            </a:r>
            <a:r>
              <a:rPr lang="en-US" dirty="0" err="1" smtClean="0"/>
              <a:t>inhomogeneities</a:t>
            </a:r>
            <a:r>
              <a:rPr lang="en-US" dirty="0" smtClean="0"/>
              <a:t> problems occur like –</a:t>
            </a:r>
          </a:p>
          <a:p>
            <a:pPr>
              <a:buNone/>
            </a:pPr>
            <a:r>
              <a:rPr lang="en-US" dirty="0" smtClean="0"/>
              <a:t>a) Fluctuation in refractive index</a:t>
            </a:r>
          </a:p>
          <a:p>
            <a:pPr>
              <a:buNone/>
            </a:pPr>
            <a:r>
              <a:rPr lang="en-US" dirty="0" smtClean="0"/>
              <a:t>b) density and compositional variations.</a:t>
            </a:r>
          </a:p>
          <a:p>
            <a:endParaRPr lang="en-US" b="1" dirty="0" smtClean="0"/>
          </a:p>
          <a:p>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Minimizing of Rayleigh Scattering:</a:t>
            </a:r>
            <a:br>
              <a:rPr lang="en-US" b="1" dirty="0" smtClean="0"/>
            </a:br>
            <a:endParaRPr lang="en-US" dirty="0"/>
          </a:p>
        </p:txBody>
      </p:sp>
      <p:sp>
        <p:nvSpPr>
          <p:cNvPr id="3" name="Content Placeholder 2"/>
          <p:cNvSpPr>
            <a:spLocks noGrp="1"/>
          </p:cNvSpPr>
          <p:nvPr>
            <p:ph idx="1"/>
          </p:nvPr>
        </p:nvSpPr>
        <p:spPr>
          <a:xfrm>
            <a:off x="457200" y="1066800"/>
            <a:ext cx="8229600" cy="5257800"/>
          </a:xfrm>
        </p:spPr>
        <p:txBody>
          <a:bodyPr>
            <a:normAutofit fontScale="47500" lnSpcReduction="20000"/>
          </a:bodyPr>
          <a:lstStyle/>
          <a:p>
            <a:r>
              <a:rPr lang="en-US" sz="5100" dirty="0" smtClean="0">
                <a:cs typeface="Arial" pitchFamily="34" charset="0"/>
              </a:rPr>
              <a:t>Rayleigh scattering is caused due to compositional variations which can be reduced by improved fabrication.</a:t>
            </a:r>
          </a:p>
          <a:p>
            <a:pPr>
              <a:buNone/>
            </a:pPr>
            <a:r>
              <a:rPr lang="en-US" sz="5100" b="1" dirty="0" smtClean="0">
                <a:cs typeface="Arial" pitchFamily="34" charset="0"/>
              </a:rPr>
              <a:t> </a:t>
            </a:r>
          </a:p>
          <a:p>
            <a:pPr>
              <a:buNone/>
            </a:pPr>
            <a:r>
              <a:rPr lang="en-US" sz="5100" b="1" dirty="0" smtClean="0">
                <a:cs typeface="Arial" pitchFamily="34" charset="0"/>
              </a:rPr>
              <a:t>Equation of Rayleigh Scattering:</a:t>
            </a:r>
          </a:p>
          <a:p>
            <a:r>
              <a:rPr lang="en-US" sz="5100" dirty="0" smtClean="0">
                <a:cs typeface="Arial" pitchFamily="34" charset="0"/>
              </a:rPr>
              <a:t>Light scattering can be divided into domains based on a dimensionless size parameter, α which is defined as</a:t>
            </a:r>
          </a:p>
          <a:p>
            <a:pPr algn="ctr">
              <a:buNone/>
            </a:pPr>
            <a:r>
              <a:rPr lang="el-GR" sz="5100" b="1" dirty="0" smtClean="0">
                <a:cs typeface="Arial" pitchFamily="34" charset="0"/>
              </a:rPr>
              <a:t>Α = </a:t>
            </a:r>
            <a:r>
              <a:rPr lang="el-GR" sz="5100" b="1" i="1" dirty="0" smtClean="0">
                <a:cs typeface="Arial" pitchFamily="34" charset="0"/>
              </a:rPr>
              <a:t>π</a:t>
            </a:r>
            <a:r>
              <a:rPr lang="en-US" sz="5100" b="1" i="1" dirty="0" err="1" smtClean="0">
                <a:cs typeface="Arial" pitchFamily="34" charset="0"/>
              </a:rPr>
              <a:t>Dp</a:t>
            </a:r>
            <a:r>
              <a:rPr lang="en-US" sz="5100" b="1" i="1" dirty="0" smtClean="0">
                <a:cs typeface="Arial" pitchFamily="34" charset="0"/>
              </a:rPr>
              <a:t>/ </a:t>
            </a:r>
            <a:r>
              <a:rPr lang="el-GR" sz="5100" b="1" i="1" dirty="0" smtClean="0">
                <a:cs typeface="Arial" pitchFamily="34" charset="0"/>
              </a:rPr>
              <a:t>λ</a:t>
            </a:r>
          </a:p>
          <a:p>
            <a:pPr>
              <a:buNone/>
            </a:pPr>
            <a:r>
              <a:rPr lang="en-US" sz="5100" dirty="0" smtClean="0">
                <a:cs typeface="Arial" pitchFamily="34" charset="0"/>
              </a:rPr>
              <a:t> </a:t>
            </a:r>
          </a:p>
          <a:p>
            <a:pPr>
              <a:buNone/>
            </a:pPr>
            <a:r>
              <a:rPr lang="en-US" sz="5100" dirty="0" smtClean="0">
                <a:cs typeface="Arial" pitchFamily="34" charset="0"/>
              </a:rPr>
              <a:t>where </a:t>
            </a:r>
            <a:r>
              <a:rPr lang="en-US" sz="5100" dirty="0" err="1" smtClean="0">
                <a:cs typeface="Arial" pitchFamily="34" charset="0"/>
              </a:rPr>
              <a:t>π</a:t>
            </a:r>
            <a:r>
              <a:rPr lang="en-US" sz="5100" i="1" dirty="0" err="1" smtClean="0">
                <a:cs typeface="Arial" pitchFamily="34" charset="0"/>
              </a:rPr>
              <a:t>Dp</a:t>
            </a:r>
            <a:r>
              <a:rPr lang="en-US" sz="5100" i="1" dirty="0" smtClean="0">
                <a:cs typeface="Arial" pitchFamily="34" charset="0"/>
              </a:rPr>
              <a:t> is the circumference(The boundary line of a circle) of a particle and λ is the </a:t>
            </a:r>
            <a:r>
              <a:rPr lang="en-US" sz="5100" dirty="0" smtClean="0">
                <a:cs typeface="Arial" pitchFamily="34" charset="0"/>
              </a:rPr>
              <a:t>wavelength of incident radiation. </a:t>
            </a:r>
          </a:p>
          <a:p>
            <a:pPr>
              <a:buNone/>
            </a:pPr>
            <a:r>
              <a:rPr lang="en-US" sz="5100" dirty="0" smtClean="0">
                <a:cs typeface="Arial" pitchFamily="34" charset="0"/>
              </a:rPr>
              <a:t>Based on the value of α, these domains are:</a:t>
            </a:r>
          </a:p>
          <a:p>
            <a:r>
              <a:rPr lang="en-US" sz="5100" dirty="0" smtClean="0">
                <a:cs typeface="Arial" pitchFamily="34" charset="0"/>
              </a:rPr>
              <a:t>α&lt;&lt;1: Rayleigh scattering (small particle compared to wavelength of light)</a:t>
            </a:r>
          </a:p>
          <a:p>
            <a:r>
              <a:rPr lang="en-US" sz="5100" dirty="0" smtClean="0">
                <a:cs typeface="Arial" pitchFamily="34" charset="0"/>
              </a:rPr>
              <a:t>α≈1: Mie scattering (particle about the same size as wavelength of light)</a:t>
            </a:r>
          </a:p>
          <a:p>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Mie scattering</a:t>
            </a:r>
          </a:p>
        </p:txBody>
      </p:sp>
      <p:sp>
        <p:nvSpPr>
          <p:cNvPr id="3" name="Content Placeholder 2"/>
          <p:cNvSpPr>
            <a:spLocks noGrp="1"/>
          </p:cNvSpPr>
          <p:nvPr>
            <p:ph idx="1"/>
          </p:nvPr>
        </p:nvSpPr>
        <p:spPr/>
        <p:txBody>
          <a:bodyPr>
            <a:normAutofit lnSpcReduction="10000"/>
          </a:bodyPr>
          <a:lstStyle/>
          <a:p>
            <a:r>
              <a:rPr lang="en-US" dirty="0" smtClean="0"/>
              <a:t>Non perfect cylindrical structure of the fiber and imperfections like irregularities in the core-cladding interface, diameter fluctuations, strains and bubbles may create linear scattering which is termed as Mie scattering</a:t>
            </a:r>
          </a:p>
          <a:p>
            <a:r>
              <a:rPr lang="en-US" dirty="0" smtClean="0">
                <a:solidFill>
                  <a:srgbClr val="FF0000"/>
                </a:solidFill>
              </a:rPr>
              <a:t>Mie scattering is a scattering of light by particles approximately equal to the wavelength of the light</a:t>
            </a:r>
            <a:r>
              <a:rPr lang="en-US" dirty="0" smtClean="0"/>
              <a:t>, which may be individual atoms or molecules.</a:t>
            </a:r>
          </a:p>
          <a:p>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Mie Scattering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Occurred due to </a:t>
            </a:r>
            <a:r>
              <a:rPr lang="en-US" dirty="0" err="1" smtClean="0"/>
              <a:t>inhomogeneities</a:t>
            </a:r>
            <a:r>
              <a:rPr lang="en-US" dirty="0" smtClean="0"/>
              <a:t> in the composition of silica. (i.e. </a:t>
            </a:r>
            <a:r>
              <a:rPr lang="en-US" dirty="0" err="1" smtClean="0"/>
              <a:t>inhomogeneities</a:t>
            </a:r>
            <a:r>
              <a:rPr lang="en-US" dirty="0" smtClean="0"/>
              <a:t> in the density of SiO2 )</a:t>
            </a:r>
          </a:p>
          <a:p>
            <a:r>
              <a:rPr lang="en-US" dirty="0" smtClean="0"/>
              <a:t>Irregularities in the core-cladding interface, difference in core cladding refractive index, diameter fluctuations, due to presence of strains and bubbles.</a:t>
            </a:r>
          </a:p>
          <a:p>
            <a:r>
              <a:rPr lang="en-US" dirty="0" smtClean="0"/>
              <a:t>The scattering caused by such </a:t>
            </a:r>
            <a:r>
              <a:rPr lang="en-US" dirty="0" err="1" smtClean="0"/>
              <a:t>inhomogeneities</a:t>
            </a:r>
            <a:r>
              <a:rPr lang="en-US" dirty="0" smtClean="0"/>
              <a:t> is mainly in the forward direction depending upon the fiber material, design and manufacture.</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Minimizing of Mie scattering</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Mie scattering is mainly caused by </a:t>
            </a:r>
            <a:r>
              <a:rPr lang="en-US" dirty="0" err="1" smtClean="0"/>
              <a:t>inhomogeneities</a:t>
            </a:r>
            <a:r>
              <a:rPr lang="en-US" dirty="0" smtClean="0"/>
              <a:t> which can be minimized by removing imperfection due to glass manufacturing process Carefully controlled extrusion(To push or thrust out) and coating of the fiber </a:t>
            </a:r>
          </a:p>
          <a:p>
            <a:r>
              <a:rPr lang="en-US" dirty="0" smtClean="0"/>
              <a:t>Both Mie and Rayleigh scattering are considered elastic scattering (elastic scattering is also called Linear scattering) processes, in which the energy (and thus wavelength and frequency) of the light is not substantially changed.</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Nonlinear scattering losses</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Specially at high optical power levels scattering causes disproportionate attenuation, due to non linear behavior. </a:t>
            </a:r>
          </a:p>
          <a:p>
            <a:r>
              <a:rPr lang="en-US" dirty="0" smtClean="0"/>
              <a:t>Because of this non linear scattering the optical power from one mode is transferred in either the forward or backward direction to the same, or other modes, at different frequencies. The two dominant types of non linear scattering are :</a:t>
            </a:r>
          </a:p>
          <a:p>
            <a:r>
              <a:rPr lang="en-US" dirty="0" smtClean="0"/>
              <a:t>a) Stimulated </a:t>
            </a:r>
            <a:r>
              <a:rPr lang="en-US" dirty="0" err="1" smtClean="0"/>
              <a:t>Brillouin</a:t>
            </a:r>
            <a:r>
              <a:rPr lang="en-US" dirty="0" smtClean="0"/>
              <a:t> Scattering and</a:t>
            </a:r>
          </a:p>
          <a:p>
            <a:r>
              <a:rPr lang="en-US" dirty="0" smtClean="0"/>
              <a:t>b) Stimulated Raman Scattering.</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Mechanical characteristics</a:t>
            </a:r>
            <a:br>
              <a:rPr lang="en-US" b="1" dirty="0" smtClean="0"/>
            </a:br>
            <a:endParaRPr lang="en-US" b="1" dirty="0" smtClean="0"/>
          </a:p>
        </p:txBody>
      </p:sp>
      <p:sp>
        <p:nvSpPr>
          <p:cNvPr id="3" name="Content Placeholder 2"/>
          <p:cNvSpPr>
            <a:spLocks noGrp="1"/>
          </p:cNvSpPr>
          <p:nvPr>
            <p:ph idx="1"/>
          </p:nvPr>
        </p:nvSpPr>
        <p:spPr/>
        <p:txBody>
          <a:bodyPr/>
          <a:lstStyle/>
          <a:p>
            <a:pPr>
              <a:buNone/>
            </a:pPr>
            <a:r>
              <a:rPr lang="en-US" dirty="0" smtClean="0"/>
              <a:t>1.</a:t>
            </a:r>
            <a:r>
              <a:rPr lang="en-US" b="1" dirty="0" smtClean="0"/>
              <a:t> </a:t>
            </a:r>
            <a:r>
              <a:rPr lang="en-US" dirty="0" smtClean="0"/>
              <a:t>Strength</a:t>
            </a:r>
          </a:p>
          <a:p>
            <a:pPr>
              <a:buNone/>
            </a:pPr>
            <a:r>
              <a:rPr lang="en-US" dirty="0" smtClean="0"/>
              <a:t>2. Static fatigue</a:t>
            </a:r>
          </a:p>
          <a:p>
            <a:pPr>
              <a:buNone/>
            </a:pPr>
            <a:r>
              <a:rPr lang="en-US" dirty="0" smtClean="0"/>
              <a:t>3. Dynamic fatigue</a:t>
            </a:r>
            <a:endParaRPr lang="en-US" dirty="0"/>
          </a:p>
        </p:txBody>
      </p:sp>
      <p:sp>
        <p:nvSpPr>
          <p:cNvPr id="4" name="Date Placeholder 3"/>
          <p:cNvSpPr>
            <a:spLocks noGrp="1"/>
          </p:cNvSpPr>
          <p:nvPr>
            <p:ph type="dt" sz="half" idx="10"/>
          </p:nvPr>
        </p:nvSpPr>
        <p:spPr/>
        <p:txBody>
          <a:bodyPr/>
          <a:lstStyle/>
          <a:p>
            <a:r>
              <a:rPr lang="en-US" smtClean="0"/>
              <a:t>26.7.18</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Stimulated </a:t>
            </a:r>
            <a:r>
              <a:rPr lang="en-US" b="1" dirty="0" err="1" smtClean="0"/>
              <a:t>Brillouin</a:t>
            </a:r>
            <a:r>
              <a:rPr lang="en-US" b="1" dirty="0" smtClean="0"/>
              <a:t> Scattering:</a:t>
            </a:r>
            <a:br>
              <a:rPr lang="en-US" b="1" dirty="0" smtClean="0"/>
            </a:b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This is defined as the modulation of light through thermal molecular vibration within the fiber. The scattered light contains upper and lower side bands along with incident light frequency. </a:t>
            </a:r>
          </a:p>
          <a:p>
            <a:r>
              <a:rPr lang="en-US" dirty="0" smtClean="0"/>
              <a:t>An incident photon produces a scattered photon as well as a photon of acoustic frequency. </a:t>
            </a:r>
            <a:endParaRPr lang="en-US" baseline="-25000"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smtClean="0"/>
              <a:t>The frequency shift is maximum in the backward direction and it is reduced to zero in the forward direction. </a:t>
            </a:r>
          </a:p>
          <a:p>
            <a:r>
              <a:rPr lang="en-US" dirty="0" smtClean="0"/>
              <a:t>The threshold optical power for Brillion scattering is proportional to</a:t>
            </a:r>
          </a:p>
          <a:p>
            <a:pPr>
              <a:buNone/>
            </a:pPr>
            <a:r>
              <a:rPr lang="en-US" dirty="0" smtClean="0"/>
              <a:t>                                            d</a:t>
            </a:r>
            <a:r>
              <a:rPr lang="en-US" baseline="30000" dirty="0" smtClean="0"/>
              <a:t>2</a:t>
            </a:r>
            <a:r>
              <a:rPr lang="el-GR" dirty="0" smtClean="0"/>
              <a:t>λ</a:t>
            </a:r>
            <a:r>
              <a:rPr lang="el-GR" baseline="30000" dirty="0" smtClean="0"/>
              <a:t>2</a:t>
            </a:r>
            <a:r>
              <a:rPr lang="el-GR" dirty="0" smtClean="0"/>
              <a:t>α</a:t>
            </a:r>
            <a:r>
              <a:rPr lang="en-US" baseline="-25000" dirty="0" smtClean="0"/>
              <a:t>B</a:t>
            </a:r>
          </a:p>
          <a:p>
            <a:pPr>
              <a:buNone/>
            </a:pPr>
            <a:r>
              <a:rPr lang="en-US" dirty="0" smtClean="0"/>
              <a:t>where, d is the fiber core diameter</a:t>
            </a:r>
          </a:p>
          <a:p>
            <a:pPr>
              <a:buNone/>
            </a:pPr>
            <a:r>
              <a:rPr lang="en-US" dirty="0" smtClean="0"/>
              <a:t>		       </a:t>
            </a:r>
            <a:r>
              <a:rPr lang="el-GR" dirty="0" smtClean="0"/>
              <a:t>λ</a:t>
            </a:r>
            <a:r>
              <a:rPr lang="en-US" dirty="0" smtClean="0"/>
              <a:t> is the operating wavelength</a:t>
            </a:r>
          </a:p>
          <a:p>
            <a:pPr>
              <a:buNone/>
            </a:pPr>
            <a:r>
              <a:rPr lang="en-US" dirty="0" smtClean="0"/>
              <a:t>and </a:t>
            </a:r>
            <a:r>
              <a:rPr lang="el-GR" dirty="0" smtClean="0"/>
              <a:t>α</a:t>
            </a:r>
            <a:r>
              <a:rPr lang="en-US" baseline="-25000" dirty="0" smtClean="0"/>
              <a:t>B </a:t>
            </a:r>
            <a:r>
              <a:rPr lang="en-US" dirty="0" smtClean="0"/>
              <a:t>is the fiber attenuation in decibels.</a:t>
            </a:r>
          </a:p>
          <a:p>
            <a:pPr>
              <a:buNone/>
            </a:pPr>
            <a:endParaRPr lang="en-US" baseline="-25000" dirty="0" smtClean="0"/>
          </a:p>
          <a:p>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Stimulated Raman Scattering</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Here, the scattered light consists of a scattered photon and a high frequency optical photon. Further, this occurs both in the forward and backward direction in the optical fiber. </a:t>
            </a:r>
          </a:p>
          <a:p>
            <a:r>
              <a:rPr lang="en-US" dirty="0" smtClean="0"/>
              <a:t>The threshold  for Raman scattering is about three orders of magnitude higher than the </a:t>
            </a:r>
            <a:r>
              <a:rPr lang="en-US" dirty="0" err="1" smtClean="0"/>
              <a:t>Brillouin</a:t>
            </a:r>
            <a:r>
              <a:rPr lang="en-US" dirty="0" smtClean="0"/>
              <a:t> threshold for the given fiber. </a:t>
            </a:r>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dirty="0" smtClean="0"/>
              <a:t>The threshold optical power for Raman scattering is proportional to</a:t>
            </a:r>
          </a:p>
          <a:p>
            <a:pPr>
              <a:buNone/>
            </a:pPr>
            <a:r>
              <a:rPr lang="en-US" dirty="0" smtClean="0"/>
              <a:t>                                      d</a:t>
            </a:r>
            <a:r>
              <a:rPr lang="en-US" baseline="30000" dirty="0" smtClean="0"/>
              <a:t>2</a:t>
            </a:r>
            <a:r>
              <a:rPr lang="el-GR" dirty="0" smtClean="0"/>
              <a:t>λα</a:t>
            </a:r>
            <a:r>
              <a:rPr lang="en-US" baseline="-25000" dirty="0" smtClean="0"/>
              <a:t>R</a:t>
            </a:r>
            <a:r>
              <a:rPr lang="en-US" dirty="0" smtClean="0"/>
              <a:t> </a:t>
            </a:r>
          </a:p>
          <a:p>
            <a:pPr>
              <a:buNone/>
            </a:pPr>
            <a:endParaRPr lang="en-US" dirty="0" smtClean="0"/>
          </a:p>
          <a:p>
            <a:pPr>
              <a:buNone/>
            </a:pPr>
            <a:r>
              <a:rPr lang="en-US" dirty="0" smtClean="0"/>
              <a:t>	where, d is the fiber core diameter</a:t>
            </a:r>
          </a:p>
          <a:p>
            <a:pPr>
              <a:buNone/>
            </a:pPr>
            <a:r>
              <a:rPr lang="en-US" dirty="0" smtClean="0"/>
              <a:t>		       </a:t>
            </a:r>
            <a:r>
              <a:rPr lang="el-GR" dirty="0" smtClean="0"/>
              <a:t>λ</a:t>
            </a:r>
            <a:r>
              <a:rPr lang="en-US" dirty="0" smtClean="0"/>
              <a:t> is the operating wavelength</a:t>
            </a:r>
          </a:p>
          <a:p>
            <a:pPr>
              <a:buNone/>
            </a:pPr>
            <a:r>
              <a:rPr lang="en-US" dirty="0" smtClean="0"/>
              <a:t>and </a:t>
            </a:r>
            <a:r>
              <a:rPr lang="el-GR" dirty="0" smtClean="0"/>
              <a:t>α</a:t>
            </a:r>
            <a:r>
              <a:rPr lang="en-US" baseline="-25000" dirty="0" smtClean="0"/>
              <a:t>R </a:t>
            </a:r>
            <a:r>
              <a:rPr lang="en-US" dirty="0" smtClean="0"/>
              <a:t>is the fiber attenuation in decibels.</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Dispersion</a:t>
            </a:r>
          </a:p>
        </p:txBody>
      </p:sp>
      <p:sp>
        <p:nvSpPr>
          <p:cNvPr id="3" name="Content Placeholder 2"/>
          <p:cNvSpPr>
            <a:spLocks noGrp="1"/>
          </p:cNvSpPr>
          <p:nvPr>
            <p:ph idx="1"/>
          </p:nvPr>
        </p:nvSpPr>
        <p:spPr/>
        <p:txBody>
          <a:bodyPr>
            <a:normAutofit fontScale="92500" lnSpcReduction="20000"/>
          </a:bodyPr>
          <a:lstStyle/>
          <a:p>
            <a:r>
              <a:rPr lang="en-US" dirty="0" smtClean="0"/>
              <a:t>Dispersion occurs when a pulse of light is spread out during transmission on the fiber. </a:t>
            </a:r>
          </a:p>
          <a:p>
            <a:r>
              <a:rPr lang="en-US" dirty="0" smtClean="0"/>
              <a:t>A short pulse becomes longer and ultimately joins with the pulse behind, making recovery of a reliable bit stream impossible. (In most communications systems bits of information are sent as pulses of light. 1 = light, 0 = dark. </a:t>
            </a:r>
          </a:p>
          <a:p>
            <a:r>
              <a:rPr lang="en-US" dirty="0" smtClean="0"/>
              <a:t>But even in analogue transmission systems where information is sent as a continuous series of changes in the signal, dispersion causes distortion.)</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Material dispersion (chromatic dispersion):-</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Both lasers and LEDs produce a range of optical wavelengths (a band Of light) rather than a single narrow wavelength. </a:t>
            </a:r>
          </a:p>
          <a:p>
            <a:r>
              <a:rPr lang="en-US" dirty="0" smtClean="0"/>
              <a:t>The fiber has different refractive index characteristics at different wavelengths and therefore each wavelength will travel at a different speed in the fiber. </a:t>
            </a:r>
          </a:p>
          <a:p>
            <a:r>
              <a:rPr lang="en-US" dirty="0" smtClean="0"/>
              <a:t>Thus, some wavelengths arrive before others and a signal pulse disperses (or smears out).</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Intermodal Dispersion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using multimode fiber, the light is able to take many different paths or “modes” as it travels within the fiber. </a:t>
            </a:r>
          </a:p>
          <a:p>
            <a:r>
              <a:rPr lang="en-US" dirty="0" smtClean="0"/>
              <a:t>The distance traveled by light in each mode is different from the distance travelled in other modes. </a:t>
            </a:r>
          </a:p>
          <a:p>
            <a:r>
              <a:rPr lang="en-US" dirty="0" smtClean="0"/>
              <a:t>When a pulse is sent, parts of that pulse (rays or quanta) take many different modes (usually all </a:t>
            </a:r>
            <a:r>
              <a:rPr lang="en-US" dirty="0" err="1" smtClean="0"/>
              <a:t>vailable</a:t>
            </a:r>
            <a:r>
              <a:rPr lang="en-US" dirty="0" smtClean="0"/>
              <a:t> modes). Therefore, some components of the pulse will arrive before others. </a:t>
            </a:r>
          </a:p>
          <a:p>
            <a:r>
              <a:rPr lang="en-US" dirty="0" smtClean="0"/>
              <a:t>The difference between the arrival times of light taking the fastest mode versus the slowest obviously gets greater as the distance gets greater.</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2276475" y="2872581"/>
            <a:ext cx="4591050" cy="1981200"/>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a:srcRect/>
          <a:stretch>
            <a:fillRect/>
          </a:stretch>
        </p:blipFill>
        <p:spPr bwMode="auto">
          <a:xfrm>
            <a:off x="228600" y="381000"/>
            <a:ext cx="8686800" cy="60960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18.9.18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
        <p:nvSpPr>
          <p:cNvPr id="7" name="Footer Placeholder 6"/>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467600" cy="639762"/>
          </a:xfrm>
        </p:spPr>
        <p:txBody>
          <a:bodyPr>
            <a:normAutofit fontScale="90000"/>
          </a:bodyPr>
          <a:lstStyle/>
          <a:p>
            <a:r>
              <a:rPr lang="en-US" b="1" dirty="0" smtClean="0"/>
              <a:t>Waveguide dispersion</a:t>
            </a:r>
            <a:endParaRPr lang="en-US" dirty="0"/>
          </a:p>
        </p:txBody>
      </p:sp>
      <p:sp>
        <p:nvSpPr>
          <p:cNvPr id="3" name="Content Placeholder 2"/>
          <p:cNvSpPr>
            <a:spLocks noGrp="1"/>
          </p:cNvSpPr>
          <p:nvPr>
            <p:ph idx="1"/>
          </p:nvPr>
        </p:nvSpPr>
        <p:spPr>
          <a:xfrm>
            <a:off x="457200" y="2514600"/>
            <a:ext cx="8229600" cy="4038600"/>
          </a:xfrm>
        </p:spPr>
        <p:txBody>
          <a:bodyPr>
            <a:normAutofit fontScale="92500" lnSpcReduction="20000"/>
          </a:bodyPr>
          <a:lstStyle/>
          <a:p>
            <a:pPr>
              <a:buNone/>
            </a:pPr>
            <a:endParaRPr lang="en-US" b="1" dirty="0" smtClean="0"/>
          </a:p>
          <a:p>
            <a:r>
              <a:rPr lang="en-US" dirty="0" smtClean="0"/>
              <a:t>Waveguide dispersion is a very complex effect and is caused by the shape and index profile of the fiber core. However, this can be controlled by careful design and, in fact; waveguide dispersion can be used to counteract material dispersion.</a:t>
            </a:r>
          </a:p>
          <a:p>
            <a:r>
              <a:rPr lang="en-US" dirty="0" smtClean="0"/>
              <a:t>Dispersion in different fibers:</a:t>
            </a:r>
          </a:p>
          <a:p>
            <a:r>
              <a:rPr lang="en-US" dirty="0" smtClean="0"/>
              <a:t>Mode dispersion &gt; .material dispersion &gt; waveguide dispersion</a:t>
            </a:r>
            <a:endParaRPr lang="en-US" dirty="0"/>
          </a:p>
        </p:txBody>
      </p:sp>
      <p:pic>
        <p:nvPicPr>
          <p:cNvPr id="2051" name="Picture 3"/>
          <p:cNvPicPr>
            <a:picLocks noChangeAspect="1" noChangeArrowheads="1"/>
          </p:cNvPicPr>
          <p:nvPr/>
        </p:nvPicPr>
        <p:blipFill>
          <a:blip r:embed="rId2"/>
          <a:srcRect/>
          <a:stretch>
            <a:fillRect/>
          </a:stretch>
        </p:blipFill>
        <p:spPr bwMode="auto">
          <a:xfrm>
            <a:off x="838200" y="1143000"/>
            <a:ext cx="8029575" cy="1447799"/>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18.9.18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sp>
        <p:nvSpPr>
          <p:cNvPr id="7" name="Footer Placeholder 6"/>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Splicers</a:t>
            </a:r>
            <a:endParaRPr lang="en-US" b="1" dirty="0" smtClean="0"/>
          </a:p>
        </p:txBody>
      </p:sp>
      <p:sp>
        <p:nvSpPr>
          <p:cNvPr id="3" name="Content Placeholder 2"/>
          <p:cNvSpPr>
            <a:spLocks noGrp="1"/>
          </p:cNvSpPr>
          <p:nvPr>
            <p:ph idx="1"/>
          </p:nvPr>
        </p:nvSpPr>
        <p:spPr/>
        <p:txBody>
          <a:bodyPr>
            <a:normAutofit fontScale="92500"/>
          </a:bodyPr>
          <a:lstStyle/>
          <a:p>
            <a:r>
              <a:rPr lang="en-US" dirty="0" smtClean="0"/>
              <a:t>For longer distance communication, we have to connect one fiber with other fiber and mean while the losses must be minimized. The process of connecting the two fibers for permanent requirement is called Splicing. Depend upon requirement splicing is classified into two type.</a:t>
            </a:r>
          </a:p>
          <a:p>
            <a:pPr>
              <a:buNone/>
            </a:pPr>
            <a:r>
              <a:rPr lang="en-US" dirty="0" smtClean="0"/>
              <a:t>They are,</a:t>
            </a:r>
          </a:p>
          <a:p>
            <a:r>
              <a:rPr lang="en-US" dirty="0" smtClean="0"/>
              <a:t>1. Splices – For permanent connections.</a:t>
            </a:r>
          </a:p>
          <a:p>
            <a:r>
              <a:rPr lang="en-US" dirty="0" smtClean="0"/>
              <a:t>2. Connectors – For temporary connections.</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Strength</a:t>
            </a: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dirty="0" smtClean="0">
                <a:solidFill>
                  <a:srgbClr val="FF0000"/>
                </a:solidFill>
              </a:rPr>
              <a:t>The cohesive bond strength of the constituent atoms of a glass fiber governs its theoretical intrinsic strength.</a:t>
            </a:r>
          </a:p>
          <a:p>
            <a:r>
              <a:rPr lang="en-US" dirty="0" smtClean="0"/>
              <a:t>Maximum tensile strength of 14 </a:t>
            </a:r>
            <a:r>
              <a:rPr lang="en-US" dirty="0" err="1" smtClean="0"/>
              <a:t>GPa</a:t>
            </a:r>
            <a:r>
              <a:rPr lang="en-US" dirty="0" smtClean="0"/>
              <a:t> is observed in short length glass fibers. This is closed to the 20 </a:t>
            </a:r>
            <a:r>
              <a:rPr lang="en-US" dirty="0" err="1" smtClean="0"/>
              <a:t>GPa</a:t>
            </a:r>
            <a:r>
              <a:rPr lang="en-US" dirty="0" smtClean="0"/>
              <a:t> tensile strength of steel wire. </a:t>
            </a:r>
          </a:p>
          <a:p>
            <a:r>
              <a:rPr lang="en-US" dirty="0" smtClean="0">
                <a:solidFill>
                  <a:srgbClr val="FF0000"/>
                </a:solidFill>
              </a:rPr>
              <a:t>The difference between glass and metal is that, under an applied </a:t>
            </a:r>
            <a:r>
              <a:rPr lang="en-US" dirty="0" err="1" smtClean="0">
                <a:solidFill>
                  <a:srgbClr val="FF0000"/>
                </a:solidFill>
              </a:rPr>
              <a:t>stess</a:t>
            </a:r>
            <a:r>
              <a:rPr lang="en-US" dirty="0" smtClean="0">
                <a:solidFill>
                  <a:srgbClr val="FF0000"/>
                </a:solidFill>
              </a:rPr>
              <a:t>, glass will extend elastically up to its breaking strength whereas metal can be stretched plastically well beyond their elastic range</a:t>
            </a:r>
          </a:p>
          <a:p>
            <a:r>
              <a:rPr lang="en-US" dirty="0" err="1" smtClean="0"/>
              <a:t>Eg</a:t>
            </a:r>
            <a:r>
              <a:rPr lang="en-US" dirty="0" smtClean="0"/>
              <a:t>: Copper wires can be elongated plastically</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Elastomeric splice</a:t>
            </a:r>
          </a:p>
        </p:txBody>
      </p:sp>
      <p:sp>
        <p:nvSpPr>
          <p:cNvPr id="3" name="Content Placeholder 2"/>
          <p:cNvSpPr>
            <a:spLocks noGrp="1"/>
          </p:cNvSpPr>
          <p:nvPr>
            <p:ph idx="1"/>
          </p:nvPr>
        </p:nvSpPr>
        <p:spPr/>
        <p:txBody>
          <a:bodyPr>
            <a:normAutofit/>
          </a:bodyPr>
          <a:lstStyle/>
          <a:p>
            <a:r>
              <a:rPr lang="en-US" dirty="0" smtClean="0"/>
              <a:t>It is made by an </a:t>
            </a:r>
            <a:r>
              <a:rPr lang="en-US" dirty="0" err="1" smtClean="0"/>
              <a:t>elastomer</a:t>
            </a:r>
            <a:r>
              <a:rPr lang="en-US" dirty="0" smtClean="0"/>
              <a:t> material. It consists of a hole, so that we have to insert the two fibers from two ends for rigid hold. </a:t>
            </a:r>
          </a:p>
          <a:p>
            <a:r>
              <a:rPr lang="en-US" dirty="0" smtClean="0"/>
              <a:t>The </a:t>
            </a:r>
            <a:r>
              <a:rPr lang="en-US" dirty="0" err="1" smtClean="0"/>
              <a:t>elastomer</a:t>
            </a:r>
            <a:r>
              <a:rPr lang="en-US" dirty="0" smtClean="0"/>
              <a:t> is covered by a glass sleeve with ends in such a way that it aligns the fibers into the elastomeric splice. </a:t>
            </a:r>
          </a:p>
          <a:p>
            <a:r>
              <a:rPr lang="en-US" dirty="0" smtClean="0"/>
              <a:t>The gel has the same refractive index is used as an adhesive. Thus the fibers are connected.</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Elastomeric splice</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1876425" y="2820194"/>
            <a:ext cx="5391150" cy="2085975"/>
          </a:xfrm>
          <a:prstGeom prst="rect">
            <a:avLst/>
          </a:prstGeom>
          <a:noFill/>
          <a:ln w="9525">
            <a:noFill/>
            <a:miter lim="800000"/>
            <a:headEnd/>
            <a:tailEnd/>
          </a:ln>
          <a:effectLst/>
        </p:spPr>
      </p:pic>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Four Rod Splices</a:t>
            </a:r>
            <a:endParaRPr lang="en-US" dirty="0"/>
          </a:p>
        </p:txBody>
      </p:sp>
      <p:sp>
        <p:nvSpPr>
          <p:cNvPr id="3" name="Content Placeholder 2"/>
          <p:cNvSpPr>
            <a:spLocks noGrp="1"/>
          </p:cNvSpPr>
          <p:nvPr>
            <p:ph idx="1"/>
          </p:nvPr>
        </p:nvSpPr>
        <p:spPr/>
        <p:txBody>
          <a:bodyPr/>
          <a:lstStyle/>
          <a:p>
            <a:pPr>
              <a:buNone/>
            </a:pPr>
            <a:endParaRPr lang="en-US" b="1" dirty="0" smtClean="0"/>
          </a:p>
          <a:p>
            <a:r>
              <a:rPr lang="en-US" dirty="0" smtClean="0"/>
              <a:t>The four glass rods are attached with one end of the fiber to hold another fiber firmly. Initially the rods curve slightly outward, so that the fiber can be easily inserted into it.</a:t>
            </a:r>
          </a:p>
          <a:p>
            <a:r>
              <a:rPr lang="en-US" dirty="0" smtClean="0"/>
              <a:t>By a suitable mechanical pressure the rods are made to be tightly clamping </a:t>
            </a:r>
            <a:r>
              <a:rPr lang="en-US" smtClean="0"/>
              <a:t>the two fibers.Here</a:t>
            </a:r>
            <a:r>
              <a:rPr lang="en-US" dirty="0" smtClean="0"/>
              <a:t> also gel is used for adhesion.</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762000" y="838200"/>
            <a:ext cx="6829425" cy="2571750"/>
          </a:xfrm>
          <a:prstGeom prst="rect">
            <a:avLst/>
          </a:prstGeom>
          <a:noFill/>
          <a:ln w="9525">
            <a:noFill/>
            <a:miter lim="800000"/>
            <a:headEnd/>
            <a:tailEnd/>
          </a:ln>
          <a:effectLst/>
        </p:spPr>
      </p:pic>
      <p:sp>
        <p:nvSpPr>
          <p:cNvPr id="5" name="Rectangle 4"/>
          <p:cNvSpPr/>
          <p:nvPr/>
        </p:nvSpPr>
        <p:spPr>
          <a:xfrm>
            <a:off x="1143000" y="4038600"/>
            <a:ext cx="6781800" cy="1477328"/>
          </a:xfrm>
          <a:prstGeom prst="rect">
            <a:avLst/>
          </a:prstGeom>
        </p:spPr>
        <p:txBody>
          <a:bodyPr wrap="square">
            <a:spAutoFit/>
          </a:bodyPr>
          <a:lstStyle/>
          <a:p>
            <a:r>
              <a:rPr lang="en-US" b="1" dirty="0" smtClean="0"/>
              <a:t>Fusion Splices: </a:t>
            </a:r>
          </a:p>
          <a:p>
            <a:r>
              <a:rPr lang="en-US" dirty="0" smtClean="0"/>
              <a:t>Here two ends of the fiber is fused together with the help of a special equipment, using a high voltage electric arc. Hence, these splices are called fusion splices.</a:t>
            </a:r>
          </a:p>
          <a:p>
            <a:r>
              <a:rPr lang="en-US" dirty="0" smtClean="0"/>
              <a:t>Here the losses are minimized due to self-alignment system.</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a:p>
        </p:txBody>
      </p:sp>
      <p:sp>
        <p:nvSpPr>
          <p:cNvPr id="7" name="Footer Placeholder 6"/>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smtClean="0"/>
              <a:t>Gerd</a:t>
            </a:r>
            <a:r>
              <a:rPr lang="en-US" dirty="0" smtClean="0"/>
              <a:t> Keiser, “Optical </a:t>
            </a:r>
            <a:r>
              <a:rPr lang="en-US" dirty="0" err="1" smtClean="0"/>
              <a:t>Fibre</a:t>
            </a:r>
            <a:r>
              <a:rPr lang="en-US" dirty="0" smtClean="0"/>
              <a:t> Communications”, McGraw-Hill, International Edition, 2010.</a:t>
            </a:r>
          </a:p>
          <a:p>
            <a:r>
              <a:rPr lang="en-US" dirty="0" smtClean="0"/>
              <a:t>John M senior, “Optical fiber communications principles and practice”, 3</a:t>
            </a:r>
            <a:r>
              <a:rPr lang="en-US" baseline="30000" dirty="0" smtClean="0"/>
              <a:t>rd</a:t>
            </a:r>
            <a:r>
              <a:rPr lang="en-US" dirty="0" smtClean="0"/>
              <a:t> edition, Pearson Education Limited, </a:t>
            </a:r>
            <a:r>
              <a:rPr lang="en-US" smtClean="0"/>
              <a:t>2009.</a:t>
            </a:r>
            <a:endParaRPr lang="en-US" dirty="0" smtClean="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Static fatigue</a:t>
            </a:r>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r>
              <a:rPr lang="en-US" dirty="0" smtClean="0">
                <a:solidFill>
                  <a:srgbClr val="FF0000"/>
                </a:solidFill>
              </a:rPr>
              <a:t>It refers to the slow growth of the existing flaws in the glass fiber under humid conditions and tensile stress. </a:t>
            </a:r>
          </a:p>
          <a:p>
            <a:r>
              <a:rPr lang="en-US" dirty="0" smtClean="0"/>
              <a:t>This gradual flaw growth causes the fiber to fail at a lower stress level than that which could be reached under a strength test. </a:t>
            </a:r>
          </a:p>
          <a:p>
            <a:r>
              <a:rPr lang="en-US" dirty="0" smtClean="0">
                <a:solidFill>
                  <a:srgbClr val="FF0000"/>
                </a:solidFill>
              </a:rPr>
              <a:t>The flaw shown propagates through the fiber because of chemical erosion of the fiber material at the flaw tip. </a:t>
            </a:r>
          </a:p>
          <a:p>
            <a:r>
              <a:rPr lang="en-US" dirty="0" smtClean="0"/>
              <a:t>The primary cause of this erosion is the presence of water in the environment which reduces the strength of SiO2 in glass. </a:t>
            </a:r>
          </a:p>
          <a:p>
            <a:r>
              <a:rPr lang="en-US" dirty="0" smtClean="0">
                <a:solidFill>
                  <a:srgbClr val="FF0000"/>
                </a:solidFill>
              </a:rPr>
              <a:t>The speed of the growth reaction is increased when the fiber is put under test. Fused silica offers the most resistance of glasses in water. </a:t>
            </a:r>
          </a:p>
          <a:p>
            <a:r>
              <a:rPr lang="en-US" dirty="0" smtClean="0"/>
              <a:t>In general, coating are applied to the fiber immediately during the manufacturing process which affords a good degree of protection against environmental corrosion.</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Dynamic fatigue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When an optical cable is being installed on a duct, it experiences repeated stress owing to surging effects. </a:t>
            </a:r>
          </a:p>
          <a:p>
            <a:r>
              <a:rPr lang="en-US" dirty="0" smtClean="0"/>
              <a:t>The surging is caused by varying degrees of friction between the optical cable and the duct or guiding tool on a curved route. </a:t>
            </a:r>
          </a:p>
          <a:p>
            <a:r>
              <a:rPr lang="en-US" dirty="0" smtClean="0">
                <a:solidFill>
                  <a:srgbClr val="FF0000"/>
                </a:solidFill>
              </a:rPr>
              <a:t>Varying stress also arises in aerial cables that are set into transverse vibration by the wind. </a:t>
            </a:r>
          </a:p>
          <a:p>
            <a:r>
              <a:rPr lang="en-US" dirty="0" err="1" smtClean="0"/>
              <a:t>Theoritical</a:t>
            </a:r>
            <a:r>
              <a:rPr lang="en-US" dirty="0" smtClean="0"/>
              <a:t> and experimental investigation have shown that the time to fail under these conditions is related to the maximum allowable stress by the same life time parameter that are in the cases of statics stress that increases at a constant rate.</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Transmission Characteristics</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b="1" dirty="0" smtClean="0"/>
              <a:t>Attenuation</a:t>
            </a:r>
          </a:p>
          <a:p>
            <a:r>
              <a:rPr lang="en-US" dirty="0" smtClean="0"/>
              <a:t>Attenuation is the loss of optical power as light travels along the fiber. Signal attenuation is defined as the ratio of optical input power (Pi) to the optical output power (Po).</a:t>
            </a:r>
          </a:p>
          <a:p>
            <a:r>
              <a:rPr lang="en-US" dirty="0" smtClean="0"/>
              <a:t>Optical input power is the power injected into the fiber from an optical source. Optical output power is the power received at the fiber end or optical detector.</a:t>
            </a:r>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2514600" y="1066800"/>
            <a:ext cx="2771775" cy="1066800"/>
          </a:xfrm>
          <a:prstGeom prst="rect">
            <a:avLst/>
          </a:prstGeom>
          <a:noFill/>
          <a:ln w="9525">
            <a:noFill/>
            <a:miter lim="800000"/>
            <a:headEnd/>
            <a:tailEnd/>
          </a:ln>
          <a:effectLst/>
        </p:spPr>
      </p:pic>
      <p:sp>
        <p:nvSpPr>
          <p:cNvPr id="7" name="Rectangle 6"/>
          <p:cNvSpPr/>
          <p:nvPr/>
        </p:nvSpPr>
        <p:spPr>
          <a:xfrm>
            <a:off x="914400" y="2438400"/>
            <a:ext cx="7620000" cy="1815882"/>
          </a:xfrm>
          <a:prstGeom prst="rect">
            <a:avLst/>
          </a:prstGeom>
        </p:spPr>
        <p:txBody>
          <a:bodyPr wrap="square">
            <a:spAutoFit/>
          </a:bodyPr>
          <a:lstStyle/>
          <a:p>
            <a:r>
              <a:rPr lang="en-US" sz="2800" dirty="0" smtClean="0"/>
              <a:t>Each mechanism of loss is influenced by fiber-material properties and fiber structure.</a:t>
            </a:r>
          </a:p>
          <a:p>
            <a:r>
              <a:rPr lang="en-US" sz="2800" dirty="0" smtClean="0"/>
              <a:t>However, loss is also present at fiber connections i.e. connector, splice, and coupler losses.</a:t>
            </a:r>
            <a:endParaRPr lang="en-US" sz="2800"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Absorption losses</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Absorption in optical fibers is explained by three factors:</a:t>
            </a:r>
          </a:p>
          <a:p>
            <a:r>
              <a:rPr lang="en-US" dirty="0" smtClean="0"/>
              <a:t>Imperfections in the atomic structure of the fiber material</a:t>
            </a:r>
          </a:p>
          <a:p>
            <a:r>
              <a:rPr lang="en-US" dirty="0" smtClean="0"/>
              <a:t>The intrinsic or basic fiber-material properties</a:t>
            </a:r>
          </a:p>
          <a:p>
            <a:r>
              <a:rPr lang="en-US" dirty="0" smtClean="0"/>
              <a:t>The extrinsic (presence of impurities) fiber-material properties</a:t>
            </a:r>
          </a:p>
          <a:p>
            <a:r>
              <a:rPr lang="en-US" dirty="0" smtClean="0"/>
              <a:t>Imperfections in the atomic structure induce absorption by the presence of missing </a:t>
            </a:r>
            <a:r>
              <a:rPr lang="en-US" dirty="0" err="1" smtClean="0"/>
              <a:t>moleculesor</a:t>
            </a:r>
            <a:r>
              <a:rPr lang="en-US" dirty="0" smtClean="0"/>
              <a:t> oxygen defects. </a:t>
            </a:r>
          </a:p>
          <a:p>
            <a:r>
              <a:rPr lang="en-US" dirty="0" smtClean="0"/>
              <a:t>Absorption is also induced by the diffusion of hydrogen molecules into the glass fiber.</a:t>
            </a:r>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en-US" b="1" dirty="0" smtClean="0"/>
              <a:t>Intrinsic Absorption.- Intrinsic absorption is caused by basic fiber material properties. If an</a:t>
            </a:r>
          </a:p>
          <a:p>
            <a:r>
              <a:rPr lang="en-US" dirty="0" smtClean="0"/>
              <a:t>optical fiber were absolutely pure, with no imperfections or impurities, then all absorption</a:t>
            </a:r>
          </a:p>
          <a:p>
            <a:r>
              <a:rPr lang="en-US" dirty="0" smtClean="0"/>
              <a:t>would be intrinsic. Intrinsic absorption sets the minimal level of absorption</a:t>
            </a:r>
          </a:p>
          <a:p>
            <a:r>
              <a:rPr lang="en-US" b="1" dirty="0" smtClean="0"/>
              <a:t>Extrinsic Absorption.- Extrinsic absorption is caused by impurities introduced into the fiber</a:t>
            </a:r>
          </a:p>
          <a:p>
            <a:r>
              <a:rPr lang="en-US" dirty="0" smtClean="0"/>
              <a:t>material. Trace metal impurities, such as iron, nickel, and chromium, OH ions are introduced</a:t>
            </a:r>
          </a:p>
          <a:p>
            <a:r>
              <a:rPr lang="en-US" dirty="0" smtClean="0"/>
              <a:t>into the fiber during fabrication. Extrinsic absorption is caused by the electronic transition of</a:t>
            </a:r>
          </a:p>
          <a:p>
            <a:r>
              <a:rPr lang="en-US" dirty="0" smtClean="0"/>
              <a:t>these metal ions from one energy level to another</a:t>
            </a:r>
          </a:p>
          <a:p>
            <a:endParaRPr lang="en-US" dirty="0"/>
          </a:p>
        </p:txBody>
      </p:sp>
      <p:sp>
        <p:nvSpPr>
          <p:cNvPr id="4" name="Date Placeholder 3"/>
          <p:cNvSpPr>
            <a:spLocks noGrp="1"/>
          </p:cNvSpPr>
          <p:nvPr>
            <p:ph type="dt" sz="half" idx="10"/>
          </p:nvPr>
        </p:nvSpPr>
        <p:spPr/>
        <p:txBody>
          <a:bodyPr/>
          <a:lstStyle/>
          <a:p>
            <a:r>
              <a:rPr lang="en-US" smtClean="0"/>
              <a:t>18.9.18</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-P.R.Hemavathy, AP(SG), EIE</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2433</Words>
  <Application>Microsoft Office PowerPoint</Application>
  <PresentationFormat>On-screen Show (4:3)</PresentationFormat>
  <Paragraphs>244</Paragraphs>
  <Slides>34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Bitmap Image</vt:lpstr>
      <vt:lpstr>FIBER CHARACTERISTICS</vt:lpstr>
      <vt:lpstr>Mechanical characteristics </vt:lpstr>
      <vt:lpstr>Strength</vt:lpstr>
      <vt:lpstr>Static fatigue</vt:lpstr>
      <vt:lpstr>Dynamic fatigue</vt:lpstr>
      <vt:lpstr>Transmission Characteristics</vt:lpstr>
      <vt:lpstr>Slide 7</vt:lpstr>
      <vt:lpstr>Absorption losses </vt:lpstr>
      <vt:lpstr>Slide 9</vt:lpstr>
      <vt:lpstr>Scattering losses </vt:lpstr>
      <vt:lpstr>Slide 11</vt:lpstr>
      <vt:lpstr>Slide 12</vt:lpstr>
      <vt:lpstr>Slide 13</vt:lpstr>
      <vt:lpstr>Slide 14</vt:lpstr>
      <vt:lpstr>Minimizing of Rayleigh Scattering: </vt:lpstr>
      <vt:lpstr>Mie scattering</vt:lpstr>
      <vt:lpstr>Causes of Mie Scattering</vt:lpstr>
      <vt:lpstr>Minimizing of Mie scattering </vt:lpstr>
      <vt:lpstr>Nonlinear scattering losses </vt:lpstr>
      <vt:lpstr>Stimulated Brillouin Scattering: </vt:lpstr>
      <vt:lpstr>Slide 21</vt:lpstr>
      <vt:lpstr>Stimulated Raman Scattering</vt:lpstr>
      <vt:lpstr>Slide 23</vt:lpstr>
      <vt:lpstr>Dispersion</vt:lpstr>
      <vt:lpstr>Material dispersion (chromatic dispersion):- </vt:lpstr>
      <vt:lpstr>Intermodal Dispersion</vt:lpstr>
      <vt:lpstr>Slide 27</vt:lpstr>
      <vt:lpstr>Waveguide dispersion</vt:lpstr>
      <vt:lpstr>Splicers</vt:lpstr>
      <vt:lpstr>Elastomeric splice</vt:lpstr>
      <vt:lpstr>Elastomeric splice</vt:lpstr>
      <vt:lpstr>Four Rod Splices</vt:lpstr>
      <vt:lpstr>Slide 33</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17</cp:revision>
  <dcterms:created xsi:type="dcterms:W3CDTF">2006-08-16T00:00:00Z</dcterms:created>
  <dcterms:modified xsi:type="dcterms:W3CDTF">2019-01-02T08:19:08Z</dcterms:modified>
</cp:coreProperties>
</file>