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8" r:id="rId3"/>
    <p:sldId id="339" r:id="rId4"/>
    <p:sldId id="340" r:id="rId5"/>
    <p:sldId id="345" r:id="rId6"/>
    <p:sldId id="341" r:id="rId7"/>
    <p:sldId id="342" r:id="rId8"/>
    <p:sldId id="343" r:id="rId9"/>
    <p:sldId id="344" r:id="rId10"/>
    <p:sldId id="346" r:id="rId11"/>
    <p:sldId id="347" r:id="rId12"/>
    <p:sldId id="348" r:id="rId13"/>
    <p:sldId id="349" r:id="rId14"/>
    <p:sldId id="351" r:id="rId15"/>
    <p:sldId id="350" r:id="rId16"/>
    <p:sldId id="352" r:id="rId17"/>
    <p:sldId id="353" r:id="rId18"/>
    <p:sldId id="354" r:id="rId19"/>
    <p:sldId id="355" r:id="rId20"/>
    <p:sldId id="356" r:id="rId21"/>
    <p:sldId id="358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3418" autoAdjust="0"/>
  </p:normalViewPr>
  <p:slideViewPr>
    <p:cSldViewPr>
      <p:cViewPr>
        <p:scale>
          <a:sx n="66" d="100"/>
          <a:sy n="66" d="100"/>
        </p:scale>
        <p:origin x="-62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ocket 1.bmp"/>
          <p:cNvPicPr>
            <a:picLocks noChangeAspect="1"/>
          </p:cNvPicPr>
          <p:nvPr/>
        </p:nvPicPr>
        <p:blipFill>
          <a:blip r:embed="rId3"/>
          <a:srcRect r="85553" b="65556"/>
          <a:stretch>
            <a:fillRect/>
          </a:stretch>
        </p:blipFill>
        <p:spPr>
          <a:xfrm>
            <a:off x="5638800" y="0"/>
            <a:ext cx="1419521" cy="2895600"/>
          </a:xfrm>
          <a:prstGeom prst="rect">
            <a:avLst/>
          </a:prstGeom>
        </p:spPr>
      </p:pic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9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principal moments of inertia and the orientation of the principal axes for the cross-sectional area of the member shown in figure  with respect to an axis passing through the centroid.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3276600" cy="306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30732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638800"/>
          </a:xfrm>
        </p:spPr>
        <p:txBody>
          <a:bodyPr/>
          <a:lstStyle/>
          <a:p>
            <a:r>
              <a:rPr lang="en-US" sz="2800" dirty="0" smtClean="0"/>
              <a:t>The I</a:t>
            </a:r>
            <a:r>
              <a:rPr lang="en-US" sz="2800" baseline="-25000" dirty="0" smtClean="0"/>
              <a:t>x </a:t>
            </a:r>
            <a:r>
              <a:rPr lang="en-US" sz="2800" dirty="0" smtClean="0"/>
              <a:t>and 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y</a:t>
            </a:r>
            <a:r>
              <a:rPr lang="en-US" sz="2800" dirty="0" smtClean="0"/>
              <a:t> for the given beam cross section is already determined in the problem 6 of Lecture slide 8.</a:t>
            </a:r>
          </a:p>
          <a:p>
            <a:pPr marL="1939925" indent="409575"/>
            <a:r>
              <a:rPr lang="en-US" sz="2800" dirty="0" smtClean="0"/>
              <a:t>To find the product moment of inertia</a:t>
            </a:r>
            <a:r>
              <a:rPr lang="en-US" dirty="0" smtClean="0"/>
              <a:t>,</a:t>
            </a:r>
          </a:p>
          <a:p>
            <a:pPr marL="1939925" indent="409575"/>
            <a:endParaRPr lang="en-US" dirty="0" smtClean="0"/>
          </a:p>
          <a:p>
            <a:pPr marL="1939925" indent="409575"/>
            <a:endParaRPr lang="en-US" dirty="0" smtClean="0"/>
          </a:p>
          <a:p>
            <a:pPr marL="1939925" indent="409575"/>
            <a:endParaRPr lang="en-US" dirty="0" smtClean="0"/>
          </a:p>
          <a:p>
            <a:pPr marL="1939925" indent="409575"/>
            <a:endParaRPr lang="en-US" dirty="0" smtClean="0"/>
          </a:p>
          <a:p>
            <a:pPr marL="1939925" indent="409575"/>
            <a:endParaRPr lang="en-US" dirty="0" smtClean="0"/>
          </a:p>
          <a:p>
            <a:pPr marL="457200" indent="-284163"/>
            <a:r>
              <a:rPr lang="en-US" sz="2800" dirty="0" smtClean="0"/>
              <a:t>The total product moment of area is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2885" y="2667000"/>
            <a:ext cx="57849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 r="47571" b="35414"/>
          <a:stretch>
            <a:fillRect/>
          </a:stretch>
        </p:blipFill>
        <p:spPr bwMode="auto">
          <a:xfrm>
            <a:off x="3276600" y="4791550"/>
            <a:ext cx="3200400" cy="69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3449" y="3733800"/>
            <a:ext cx="266015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71304"/>
            <a:ext cx="5181600" cy="33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 l="16228" t="71669" r="-1113"/>
          <a:stretch>
            <a:fillRect/>
          </a:stretch>
        </p:blipFill>
        <p:spPr bwMode="auto">
          <a:xfrm>
            <a:off x="3581400" y="54864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r="26257" b="70588"/>
          <a:stretch>
            <a:fillRect/>
          </a:stretch>
        </p:blipFill>
        <p:spPr bwMode="auto">
          <a:xfrm>
            <a:off x="304800" y="43434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to Problem 1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angle of inclination of Principal axes is determined as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By inspection,</a:t>
            </a:r>
          </a:p>
          <a:p>
            <a:endParaRPr lang="en-US" sz="2800" dirty="0" smtClean="0"/>
          </a:p>
          <a:p>
            <a:r>
              <a:rPr lang="en-US" sz="2800" dirty="0" smtClean="0"/>
              <a:t>Thus the principal moments of inertia are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561417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037" y="3200400"/>
            <a:ext cx="3309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t="26471" r="39082" b="47059"/>
          <a:stretch>
            <a:fillRect/>
          </a:stretch>
        </p:blipFill>
        <p:spPr bwMode="auto">
          <a:xfrm>
            <a:off x="3581400" y="4343399"/>
            <a:ext cx="2971800" cy="70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t="52941" b="14706"/>
          <a:stretch>
            <a:fillRect/>
          </a:stretch>
        </p:blipFill>
        <p:spPr bwMode="auto">
          <a:xfrm>
            <a:off x="4114800" y="5029200"/>
            <a:ext cx="47532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 l="8245" t="84874" r="40685"/>
          <a:stretch>
            <a:fillRect/>
          </a:stretch>
        </p:blipFill>
        <p:spPr bwMode="auto">
          <a:xfrm>
            <a:off x="6019800" y="5791200"/>
            <a:ext cx="283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2200"/>
            <a:ext cx="52096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743200"/>
            <a:ext cx="21431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76400"/>
            <a:ext cx="3429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 Moment of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638800"/>
          </a:xfrm>
        </p:spPr>
        <p:txBody>
          <a:bodyPr>
            <a:noAutofit/>
          </a:bodyPr>
          <a:lstStyle/>
          <a:p>
            <a:r>
              <a:rPr lang="en-US" sz="2300" dirty="0" smtClean="0"/>
              <a:t>The mass moment of inertia of a body is a measure of the body's resistance to angular acceleration. </a:t>
            </a:r>
          </a:p>
          <a:p>
            <a:pPr lvl="1"/>
            <a:r>
              <a:rPr lang="en-US" sz="2000" dirty="0" smtClean="0"/>
              <a:t>the rotational behavior of the </a:t>
            </a:r>
            <a:r>
              <a:rPr lang="en-US" sz="2000" dirty="0" smtClean="0"/>
              <a:t>cranks haft                                                                        </a:t>
            </a:r>
            <a:r>
              <a:rPr lang="en-US" sz="2000" dirty="0" smtClean="0"/>
              <a:t>shown is dependent upon the  mass                                                                       moment of  inertia of the </a:t>
            </a:r>
            <a:r>
              <a:rPr lang="en-US" sz="2000" dirty="0" smtClean="0"/>
              <a:t>crank shaft </a:t>
            </a:r>
            <a:r>
              <a:rPr lang="en-US" sz="2000" dirty="0" smtClean="0"/>
              <a:t>with                                                      respect to its axis of rotation</a:t>
            </a:r>
          </a:p>
          <a:p>
            <a:r>
              <a:rPr lang="en-US" sz="2300" dirty="0" smtClean="0"/>
              <a:t>Consider a small mass </a:t>
            </a:r>
            <a:r>
              <a:rPr lang="en-US" sz="2300" i="1" dirty="0" smtClean="0">
                <a:sym typeface="Symbol"/>
              </a:rPr>
              <a:t></a:t>
            </a:r>
            <a:r>
              <a:rPr lang="en-US" sz="2300" i="1" dirty="0" smtClean="0"/>
              <a:t>m mounted on a rod of negligible mass            </a:t>
            </a:r>
            <a:r>
              <a:rPr lang="en-US" sz="2300" dirty="0" smtClean="0"/>
              <a:t>which can rotate freely about an axis </a:t>
            </a:r>
            <a:r>
              <a:rPr lang="en-US" sz="2300" i="1" dirty="0" smtClean="0"/>
              <a:t>AA’  as shown in figure.</a:t>
            </a:r>
          </a:p>
          <a:p>
            <a:r>
              <a:rPr lang="en-US" sz="2300" i="1" dirty="0" smtClean="0"/>
              <a:t> If a couple </a:t>
            </a:r>
            <a:r>
              <a:rPr lang="en-US" sz="2300" dirty="0" smtClean="0"/>
              <a:t>is applied to the system, the rod and mass,                       assumed to be initially at rest, will start rotating about </a:t>
            </a:r>
            <a:r>
              <a:rPr lang="en-US" sz="2300" i="1" dirty="0" smtClean="0"/>
              <a:t>AA’.</a:t>
            </a:r>
          </a:p>
          <a:p>
            <a:r>
              <a:rPr lang="en-US" sz="2300" i="1" dirty="0" smtClean="0"/>
              <a:t> The </a:t>
            </a:r>
            <a:r>
              <a:rPr lang="en-US" sz="2300" dirty="0" smtClean="0"/>
              <a:t> time required for the system to reach a given speed                             of rotation is proportional to the mass </a:t>
            </a:r>
            <a:r>
              <a:rPr lang="en-US" sz="2300" i="1" dirty="0" smtClean="0">
                <a:sym typeface="Symbol"/>
              </a:rPr>
              <a:t></a:t>
            </a:r>
            <a:r>
              <a:rPr lang="en-US" sz="2300" i="1" dirty="0" smtClean="0"/>
              <a:t>m and to                                     the square of the </a:t>
            </a:r>
            <a:r>
              <a:rPr lang="en-US" sz="2300" dirty="0" smtClean="0"/>
              <a:t>distance </a:t>
            </a:r>
            <a:r>
              <a:rPr lang="en-US" sz="2300" i="1" dirty="0" smtClean="0"/>
              <a:t>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 Moment of Inertia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i="1" dirty="0" smtClean="0"/>
              <a:t>The product r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</a:t>
            </a:r>
            <a:r>
              <a:rPr lang="en-US" i="1" dirty="0" smtClean="0"/>
              <a:t>m provides, therefore, a measure of </a:t>
            </a:r>
            <a:r>
              <a:rPr lang="en-US" dirty="0" smtClean="0"/>
              <a:t>the </a:t>
            </a:r>
            <a:r>
              <a:rPr lang="en-US" i="1" dirty="0" smtClean="0"/>
              <a:t>inertia of the system, i.e., a measure of the resistance the system  </a:t>
            </a:r>
            <a:r>
              <a:rPr lang="en-US" dirty="0" smtClean="0"/>
              <a:t>offers when we try to set it in motion. </a:t>
            </a:r>
          </a:p>
          <a:p>
            <a:r>
              <a:rPr lang="en-US" dirty="0" smtClean="0"/>
              <a:t>For this reason, the product </a:t>
            </a:r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</a:t>
            </a:r>
            <a:r>
              <a:rPr lang="en-US" i="1" dirty="0" smtClean="0"/>
              <a:t>m is called the moment of inertia of the mass </a:t>
            </a:r>
            <a:r>
              <a:rPr lang="en-US" i="1" dirty="0" smtClean="0">
                <a:sym typeface="Symbol"/>
              </a:rPr>
              <a:t></a:t>
            </a:r>
            <a:r>
              <a:rPr lang="en-US" i="1" dirty="0" smtClean="0"/>
              <a:t>m with </a:t>
            </a:r>
            <a:r>
              <a:rPr lang="en-US" dirty="0" smtClean="0"/>
              <a:t>respect to the axis </a:t>
            </a:r>
            <a:r>
              <a:rPr lang="en-US" i="1" dirty="0" smtClean="0"/>
              <a:t>AA’.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752600"/>
            <a:ext cx="220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 Moment of Inertia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239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now a body of mass </a:t>
            </a:r>
            <a:r>
              <a:rPr lang="en-US" i="1" dirty="0" smtClean="0"/>
              <a:t>m which is to be rotated about </a:t>
            </a:r>
            <a:r>
              <a:rPr lang="en-US" dirty="0" smtClean="0"/>
              <a:t>an axis </a:t>
            </a:r>
            <a:r>
              <a:rPr lang="en-US" i="1" dirty="0" smtClean="0"/>
              <a:t>AA’ (Figure). </a:t>
            </a:r>
          </a:p>
          <a:p>
            <a:r>
              <a:rPr lang="en-US" i="1" dirty="0" smtClean="0"/>
              <a:t>Dividing the body into elements of mass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,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i="1" dirty="0" smtClean="0"/>
              <a:t>, etc., we find that the body’s resistance to being rotated is </a:t>
            </a:r>
            <a:r>
              <a:rPr lang="en-US" dirty="0" smtClean="0"/>
              <a:t>measured by the sum </a:t>
            </a:r>
            <a:r>
              <a:rPr lang="en-US" i="1" dirty="0" smtClean="0"/>
              <a:t>r</a:t>
            </a:r>
            <a:r>
              <a:rPr lang="en-US" i="1" baseline="-25000" dirty="0" smtClean="0"/>
              <a:t>1</a:t>
            </a:r>
            <a:r>
              <a:rPr lang="en-US" i="1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m1 + r</a:t>
            </a:r>
            <a:r>
              <a:rPr lang="en-US" i="1" baseline="-25000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i="1" dirty="0" smtClean="0"/>
              <a:t>+. . </a:t>
            </a:r>
          </a:p>
          <a:p>
            <a:r>
              <a:rPr lang="en-US" i="1" dirty="0" smtClean="0"/>
              <a:t> This sum defines</a:t>
            </a:r>
            <a:r>
              <a:rPr lang="en-US" dirty="0" smtClean="0"/>
              <a:t> the moment of inertia of the body with respect to the axis </a:t>
            </a:r>
            <a:r>
              <a:rPr lang="en-US" i="1" dirty="0" smtClean="0"/>
              <a:t>AA’. </a:t>
            </a:r>
          </a:p>
          <a:p>
            <a:r>
              <a:rPr lang="en-US" i="1" dirty="0" smtClean="0"/>
              <a:t>Increasing the number of elements, we find that the moment </a:t>
            </a:r>
            <a:r>
              <a:rPr lang="en-US" dirty="0" smtClean="0"/>
              <a:t>of inertia is equal, in the limit, to the integral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019800"/>
            <a:ext cx="174743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48963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1524000"/>
            <a:ext cx="1943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 Moment of Inertia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radius of gyration k of the body with respect to the axis AA’ is defined by the relation</a:t>
            </a:r>
          </a:p>
          <a:p>
            <a:endParaRPr lang="en-US" sz="2400" i="1" dirty="0" smtClean="0"/>
          </a:p>
          <a:p>
            <a:endParaRPr lang="en-US" sz="2400" dirty="0" smtClean="0"/>
          </a:p>
          <a:p>
            <a:r>
              <a:rPr lang="en-US" sz="2400" dirty="0" smtClean="0"/>
              <a:t>The radius of gyration </a:t>
            </a:r>
            <a:r>
              <a:rPr lang="en-US" sz="2400" i="1" dirty="0" smtClean="0"/>
              <a:t>k represents, therefore,  the distance                    at which </a:t>
            </a:r>
            <a:r>
              <a:rPr lang="en-US" sz="2400" dirty="0" smtClean="0"/>
              <a:t>the entire mass of the body should be                           concentrated if its moment of inertia with respect to                        </a:t>
            </a:r>
            <a:r>
              <a:rPr lang="en-US" sz="2400" i="1" dirty="0" smtClean="0"/>
              <a:t>AA’ is to remain  un  change</a:t>
            </a:r>
          </a:p>
          <a:p>
            <a:r>
              <a:rPr lang="en-US" sz="2400" dirty="0" smtClean="0"/>
              <a:t>Whether it is kept in its original shape </a:t>
            </a:r>
            <a:r>
              <a:rPr lang="en-US" sz="2400" i="1" dirty="0" smtClean="0"/>
              <a:t>or whether it is                  </a:t>
            </a:r>
            <a:r>
              <a:rPr lang="en-US" sz="2400" dirty="0" smtClean="0"/>
              <a:t>concentrated as shown in</a:t>
            </a:r>
            <a:r>
              <a:rPr lang="en-US" sz="2400" i="1" dirty="0" smtClean="0"/>
              <a:t> the mass m will react in the </a:t>
            </a:r>
            <a:r>
              <a:rPr lang="en-US" sz="2400" dirty="0" smtClean="0"/>
              <a:t>same way to a rotation, or </a:t>
            </a:r>
            <a:r>
              <a:rPr lang="en-US" sz="2400" i="1" dirty="0" smtClean="0"/>
              <a:t>gyration, about AA’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1447800"/>
            <a:ext cx="3409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Parallel Axis theorem for Mass Moment of Inertia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705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Consider a body of mass </a:t>
            </a:r>
            <a:r>
              <a:rPr lang="en-US" i="1" dirty="0" smtClean="0"/>
              <a:t>m. </a:t>
            </a:r>
          </a:p>
          <a:p>
            <a:r>
              <a:rPr lang="en-US" i="1" dirty="0" smtClean="0"/>
              <a:t>Let </a:t>
            </a:r>
            <a:r>
              <a:rPr lang="en-US" i="1" dirty="0" err="1" smtClean="0"/>
              <a:t>Oxyz</a:t>
            </a:r>
            <a:r>
              <a:rPr lang="en-US" i="1" dirty="0" smtClean="0"/>
              <a:t> be a system of rectangular coordinates </a:t>
            </a:r>
            <a:r>
              <a:rPr lang="en-US" dirty="0" smtClean="0"/>
              <a:t>whose origin is at the arbitrary point </a:t>
            </a:r>
            <a:r>
              <a:rPr lang="en-US" i="1" dirty="0" smtClean="0"/>
              <a:t>O, and </a:t>
            </a:r>
          </a:p>
          <a:p>
            <a:r>
              <a:rPr lang="en-US" i="1" dirty="0" err="1" smtClean="0"/>
              <a:t>Gx’y’z</a:t>
            </a:r>
            <a:r>
              <a:rPr lang="en-US" i="1" dirty="0" smtClean="0"/>
              <a:t>’ a system </a:t>
            </a:r>
            <a:r>
              <a:rPr lang="en-US" dirty="0" smtClean="0"/>
              <a:t>of parallel </a:t>
            </a:r>
            <a:r>
              <a:rPr lang="en-US" i="1" dirty="0" smtClean="0"/>
              <a:t>centroidal axes, i.e., a system whose origin is at the center of </a:t>
            </a:r>
            <a:r>
              <a:rPr lang="en-US" dirty="0" smtClean="0"/>
              <a:t>gravity </a:t>
            </a:r>
            <a:r>
              <a:rPr lang="en-US" i="1" dirty="0" smtClean="0"/>
              <a:t>G of the body and whose axes x’, y’, z’ are parallel to the x, y </a:t>
            </a:r>
            <a:r>
              <a:rPr lang="en-US" dirty="0" smtClean="0"/>
              <a:t>and </a:t>
            </a:r>
            <a:r>
              <a:rPr lang="en-US" i="1" dirty="0" smtClean="0"/>
              <a:t>z axes, respectively . </a:t>
            </a:r>
          </a:p>
          <a:p>
            <a:r>
              <a:rPr lang="en-US" i="1" dirty="0" smtClean="0"/>
              <a:t>Denoting by x, y, z the coordinates </a:t>
            </a:r>
            <a:r>
              <a:rPr lang="en-US" dirty="0" smtClean="0"/>
              <a:t>of </a:t>
            </a:r>
            <a:r>
              <a:rPr lang="en-US" i="1" dirty="0" smtClean="0"/>
              <a:t>G with respect to </a:t>
            </a:r>
            <a:r>
              <a:rPr lang="en-US" i="1" dirty="0" err="1" smtClean="0"/>
              <a:t>Oxyz</a:t>
            </a:r>
            <a:r>
              <a:rPr lang="en-US" i="1" dirty="0" smtClean="0"/>
              <a:t>, we write the following relations between </a:t>
            </a:r>
            <a:r>
              <a:rPr lang="en-US" dirty="0" smtClean="0"/>
              <a:t>the coordinates </a:t>
            </a:r>
            <a:r>
              <a:rPr lang="en-US" i="1" dirty="0" smtClean="0"/>
              <a:t>x, y, z of the element dm with respect to </a:t>
            </a:r>
            <a:r>
              <a:rPr lang="en-US" i="1" dirty="0" err="1" smtClean="0"/>
              <a:t>Oxyz</a:t>
            </a:r>
            <a:r>
              <a:rPr lang="en-US" i="1" dirty="0" smtClean="0"/>
              <a:t> and its </a:t>
            </a:r>
            <a:r>
              <a:rPr lang="en-US" dirty="0" smtClean="0"/>
              <a:t>coordinates </a:t>
            </a:r>
            <a:r>
              <a:rPr lang="en-US" i="1" dirty="0" smtClean="0"/>
              <a:t>x’, y’, z’ with respect to the centroidal axes </a:t>
            </a:r>
            <a:r>
              <a:rPr lang="en-US" i="1" dirty="0" err="1" smtClean="0"/>
              <a:t>Gx’y’z</a:t>
            </a:r>
            <a:r>
              <a:rPr lang="en-US" i="1" dirty="0" smtClean="0"/>
              <a:t>’: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105400"/>
            <a:ext cx="497078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486400"/>
            <a:ext cx="6124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Parallel Axis theorem for Mass Moment of Inertia (Contd.)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first integral in this expression represents the moment of inertia </a:t>
            </a:r>
            <a:r>
              <a:rPr lang="en-US" i="1" dirty="0" smtClean="0"/>
              <a:t>I</a:t>
            </a:r>
            <a:r>
              <a:rPr lang="en-US" i="1" baseline="-25000" dirty="0" smtClean="0"/>
              <a:t>x’ </a:t>
            </a:r>
            <a:r>
              <a:rPr lang="en-US" i="1" dirty="0" smtClean="0"/>
              <a:t>of the body with respect to the centroidal axis x’</a:t>
            </a:r>
          </a:p>
          <a:p>
            <a:r>
              <a:rPr lang="en-US" i="1" dirty="0" smtClean="0"/>
              <a:t> the second and </a:t>
            </a:r>
            <a:r>
              <a:rPr lang="en-US" dirty="0" smtClean="0"/>
              <a:t>third integrals represent the first moment of the body with respect to the </a:t>
            </a:r>
            <a:r>
              <a:rPr lang="en-US" i="1" dirty="0" err="1" smtClean="0"/>
              <a:t>z’x</a:t>
            </a:r>
            <a:r>
              <a:rPr lang="en-US" i="1" dirty="0" smtClean="0"/>
              <a:t>’ and </a:t>
            </a:r>
            <a:r>
              <a:rPr lang="en-US" i="1" dirty="0" err="1" smtClean="0"/>
              <a:t>x’y</a:t>
            </a:r>
            <a:r>
              <a:rPr lang="en-US" i="1" dirty="0" smtClean="0"/>
              <a:t>’ planes, respectively and </a:t>
            </a:r>
          </a:p>
          <a:p>
            <a:r>
              <a:rPr lang="en-US" i="1" dirty="0" smtClean="0"/>
              <a:t>since both planes contain G, the two integrals are zero; </a:t>
            </a:r>
          </a:p>
          <a:p>
            <a:r>
              <a:rPr lang="en-US" i="1" dirty="0" smtClean="0"/>
              <a:t>the last integral is equal to the </a:t>
            </a:r>
            <a:r>
              <a:rPr lang="en-US" dirty="0" smtClean="0"/>
              <a:t>total mass </a:t>
            </a:r>
            <a:r>
              <a:rPr lang="en-US" i="1" dirty="0" smtClean="0"/>
              <a:t>m of the body. We write, therefore,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257800"/>
            <a:ext cx="2181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943600"/>
            <a:ext cx="4505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743200"/>
            <a:ext cx="18383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 Moments of Inertia of Thin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 a thin plate of uniform thickness </a:t>
            </a:r>
            <a:r>
              <a:rPr lang="en-US" sz="2400" i="1" dirty="0" smtClean="0"/>
              <a:t>t, which is made of a </a:t>
            </a:r>
            <a:r>
              <a:rPr lang="en-US" sz="2400" dirty="0" smtClean="0"/>
              <a:t>homogeneous material of density </a:t>
            </a:r>
            <a:r>
              <a:rPr lang="en-US" sz="2400" dirty="0" smtClean="0">
                <a:sym typeface="Symbol"/>
              </a:rPr>
              <a:t></a:t>
            </a:r>
            <a:r>
              <a:rPr lang="en-US" sz="2400" dirty="0" smtClean="0"/>
              <a:t> (density= mass per unit volume).</a:t>
            </a:r>
          </a:p>
          <a:p>
            <a:r>
              <a:rPr lang="en-US" sz="2400" dirty="0" smtClean="0"/>
              <a:t>The mass moment of inertia of the plate with respect to an axis </a:t>
            </a:r>
            <a:r>
              <a:rPr lang="en-US" sz="2400" i="1" dirty="0" smtClean="0"/>
              <a:t>AA’ contained in the plane of the plate (as in figure) is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As </a:t>
            </a:r>
            <a:r>
              <a:rPr lang="en-US" sz="2400" dirty="0" smtClean="0">
                <a:sym typeface="Symbol"/>
              </a:rPr>
              <a:t></a:t>
            </a:r>
            <a:r>
              <a:rPr lang="en-US" sz="2400" dirty="0" smtClean="0"/>
              <a:t>t </a:t>
            </a:r>
            <a:r>
              <a:rPr lang="en-US" sz="2400" dirty="0" err="1" smtClean="0"/>
              <a:t>dA</a:t>
            </a:r>
            <a:r>
              <a:rPr lang="en-US" sz="2400" dirty="0" smtClean="0"/>
              <a:t> = dm, </a:t>
            </a:r>
          </a:p>
          <a:p>
            <a:endParaRPr lang="en-US" sz="2400" dirty="0" smtClean="0"/>
          </a:p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t="9091"/>
          <a:stretch>
            <a:fillRect/>
          </a:stretch>
        </p:blipFill>
        <p:spPr bwMode="auto">
          <a:xfrm>
            <a:off x="2971800" y="2895600"/>
            <a:ext cx="272071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733800"/>
            <a:ext cx="3249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8433" y="4724400"/>
            <a:ext cx="281516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Unit III 	Properties of 	Surfaces and Solids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Determination of Areas and Volumes –</a:t>
            </a:r>
          </a:p>
          <a:p>
            <a:pPr lvl="1"/>
            <a:r>
              <a:rPr lang="en-US" sz="1800" dirty="0" smtClean="0"/>
              <a:t>First moment of area and the Centroid of sections –</a:t>
            </a:r>
          </a:p>
          <a:p>
            <a:pPr lvl="1"/>
            <a:r>
              <a:rPr lang="en-US" sz="1800" dirty="0" smtClean="0"/>
              <a:t> Rectangle, circle, triangle from integration – </a:t>
            </a:r>
          </a:p>
          <a:p>
            <a:pPr lvl="1"/>
            <a:r>
              <a:rPr lang="en-US" sz="1800" dirty="0" smtClean="0"/>
              <a:t>T section, I section, Angle section, Hollow section by using standard formula – </a:t>
            </a:r>
          </a:p>
          <a:p>
            <a:r>
              <a:rPr lang="en-US" sz="2000" dirty="0" smtClean="0"/>
              <a:t>Second and product moments of plane area –</a:t>
            </a:r>
          </a:p>
          <a:p>
            <a:pPr lvl="1"/>
            <a:r>
              <a:rPr lang="en-US" sz="1800" dirty="0" smtClean="0"/>
              <a:t> Physical relevance – </a:t>
            </a:r>
          </a:p>
          <a:p>
            <a:pPr lvl="1"/>
            <a:r>
              <a:rPr lang="en-US" sz="1800" dirty="0" smtClean="0"/>
              <a:t>Rectangle, triangle, circle from integration – </a:t>
            </a:r>
          </a:p>
          <a:p>
            <a:pPr lvl="1"/>
            <a:r>
              <a:rPr lang="en-US" sz="1800" dirty="0" smtClean="0"/>
              <a:t>T section, I section, Angle section, Hollow section by using standard formula – </a:t>
            </a:r>
          </a:p>
          <a:p>
            <a:r>
              <a:rPr lang="en-US" sz="2000" dirty="0" smtClean="0"/>
              <a:t>Parallel axis theorem and perpendicular axis theorem – </a:t>
            </a:r>
          </a:p>
          <a:p>
            <a:r>
              <a:rPr lang="en-US" sz="2000" dirty="0" smtClean="0"/>
              <a:t>Polar moment of inertia </a:t>
            </a:r>
          </a:p>
          <a:p>
            <a:r>
              <a:rPr lang="en-US" sz="2000" dirty="0" smtClean="0"/>
              <a:t>Mass moment of inertia – </a:t>
            </a:r>
          </a:p>
          <a:p>
            <a:pPr lvl="1"/>
            <a:r>
              <a:rPr lang="en-US" sz="1800" dirty="0" smtClean="0"/>
              <a:t>Derivation of mass moment of inertia for rectangular section, prism, sphere from first principle – </a:t>
            </a:r>
          </a:p>
          <a:p>
            <a:pPr lvl="1"/>
            <a:r>
              <a:rPr lang="en-US" sz="1800" dirty="0" smtClean="0"/>
              <a:t>Relation to area moments of inertia.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419600"/>
            <a:ext cx="18669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2695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Mass Moments of Inertia of Thin Plates (Contd.)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In the case of a rectangular plate of sides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</a:p>
          <a:p>
            <a:endParaRPr lang="en-US" i="1" dirty="0" smtClean="0"/>
          </a:p>
          <a:p>
            <a:pPr marL="2632075" indent="-173038"/>
            <a:r>
              <a:rPr lang="en-US" i="1" dirty="0" smtClean="0"/>
              <a:t> Similarly </a:t>
            </a:r>
          </a:p>
          <a:p>
            <a:pPr marL="2632075" indent="-173038">
              <a:buNone/>
            </a:pPr>
            <a:r>
              <a:rPr lang="en-US" i="1" dirty="0" smtClean="0"/>
              <a:t>And</a:t>
            </a:r>
          </a:p>
          <a:p>
            <a:pPr marL="2349500" indent="-584200"/>
            <a:r>
              <a:rPr lang="en-US" dirty="0" smtClean="0"/>
              <a:t>In the case of a circular plate, or disk, of radius </a:t>
            </a:r>
            <a:r>
              <a:rPr lang="en-US" i="1" dirty="0" smtClean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95601" y="1905000"/>
            <a:ext cx="6235746" cy="533400"/>
            <a:chOff x="2514600" y="1905000"/>
            <a:chExt cx="5934364" cy="5334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/>
            <a:srcRect t="14286" b="14286"/>
            <a:stretch>
              <a:fillRect/>
            </a:stretch>
          </p:blipFill>
          <p:spPr bwMode="auto">
            <a:xfrm>
              <a:off x="2514600" y="1905000"/>
              <a:ext cx="4466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1905000"/>
              <a:ext cx="1438564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514600"/>
            <a:ext cx="20269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124200"/>
            <a:ext cx="49377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3124200" y="4724400"/>
            <a:ext cx="5608320" cy="457200"/>
            <a:chOff x="3124200" y="4724400"/>
            <a:chExt cx="5608320" cy="457200"/>
          </a:xfrm>
        </p:grpSpPr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24200" y="4724400"/>
              <a:ext cx="451300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0000" y="4724400"/>
              <a:ext cx="111252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199" y="5181600"/>
            <a:ext cx="87923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33800" y="5638800"/>
            <a:ext cx="3859696" cy="3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Mass Moments of Inertia of Thin Plates (Contd.)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5219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447800"/>
            <a:ext cx="1478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19400"/>
            <a:ext cx="5257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895600"/>
            <a:ext cx="17890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495800"/>
            <a:ext cx="5210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6999" y="4572000"/>
            <a:ext cx="173603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If the plate shown in figure  has a density of 8000 kg/m</a:t>
            </a:r>
            <a:r>
              <a:rPr lang="en-US" baseline="30000" dirty="0" smtClean="0"/>
              <a:t>3</a:t>
            </a:r>
            <a:r>
              <a:rPr lang="en-US" dirty="0" smtClean="0"/>
              <a:t> and a thickness of 10 mm, determine its mass moment of inertia about an axis perpendicular to the page and passing through the pin at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99" y="4114800"/>
            <a:ext cx="36389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to Problem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r="57854"/>
          <a:stretch>
            <a:fillRect/>
          </a:stretch>
        </p:blipFill>
        <p:spPr bwMode="auto">
          <a:xfrm>
            <a:off x="152400" y="11430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67500"/>
          <a:stretch>
            <a:fillRect/>
          </a:stretch>
        </p:blipFill>
        <p:spPr bwMode="auto">
          <a:xfrm>
            <a:off x="533400" y="28194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 t="35714" b="46429"/>
          <a:stretch>
            <a:fillRect/>
          </a:stretch>
        </p:blipFill>
        <p:spPr bwMode="auto">
          <a:xfrm>
            <a:off x="990600" y="3886200"/>
            <a:ext cx="804100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 t="50000" r="48259" b="32143"/>
          <a:stretch>
            <a:fillRect/>
          </a:stretch>
        </p:blipFill>
        <p:spPr bwMode="auto">
          <a:xfrm>
            <a:off x="1219200" y="4267200"/>
            <a:ext cx="41605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/>
          <a:srcRect l="15920" t="67857" r="16418"/>
          <a:stretch>
            <a:fillRect/>
          </a:stretch>
        </p:blipFill>
        <p:spPr bwMode="auto">
          <a:xfrm>
            <a:off x="2667000" y="4953000"/>
            <a:ext cx="4724400" cy="8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42000" r="36000"/>
          <a:stretch>
            <a:fillRect/>
          </a:stretch>
        </p:blipFill>
        <p:spPr bwMode="auto">
          <a:xfrm>
            <a:off x="3352800" y="11430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67001"/>
          <a:stretch>
            <a:fillRect/>
          </a:stretch>
        </p:blipFill>
        <p:spPr bwMode="auto">
          <a:xfrm>
            <a:off x="4876800" y="1143000"/>
            <a:ext cx="2326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18288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19812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2 (Contd.)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534811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68714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62200"/>
            <a:ext cx="28373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743200"/>
            <a:ext cx="5394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657599"/>
            <a:ext cx="6781800" cy="3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199" y="4114800"/>
            <a:ext cx="288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0939" y="4572000"/>
            <a:ext cx="38616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525963"/>
          </a:xfrm>
        </p:spPr>
        <p:txBody>
          <a:bodyPr/>
          <a:lstStyle/>
          <a:p>
            <a:r>
              <a:rPr lang="en-US" dirty="0" smtClean="0"/>
              <a:t>A thin steel plate which is 4 mm thick is cut and bent to form the machine part shown. Knowing that the density of steel is 7850 kg/m3, determine the moments of inertia of the machine part with respect to the coordinate axes.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0"/>
            <a:ext cx="413350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343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1143000"/>
            <a:ext cx="3562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4572000" y="23622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5146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7200" y="3733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The machine part consists of 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/>
              <a:t>a semicircular plate and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/>
              <a:t> a rectangular plate from which 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/>
              <a:t>a circular plate has been removed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29851" b="35821"/>
          <a:stretch>
            <a:fillRect/>
          </a:stretch>
        </p:blipFill>
        <p:spPr bwMode="auto">
          <a:xfrm>
            <a:off x="6781800" y="36576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7468" r="27807" b="68657"/>
          <a:stretch>
            <a:fillRect/>
          </a:stretch>
        </p:blipFill>
        <p:spPr bwMode="auto">
          <a:xfrm>
            <a:off x="7162800" y="1143000"/>
            <a:ext cx="1981200" cy="13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3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only the density is given, to determine                                   the mass, their volumes are needed</a:t>
            </a:r>
          </a:p>
          <a:p>
            <a:r>
              <a:rPr lang="en-US" sz="2400" i="1" dirty="0" smtClean="0"/>
              <a:t>For Semicircular Plate      </a:t>
            </a:r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r>
              <a:rPr lang="en-US" sz="2400" i="1" dirty="0" smtClean="0"/>
              <a:t>For the rectangular plate</a:t>
            </a:r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r>
              <a:rPr lang="en-US" sz="2400" i="1" dirty="0" smtClean="0"/>
              <a:t>For the circular plate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64" y="2514600"/>
            <a:ext cx="8111836" cy="72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69909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2306" y="5562600"/>
            <a:ext cx="66816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65672" r="25668"/>
          <a:stretch>
            <a:fillRect/>
          </a:stretch>
        </p:blipFill>
        <p:spPr bwMode="auto">
          <a:xfrm>
            <a:off x="0" y="5105400"/>
            <a:ext cx="2647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3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find the  total mass moments of Inertia, the moments of inertia of each component is to be obtained.</a:t>
            </a:r>
          </a:p>
          <a:p>
            <a:r>
              <a:rPr lang="en-US" sz="2400" i="1" dirty="0" smtClean="0"/>
              <a:t>For the Semicircular Plate,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For the rectangular Plate, 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For the circular plate (hole)</a:t>
            </a: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391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90800"/>
            <a:ext cx="660837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0"/>
          <p:cNvGrpSpPr/>
          <p:nvPr/>
        </p:nvGrpSpPr>
        <p:grpSpPr>
          <a:xfrm>
            <a:off x="1295400" y="3124200"/>
            <a:ext cx="7086600" cy="381000"/>
            <a:chOff x="2057400" y="3124200"/>
            <a:chExt cx="7086600" cy="381000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4"/>
            <a:srcRect l="22339"/>
            <a:stretch>
              <a:fillRect/>
            </a:stretch>
          </p:blipFill>
          <p:spPr bwMode="auto">
            <a:xfrm>
              <a:off x="2819400" y="3124200"/>
              <a:ext cx="63246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/>
            <a:srcRect r="90760" b="-5263"/>
            <a:stretch>
              <a:fillRect/>
            </a:stretch>
          </p:blipFill>
          <p:spPr bwMode="auto">
            <a:xfrm>
              <a:off x="2057400" y="3124200"/>
              <a:ext cx="7524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733800"/>
            <a:ext cx="71694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051111"/>
            <a:ext cx="6705600" cy="134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3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For the entire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2057400"/>
            <a:ext cx="756572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Moment of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086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Product of Inertia for an Area is required in order to determine the maximum and minimum  moments of inertia for the area.</a:t>
            </a:r>
          </a:p>
          <a:p>
            <a:r>
              <a:rPr lang="en-US" dirty="0" smtClean="0"/>
              <a:t>The maximum and minimum values are important properties needed for designing structural and mechanical members such as beams, columns and shafts.</a:t>
            </a:r>
          </a:p>
          <a:p>
            <a:r>
              <a:rPr lang="en-US" dirty="0" smtClean="0"/>
              <a:t>The effectiveness of the  beam shown in figure (a) to resist bending, can be determined once its moments of inertia and its product of inertia are known.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product of inertia of the area as shown in</a:t>
            </a:r>
            <a:r>
              <a:rPr lang="en-US" dirty="0" smtClean="0"/>
              <a:t> figure </a:t>
            </a:r>
            <a:r>
              <a:rPr lang="en-US" i="1" dirty="0" smtClean="0"/>
              <a:t>(b) with respect to the x </a:t>
            </a:r>
            <a:r>
              <a:rPr lang="en-US" dirty="0" smtClean="0"/>
              <a:t>and </a:t>
            </a:r>
            <a:r>
              <a:rPr lang="en-US" i="1" dirty="0" smtClean="0"/>
              <a:t>y axes is defined 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3255" y="3505200"/>
            <a:ext cx="22807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715000"/>
            <a:ext cx="2000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905000"/>
            <a:ext cx="1714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391400" y="3124200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Fig. (a)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3800" y="5638800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Fig. (b)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325" y="9906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0386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Moment of Inertia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638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Unlike  the moment of inertia I</a:t>
            </a:r>
            <a:r>
              <a:rPr lang="en-US" baseline="-25000" dirty="0" smtClean="0"/>
              <a:t>x</a:t>
            </a:r>
            <a:r>
              <a:rPr lang="en-US" dirty="0" smtClean="0"/>
              <a:t> or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y</a:t>
            </a:r>
            <a:r>
              <a:rPr lang="en-US" dirty="0" smtClean="0"/>
              <a:t>, the product of inertia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xy</a:t>
            </a:r>
            <a:r>
              <a:rPr lang="en-US" dirty="0" smtClean="0"/>
              <a:t> may either be </a:t>
            </a:r>
          </a:p>
          <a:p>
            <a:pPr lvl="1"/>
            <a:r>
              <a:rPr lang="en-US" dirty="0" smtClean="0"/>
              <a:t>positive,</a:t>
            </a:r>
          </a:p>
          <a:p>
            <a:pPr lvl="1"/>
            <a:r>
              <a:rPr lang="en-US" dirty="0" smtClean="0"/>
              <a:t> negative or  </a:t>
            </a:r>
          </a:p>
          <a:p>
            <a:pPr lvl="1"/>
            <a:r>
              <a:rPr lang="en-US" dirty="0" smtClean="0"/>
              <a:t>even zero, </a:t>
            </a:r>
          </a:p>
          <a:p>
            <a:pPr lvl="1"/>
            <a:r>
              <a:rPr lang="en-US" dirty="0" smtClean="0"/>
              <a:t>depending on the location and orientation of the coordinate axes. </a:t>
            </a:r>
          </a:p>
          <a:p>
            <a:r>
              <a:rPr lang="en-US" dirty="0" smtClean="0"/>
              <a:t>If x or y is negative, the product of inertia will be negative and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if x or y  axis is an axis of symmetry for the </a:t>
            </a:r>
            <a:r>
              <a:rPr lang="en-US" dirty="0" smtClean="0"/>
              <a:t>area, it will be zero.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25" y="1219200"/>
            <a:ext cx="2809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Moment of Inertia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Applying Parallel Axis Theorem, for                           the shaded area shown in figure,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x ' and y ' represent a set of axes                           passing through the centroid or the area                                </a:t>
            </a:r>
          </a:p>
          <a:p>
            <a:r>
              <a:rPr lang="en-US" i="1" dirty="0" smtClean="0"/>
              <a:t>x and y represent a corresponding set                     of parallel </a:t>
            </a:r>
            <a:r>
              <a:rPr lang="en-US" dirty="0" smtClean="0"/>
              <a:t>axes. </a:t>
            </a:r>
          </a:p>
          <a:p>
            <a:r>
              <a:rPr lang="en-US" dirty="0" smtClean="0"/>
              <a:t>As the product of inertia of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i="1" dirty="0" smtClean="0"/>
              <a:t>with respect to the x and y axes is </a:t>
            </a:r>
            <a:r>
              <a:rPr lang="en-US" i="1" dirty="0" err="1" smtClean="0"/>
              <a:t>dI</a:t>
            </a:r>
            <a:r>
              <a:rPr lang="en-US" i="1" baseline="-25000" dirty="0" err="1" smtClean="0"/>
              <a:t>xy</a:t>
            </a:r>
            <a:r>
              <a:rPr lang="en-US" i="1" dirty="0" smtClean="0"/>
              <a:t> = (x' + </a:t>
            </a:r>
            <a:r>
              <a:rPr lang="en-US" i="1" dirty="0" err="1" smtClean="0"/>
              <a:t>dx</a:t>
            </a:r>
            <a:r>
              <a:rPr lang="en-US" i="1" dirty="0" smtClean="0"/>
              <a:t>)(Y' + </a:t>
            </a:r>
            <a:r>
              <a:rPr lang="en-US" i="1" dirty="0" err="1" smtClean="0"/>
              <a:t>dy</a:t>
            </a:r>
            <a:r>
              <a:rPr lang="en-US" i="1" dirty="0" smtClean="0"/>
              <a:t>) </a:t>
            </a:r>
            <a:r>
              <a:rPr lang="en-US" i="1" dirty="0" err="1" smtClean="0"/>
              <a:t>dA</a:t>
            </a:r>
            <a:endParaRPr lang="en-US" i="1" dirty="0" smtClean="0"/>
          </a:p>
          <a:p>
            <a:r>
              <a:rPr lang="en-US" i="1" dirty="0" smtClean="0"/>
              <a:t>For the entire area,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5714" r="42967" b="54286"/>
          <a:stretch>
            <a:fillRect/>
          </a:stretch>
        </p:blipFill>
        <p:spPr bwMode="auto">
          <a:xfrm>
            <a:off x="3581400" y="4876800"/>
            <a:ext cx="4027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45714"/>
          <a:stretch>
            <a:fillRect/>
          </a:stretch>
        </p:blipFill>
        <p:spPr bwMode="auto">
          <a:xfrm>
            <a:off x="0" y="54864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Principal Moment of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axes about which the moments of inertia for the area are maximum and minimum is called the </a:t>
            </a:r>
            <a:r>
              <a:rPr lang="en-US" i="1" dirty="0" smtClean="0"/>
              <a:t>Principal Axis Of The Area and </a:t>
            </a:r>
          </a:p>
          <a:p>
            <a:r>
              <a:rPr lang="en-US" i="1" dirty="0" smtClean="0"/>
              <a:t>The corresponding </a:t>
            </a:r>
            <a:r>
              <a:rPr lang="en-US" dirty="0" smtClean="0"/>
              <a:t>moments of inertia with respect to these axes are called the </a:t>
            </a:r>
            <a:r>
              <a:rPr lang="en-US" i="1" dirty="0" smtClean="0"/>
              <a:t>Principal Moment of Inertia</a:t>
            </a:r>
          </a:p>
          <a:p>
            <a:r>
              <a:rPr lang="en-US" dirty="0" smtClean="0"/>
              <a:t>In general, there is a set of principal axes for every chosen origin </a:t>
            </a:r>
            <a:r>
              <a:rPr lang="en-US" i="1" dirty="0" smtClean="0"/>
              <a:t>O, but for structural and mechanical design,  the </a:t>
            </a:r>
            <a:r>
              <a:rPr lang="en-US" dirty="0" smtClean="0"/>
              <a:t>origin </a:t>
            </a:r>
            <a:r>
              <a:rPr lang="en-US" i="1" dirty="0" smtClean="0"/>
              <a:t>O is located at the centroid of the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3999"/>
            <a:ext cx="3429000" cy="29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Principal Moment of Inertia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638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the principal axes be U and V axes as shown</a:t>
            </a:r>
          </a:p>
          <a:p>
            <a:r>
              <a:rPr lang="en-US" sz="2400" dirty="0" smtClean="0"/>
              <a:t>The  coordinates for the axes in relation to x and y is given as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With these equations. the moments and product of inertia of </a:t>
            </a:r>
            <a:r>
              <a:rPr lang="en-US" sz="2400" dirty="0" err="1" smtClean="0"/>
              <a:t>d</a:t>
            </a:r>
            <a:r>
              <a:rPr lang="en-US" sz="2400" i="1" dirty="0" err="1" smtClean="0"/>
              <a:t>A</a:t>
            </a:r>
            <a:r>
              <a:rPr lang="en-US" sz="2400" i="1" dirty="0" smtClean="0"/>
              <a:t> about </a:t>
            </a:r>
            <a:r>
              <a:rPr lang="en-US" sz="2400" dirty="0" smtClean="0"/>
              <a:t>the U and </a:t>
            </a:r>
            <a:r>
              <a:rPr lang="en-US" sz="2400" i="1" dirty="0" smtClean="0"/>
              <a:t>V axes become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048000"/>
            <a:ext cx="294344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029200"/>
            <a:ext cx="50072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Principal Moment of Inertia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Expanding each expression and integrating, we get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Using the trigonometric identities sin 2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2sin</a:t>
            </a:r>
            <a:r>
              <a:rPr lang="en-US" sz="2800" dirty="0" smtClean="0">
                <a:sym typeface="Symbol"/>
              </a:rPr>
              <a:t> </a:t>
            </a:r>
            <a:r>
              <a:rPr lang="en-US" sz="2800" dirty="0" err="1" smtClean="0"/>
              <a:t>cos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and cos2</a:t>
            </a:r>
            <a:r>
              <a:rPr lang="en-US" sz="2800" dirty="0" smtClean="0">
                <a:sym typeface="Symbol"/>
              </a:rPr>
              <a:t> =</a:t>
            </a:r>
            <a:r>
              <a:rPr lang="en-US" sz="2800" i="1" dirty="0" smtClean="0"/>
              <a:t> cos</a:t>
            </a:r>
            <a:r>
              <a:rPr lang="en-US" sz="2800" i="1" baseline="30000" dirty="0" smtClean="0"/>
              <a:t>2</a:t>
            </a:r>
            <a:r>
              <a:rPr lang="en-US" sz="2800" dirty="0" smtClean="0">
                <a:sym typeface="Symbol"/>
              </a:rPr>
              <a:t> </a:t>
            </a:r>
            <a:r>
              <a:rPr lang="en-US" sz="2800" i="1" dirty="0" smtClean="0"/>
              <a:t>- sin</a:t>
            </a:r>
            <a:r>
              <a:rPr lang="en-US" sz="2800" i="1" baseline="30000" dirty="0" smtClean="0"/>
              <a:t>2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i="1" dirty="0" smtClean="0"/>
              <a:t> the above expressions can be simplified as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57302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038600"/>
            <a:ext cx="43056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200400"/>
            <a:ext cx="28694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Principal Moment of Inertia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orientation of the principal axes about which the  moment of inertia is minimum or maximum can be found by  differentiating  any of the above equations with respect to </a:t>
            </a:r>
            <a:r>
              <a:rPr lang="en-US" sz="2400" dirty="0" smtClean="0">
                <a:sym typeface="Symbol"/>
              </a:rPr>
              <a:t>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Therefore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The two roots 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 and </a:t>
            </a:r>
            <a:r>
              <a:rPr lang="en-US" sz="2400" baseline="-25000" dirty="0" smtClean="0">
                <a:sym typeface="Symbol"/>
              </a:rPr>
              <a:t>2 </a:t>
            </a:r>
            <a:r>
              <a:rPr lang="en-US" sz="2400" dirty="0" smtClean="0">
                <a:sym typeface="Symbol"/>
              </a:rPr>
              <a:t>can be obtained by		 </a:t>
            </a:r>
            <a:r>
              <a:rPr lang="en-US" sz="2400" dirty="0" smtClean="0"/>
              <a:t>Substituting each of the sine and cosine ratios                                   into the first or second  Equations shown in the                  previous slide, we get</a:t>
            </a:r>
            <a:r>
              <a:rPr lang="en-US" sz="2400" dirty="0" smtClean="0">
                <a:sym typeface="Symbol"/>
              </a:rPr>
              <a:t>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590800"/>
            <a:ext cx="49475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6221" y="3429000"/>
            <a:ext cx="2269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5867400"/>
            <a:ext cx="40909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8525</TotalTime>
  <Words>1735</Words>
  <Application>Microsoft Office PowerPoint</Application>
  <PresentationFormat>On-screen Show (4:3)</PresentationFormat>
  <Paragraphs>186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ENGINEERING MECHANICS</vt:lpstr>
      <vt:lpstr>Unit III  Properties of  Surfaces and Solids </vt:lpstr>
      <vt:lpstr>Product Moment of Inertia</vt:lpstr>
      <vt:lpstr>Product Moment of Inertia (Contd.)</vt:lpstr>
      <vt:lpstr>Product Moment of Inertia (Contd.)</vt:lpstr>
      <vt:lpstr>Principal Moment of Inertia</vt:lpstr>
      <vt:lpstr>Principal Moment of Inertia (Contd.)</vt:lpstr>
      <vt:lpstr>Principal Moment of Inertia (Contd.)</vt:lpstr>
      <vt:lpstr>Principal Moment of Inertia (Contd.)</vt:lpstr>
      <vt:lpstr>Problem 1</vt:lpstr>
      <vt:lpstr>Solution to Problem 1</vt:lpstr>
      <vt:lpstr>Solution to Problem 1 (Contd.)</vt:lpstr>
      <vt:lpstr>Mass Moment of Inertia</vt:lpstr>
      <vt:lpstr>Mass Moment of Inertia (Contd.)</vt:lpstr>
      <vt:lpstr>Mass Moment of Inertia (Contd.)</vt:lpstr>
      <vt:lpstr>Mass Moment of Inertia (Contd.)</vt:lpstr>
      <vt:lpstr>Parallel Axis theorem for Mass Moment of Inertia</vt:lpstr>
      <vt:lpstr>Parallel Axis theorem for Mass Moment of Inertia (Contd.)</vt:lpstr>
      <vt:lpstr>Mass Moments of Inertia of Thin Plates</vt:lpstr>
      <vt:lpstr>Mass Moments of Inertia of Thin Plates (Contd.)</vt:lpstr>
      <vt:lpstr>Mass Moments of Inertia of Thin Plates (Contd.)</vt:lpstr>
      <vt:lpstr>Problem 2 </vt:lpstr>
      <vt:lpstr>Solution to Problem 2</vt:lpstr>
      <vt:lpstr>Solution to Problem 2 (Contd.)</vt:lpstr>
      <vt:lpstr>Problem 3</vt:lpstr>
      <vt:lpstr>Solution to Problem 3</vt:lpstr>
      <vt:lpstr>Solution to Problem 3 (Contd.)</vt:lpstr>
      <vt:lpstr>Solution to Problem 3 (Contd.)</vt:lpstr>
      <vt:lpstr>Solution to Problem 3 (Contd.)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529</cp:revision>
  <dcterms:created xsi:type="dcterms:W3CDTF">2012-01-07T15:28:18Z</dcterms:created>
  <dcterms:modified xsi:type="dcterms:W3CDTF">2012-03-12T01:11:41Z</dcterms:modified>
</cp:coreProperties>
</file>