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12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2" r:id="rId12"/>
    <p:sldId id="321" r:id="rId13"/>
    <p:sldId id="318" r:id="rId14"/>
    <p:sldId id="323" r:id="rId15"/>
    <p:sldId id="324" r:id="rId16"/>
    <p:sldId id="266" r:id="rId17"/>
    <p:sldId id="267" r:id="rId18"/>
    <p:sldId id="325" r:id="rId19"/>
    <p:sldId id="326" r:id="rId20"/>
    <p:sldId id="327" r:id="rId21"/>
    <p:sldId id="328" r:id="rId22"/>
    <p:sldId id="329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3418" autoAdjust="0"/>
  </p:normalViewPr>
  <p:slideViewPr>
    <p:cSldViewPr>
      <p:cViewPr>
        <p:scale>
          <a:sx n="60" d="100"/>
          <a:sy n="60" d="100"/>
        </p:scale>
        <p:origin x="-77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7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.bmp"/>
          <p:cNvPicPr>
            <a:picLocks noChangeAspect="1"/>
          </p:cNvPicPr>
          <p:nvPr/>
        </p:nvPicPr>
        <p:blipFill>
          <a:blip r:embed="rId2"/>
          <a:srcRect r="83578" b="82222"/>
          <a:stretch>
            <a:fillRect/>
          </a:stretch>
        </p:blipFill>
        <p:spPr>
          <a:xfrm>
            <a:off x="6629400" y="1371600"/>
            <a:ext cx="2375852" cy="2286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5898" y="1371600"/>
            <a:ext cx="25681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Solution to Problem 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Free-Body Diagram </a:t>
            </a:r>
          </a:p>
          <a:p>
            <a:pPr lvl="1"/>
            <a:r>
              <a:rPr lang="en-US" dirty="0" smtClean="0"/>
              <a:t>The joist is a three-force body, since it is                       acted upon by three forces:</a:t>
            </a:r>
          </a:p>
          <a:p>
            <a:pPr lvl="2"/>
            <a:r>
              <a:rPr lang="en-US" dirty="0" smtClean="0"/>
              <a:t> weight W, </a:t>
            </a:r>
          </a:p>
          <a:p>
            <a:pPr lvl="2"/>
            <a:r>
              <a:rPr lang="en-US" dirty="0" smtClean="0"/>
              <a:t>the force T exerted by the rope, </a:t>
            </a:r>
          </a:p>
          <a:p>
            <a:pPr lvl="2"/>
            <a:r>
              <a:rPr lang="en-US" dirty="0" smtClean="0"/>
              <a:t>And its reaction R of the ground at </a:t>
            </a:r>
            <a:r>
              <a:rPr lang="en-US" i="1" dirty="0" smtClean="0"/>
              <a:t>A</a:t>
            </a:r>
          </a:p>
          <a:p>
            <a:pPr lvl="1"/>
            <a:r>
              <a:rPr lang="en-US" dirty="0" smtClean="0"/>
              <a:t>The joist is a three force body and hence the forces 		                       should be concurrent for equilibrium</a:t>
            </a:r>
          </a:p>
          <a:p>
            <a:pPr marL="803275" lvl="1" indent="-409575"/>
            <a:r>
              <a:rPr lang="en-US" dirty="0" smtClean="0"/>
              <a:t>The reaction R, therefore, will pass through                     the point of intersection </a:t>
            </a:r>
            <a:r>
              <a:rPr lang="en-US" i="1" dirty="0" smtClean="0"/>
              <a:t>C of the lines of action of the weight W and the tension </a:t>
            </a:r>
            <a:r>
              <a:rPr lang="en-US" dirty="0" smtClean="0"/>
              <a:t>force 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F2.bmp"/>
          <p:cNvPicPr>
            <a:picLocks noChangeAspect="1"/>
          </p:cNvPicPr>
          <p:nvPr/>
        </p:nvPicPr>
        <p:blipFill>
          <a:blip r:embed="rId4"/>
          <a:srcRect r="83578" b="81111"/>
          <a:stretch>
            <a:fillRect/>
          </a:stretch>
        </p:blipFill>
        <p:spPr>
          <a:xfrm>
            <a:off x="6535221" y="1295400"/>
            <a:ext cx="2608779" cy="2667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5898" y="1295400"/>
            <a:ext cx="25681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7372141" cy="14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135" y="1524000"/>
            <a:ext cx="2208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1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Drawing the vertical </a:t>
            </a:r>
            <a:r>
              <a:rPr lang="en-US" i="1" dirty="0" smtClean="0"/>
              <a:t>BF through B and the horizontal CD through C, </a:t>
            </a:r>
            <a:r>
              <a:rPr lang="en-US" dirty="0" smtClean="0"/>
              <a:t>we note that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direction of force R can be thus found as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648200"/>
            <a:ext cx="66474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1" y="1387851"/>
            <a:ext cx="2514600" cy="295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1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 force triangle is drawn as shown, and          its interior angles are computed from the known directions of the forces.</a:t>
            </a:r>
          </a:p>
          <a:p>
            <a:r>
              <a:rPr lang="en-US" dirty="0" smtClean="0"/>
              <a:t> Using the sine rule,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556529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274" t="54607" r="12168"/>
          <a:stretch>
            <a:fillRect/>
          </a:stretch>
        </p:blipFill>
        <p:spPr bwMode="auto">
          <a:xfrm>
            <a:off x="5181600" y="34290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45393"/>
          <a:stretch>
            <a:fillRect/>
          </a:stretch>
        </p:blipFill>
        <p:spPr bwMode="auto">
          <a:xfrm>
            <a:off x="0" y="3962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skeletal diagram of a hand holding a load is shown in the figure. If the load and the forearm have  masses of 2 kg and 1.2 kg respectively. and their centre  of mass are located at 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and 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determine the force developed in the biceps </a:t>
            </a:r>
            <a:r>
              <a:rPr lang="en-US" sz="2400" i="1" dirty="0" smtClean="0"/>
              <a:t>CD and the horizontal and vertical components of </a:t>
            </a:r>
            <a:r>
              <a:rPr lang="en-US" sz="2400" dirty="0" smtClean="0"/>
              <a:t>reaction at the elbow joint B. </a:t>
            </a:r>
          </a:p>
          <a:p>
            <a:r>
              <a:rPr lang="en-US" sz="2400" dirty="0" smtClean="0"/>
              <a:t>The forearm supporting system can be modeled as the structural system shown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Equilibrium of a rigid body</a:t>
            </a:r>
            <a:br>
              <a:rPr lang="en-US" sz="3600" b="1" dirty="0" smtClean="0"/>
            </a:br>
            <a:r>
              <a:rPr lang="en-US" sz="3600" b="1" dirty="0" smtClean="0"/>
              <a:t>in three dimensions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body in a 3D space will have six degrees of freedom</a:t>
            </a:r>
          </a:p>
          <a:p>
            <a:r>
              <a:rPr lang="en-US" sz="2800" dirty="0" smtClean="0"/>
              <a:t>Hence six scalar equations are required to express the conditions for the equilibrium of a rigid body in the general three-dimension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above scalar equations will be more conveniently obtained if we first express in vector form</a:t>
            </a:r>
          </a:p>
          <a:p>
            <a:endParaRPr lang="en-US" sz="2800" dirty="0" smtClean="0"/>
          </a:p>
          <a:p>
            <a:r>
              <a:rPr lang="en-US" sz="2800" dirty="0" smtClean="0"/>
              <a:t>These equations can be solved for no more than </a:t>
            </a:r>
            <a:r>
              <a:rPr lang="en-US" sz="2800" i="1" dirty="0" smtClean="0"/>
              <a:t>six unknowns, which </a:t>
            </a:r>
            <a:r>
              <a:rPr lang="en-US" sz="2800" dirty="0" smtClean="0"/>
              <a:t>generally will represent reactions at supports or connections.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61618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648200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Reactions in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67687"/>
          <a:stretch>
            <a:fillRect/>
          </a:stretch>
        </p:blipFill>
        <p:spPr bwMode="auto">
          <a:xfrm>
            <a:off x="0" y="11430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r="58879"/>
          <a:stretch>
            <a:fillRect/>
          </a:stretch>
        </p:blipFill>
        <p:spPr bwMode="auto">
          <a:xfrm>
            <a:off x="5867400" y="129540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r="73534"/>
          <a:stretch>
            <a:fillRect/>
          </a:stretch>
        </p:blipFill>
        <p:spPr bwMode="auto">
          <a:xfrm>
            <a:off x="0" y="3124200"/>
            <a:ext cx="1676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 l="5666" r="73937"/>
          <a:stretch>
            <a:fillRect/>
          </a:stretch>
        </p:blipFill>
        <p:spPr bwMode="auto">
          <a:xfrm>
            <a:off x="152400" y="5105400"/>
            <a:ext cx="1371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 l="70255" b="16883"/>
          <a:stretch>
            <a:fillRect/>
          </a:stretch>
        </p:blipFill>
        <p:spPr bwMode="auto">
          <a:xfrm>
            <a:off x="2590800" y="5257800"/>
            <a:ext cx="2000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 r="51220"/>
          <a:stretch>
            <a:fillRect/>
          </a:stretch>
        </p:blipFill>
        <p:spPr bwMode="auto">
          <a:xfrm>
            <a:off x="5867400" y="2971800"/>
            <a:ext cx="152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37293" r="38647"/>
          <a:stretch>
            <a:fillRect/>
          </a:stretch>
        </p:blipFill>
        <p:spPr bwMode="auto">
          <a:xfrm>
            <a:off x="1524000" y="3200400"/>
            <a:ext cx="1524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 l="74586"/>
          <a:stretch>
            <a:fillRect/>
          </a:stretch>
        </p:blipFill>
        <p:spPr bwMode="auto">
          <a:xfrm>
            <a:off x="3200400" y="3200400"/>
            <a:ext cx="1609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39660" r="41076"/>
          <a:stretch>
            <a:fillRect/>
          </a:stretch>
        </p:blipFill>
        <p:spPr bwMode="auto">
          <a:xfrm>
            <a:off x="1447800" y="5105400"/>
            <a:ext cx="1295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 r="55556"/>
          <a:stretch>
            <a:fillRect/>
          </a:stretch>
        </p:blipFill>
        <p:spPr bwMode="auto">
          <a:xfrm>
            <a:off x="6019800" y="4724400"/>
            <a:ext cx="1371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71088"/>
          <a:stretch>
            <a:fillRect/>
          </a:stretch>
        </p:blipFill>
        <p:spPr bwMode="auto">
          <a:xfrm>
            <a:off x="3352800" y="1143000"/>
            <a:ext cx="13635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30697" r="33759"/>
          <a:stretch>
            <a:fillRect/>
          </a:stretch>
        </p:blipFill>
        <p:spPr bwMode="auto">
          <a:xfrm>
            <a:off x="1447800" y="11430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37383"/>
          <a:stretch>
            <a:fillRect/>
          </a:stretch>
        </p:blipFill>
        <p:spPr bwMode="auto">
          <a:xfrm>
            <a:off x="6629400" y="1295400"/>
            <a:ext cx="1276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 l="48780"/>
          <a:stretch>
            <a:fillRect/>
          </a:stretch>
        </p:blipFill>
        <p:spPr bwMode="auto">
          <a:xfrm>
            <a:off x="7391400" y="2971800"/>
            <a:ext cx="1600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/>
          <a:srcRect l="46914"/>
          <a:stretch>
            <a:fillRect/>
          </a:stretch>
        </p:blipFill>
        <p:spPr bwMode="auto">
          <a:xfrm>
            <a:off x="7391400" y="4724400"/>
            <a:ext cx="1638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6705600" y="2133600"/>
            <a:ext cx="1600200" cy="2057400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FBD in 3D</a:t>
            </a:r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352800" y="2590800"/>
            <a:ext cx="1295400" cy="1219200"/>
            <a:chOff x="3264" y="1296"/>
            <a:chExt cx="816" cy="768"/>
          </a:xfrm>
        </p:grpSpPr>
        <p:sp>
          <p:nvSpPr>
            <p:cNvPr id="142352" name="Oval 16"/>
            <p:cNvSpPr>
              <a:spLocks noChangeArrowheads="1"/>
            </p:cNvSpPr>
            <p:nvPr/>
          </p:nvSpPr>
          <p:spPr bwMode="auto">
            <a:xfrm>
              <a:off x="3744" y="1344"/>
              <a:ext cx="288" cy="240"/>
            </a:xfrm>
            <a:prstGeom prst="ellipse">
              <a:avLst/>
            </a:prstGeom>
            <a:solidFill>
              <a:srgbClr val="D95E2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5E2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51" name="Oval 15"/>
            <p:cNvSpPr>
              <a:spLocks noChangeArrowheads="1"/>
            </p:cNvSpPr>
            <p:nvPr/>
          </p:nvSpPr>
          <p:spPr bwMode="auto">
            <a:xfrm>
              <a:off x="3648" y="1296"/>
              <a:ext cx="432" cy="432"/>
            </a:xfrm>
            <a:prstGeom prst="ellipse">
              <a:avLst/>
            </a:prstGeom>
            <a:solidFill>
              <a:srgbClr val="C4B73C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4B73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50" name="Oval 14"/>
            <p:cNvSpPr>
              <a:spLocks noChangeArrowheads="1"/>
            </p:cNvSpPr>
            <p:nvPr/>
          </p:nvSpPr>
          <p:spPr bwMode="auto">
            <a:xfrm>
              <a:off x="3456" y="1632"/>
              <a:ext cx="288" cy="240"/>
            </a:xfrm>
            <a:prstGeom prst="ellipse">
              <a:avLst/>
            </a:prstGeom>
            <a:solidFill>
              <a:srgbClr val="D95E2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5E2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46" name="Oval 10"/>
            <p:cNvSpPr>
              <a:spLocks noChangeArrowheads="1"/>
            </p:cNvSpPr>
            <p:nvPr/>
          </p:nvSpPr>
          <p:spPr bwMode="auto">
            <a:xfrm>
              <a:off x="3408" y="1488"/>
              <a:ext cx="432" cy="432"/>
            </a:xfrm>
            <a:prstGeom prst="ellipse">
              <a:avLst/>
            </a:prstGeom>
            <a:solidFill>
              <a:srgbClr val="C4B73C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4B73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47" name="Oval 11"/>
            <p:cNvSpPr>
              <a:spLocks noChangeArrowheads="1"/>
            </p:cNvSpPr>
            <p:nvPr/>
          </p:nvSpPr>
          <p:spPr bwMode="auto">
            <a:xfrm>
              <a:off x="3264" y="1824"/>
              <a:ext cx="288" cy="240"/>
            </a:xfrm>
            <a:prstGeom prst="ellipse">
              <a:avLst/>
            </a:prstGeom>
            <a:solidFill>
              <a:srgbClr val="D95E2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5E2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7239000" y="2819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7239000" y="2819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81" name="Line 45"/>
          <p:cNvSpPr>
            <a:spLocks noChangeShapeType="1"/>
          </p:cNvSpPr>
          <p:nvPr/>
        </p:nvSpPr>
        <p:spPr bwMode="auto">
          <a:xfrm flipH="1">
            <a:off x="2590800" y="3352800"/>
            <a:ext cx="1295400" cy="1447800"/>
          </a:xfrm>
          <a:prstGeom prst="line">
            <a:avLst/>
          </a:prstGeom>
          <a:noFill/>
          <a:ln w="38100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3" name="Line 47"/>
          <p:cNvSpPr>
            <a:spLocks noChangeShapeType="1"/>
          </p:cNvSpPr>
          <p:nvPr/>
        </p:nvSpPr>
        <p:spPr bwMode="auto">
          <a:xfrm>
            <a:off x="4495800" y="3124200"/>
            <a:ext cx="1752600" cy="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 flipH="1">
            <a:off x="6096000" y="3124200"/>
            <a:ext cx="1295400" cy="1447800"/>
          </a:xfrm>
          <a:prstGeom prst="line">
            <a:avLst/>
          </a:prstGeom>
          <a:noFill/>
          <a:ln w="38100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5" name="Line 49"/>
          <p:cNvSpPr>
            <a:spLocks noChangeShapeType="1"/>
          </p:cNvSpPr>
          <p:nvPr/>
        </p:nvSpPr>
        <p:spPr bwMode="auto">
          <a:xfrm flipV="1">
            <a:off x="7391400" y="1143000"/>
            <a:ext cx="0" cy="190500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6" name="Line 50"/>
          <p:cNvSpPr>
            <a:spLocks noChangeShapeType="1"/>
          </p:cNvSpPr>
          <p:nvPr/>
        </p:nvSpPr>
        <p:spPr bwMode="auto">
          <a:xfrm>
            <a:off x="7391400" y="3124200"/>
            <a:ext cx="2438400" cy="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95" name="Text Box 59"/>
          <p:cNvSpPr txBox="1">
            <a:spLocks noChangeArrowheads="1"/>
          </p:cNvSpPr>
          <p:nvPr/>
        </p:nvSpPr>
        <p:spPr bwMode="auto">
          <a:xfrm>
            <a:off x="4267200" y="1143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42396" name="Text Box 60"/>
          <p:cNvSpPr txBox="1">
            <a:spLocks noChangeArrowheads="1"/>
          </p:cNvSpPr>
          <p:nvPr/>
        </p:nvSpPr>
        <p:spPr bwMode="auto">
          <a:xfrm>
            <a:off x="3962400" y="99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2397" name="Text Box 61"/>
          <p:cNvSpPr txBox="1">
            <a:spLocks noChangeArrowheads="1"/>
          </p:cNvSpPr>
          <p:nvPr/>
        </p:nvSpPr>
        <p:spPr bwMode="auto">
          <a:xfrm>
            <a:off x="2438400" y="4191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2398" name="Text Box 62"/>
          <p:cNvSpPr txBox="1">
            <a:spLocks noChangeArrowheads="1"/>
          </p:cNvSpPr>
          <p:nvPr/>
        </p:nvSpPr>
        <p:spPr bwMode="auto">
          <a:xfrm>
            <a:off x="7010400" y="99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42399" name="Text Box 63"/>
          <p:cNvSpPr txBox="1">
            <a:spLocks noChangeArrowheads="1"/>
          </p:cNvSpPr>
          <p:nvPr/>
        </p:nvSpPr>
        <p:spPr bwMode="auto">
          <a:xfrm>
            <a:off x="88011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2400" name="Text Box 64"/>
          <p:cNvSpPr txBox="1">
            <a:spLocks noChangeArrowheads="1"/>
          </p:cNvSpPr>
          <p:nvPr/>
        </p:nvSpPr>
        <p:spPr bwMode="auto">
          <a:xfrm>
            <a:off x="6172200" y="3733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57225" y="1828800"/>
            <a:ext cx="1150938" cy="1452563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931863" y="2259013"/>
            <a:ext cx="493712" cy="484187"/>
          </a:xfrm>
          <a:prstGeom prst="ellipse">
            <a:avLst/>
          </a:prstGeom>
          <a:solidFill>
            <a:srgbClr val="C4B73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4B73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85800" y="2701925"/>
            <a:ext cx="330200" cy="269875"/>
          </a:xfrm>
          <a:prstGeom prst="ellipse">
            <a:avLst/>
          </a:prstGeom>
          <a:solidFill>
            <a:srgbClr val="D95E27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95E27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 flipH="1">
            <a:off x="0" y="2743200"/>
            <a:ext cx="931863" cy="1022350"/>
          </a:xfrm>
          <a:prstGeom prst="line">
            <a:avLst/>
          </a:prstGeom>
          <a:noFill/>
          <a:ln w="38100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 flipV="1">
            <a:off x="1260475" y="914400"/>
            <a:ext cx="0" cy="1344613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0" name="Line 44"/>
          <p:cNvSpPr>
            <a:spLocks noChangeShapeType="1"/>
          </p:cNvSpPr>
          <p:nvPr/>
        </p:nvSpPr>
        <p:spPr bwMode="auto">
          <a:xfrm>
            <a:off x="1370013" y="2420938"/>
            <a:ext cx="1754187" cy="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8" name="Text Box 52"/>
          <p:cNvSpPr txBox="1">
            <a:spLocks noChangeArrowheads="1"/>
          </p:cNvSpPr>
          <p:nvPr/>
        </p:nvSpPr>
        <p:spPr bwMode="auto">
          <a:xfrm>
            <a:off x="317500" y="3470275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389" name="Text Box 53"/>
          <p:cNvSpPr txBox="1">
            <a:spLocks noChangeArrowheads="1"/>
          </p:cNvSpPr>
          <p:nvPr/>
        </p:nvSpPr>
        <p:spPr bwMode="auto">
          <a:xfrm>
            <a:off x="1295400" y="106680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42393" name="Text Box 57"/>
          <p:cNvSpPr txBox="1">
            <a:spLocks noChangeArrowheads="1"/>
          </p:cNvSpPr>
          <p:nvPr/>
        </p:nvSpPr>
        <p:spPr bwMode="auto">
          <a:xfrm>
            <a:off x="0" y="350520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2394" name="Text Box 58"/>
          <p:cNvSpPr txBox="1">
            <a:spLocks noChangeArrowheads="1"/>
          </p:cNvSpPr>
          <p:nvPr/>
        </p:nvSpPr>
        <p:spPr bwMode="auto">
          <a:xfrm>
            <a:off x="2438400" y="213360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2401" name="Text Box 65"/>
          <p:cNvSpPr txBox="1">
            <a:spLocks noChangeArrowheads="1"/>
          </p:cNvSpPr>
          <p:nvPr/>
        </p:nvSpPr>
        <p:spPr bwMode="auto">
          <a:xfrm>
            <a:off x="0" y="3733800"/>
            <a:ext cx="2500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>
                <a:solidFill>
                  <a:srgbClr val="D95E27"/>
                </a:solidFill>
              </a:rPr>
              <a:t>Find the constraint  </a:t>
            </a:r>
            <a:r>
              <a:rPr lang="en-US" sz="1800" u="sng" dirty="0" smtClean="0">
                <a:solidFill>
                  <a:srgbClr val="D95E27"/>
                </a:solidFill>
              </a:rPr>
              <a:t>forces and moments  </a:t>
            </a:r>
            <a:r>
              <a:rPr lang="en-US" sz="1800" u="sng" dirty="0">
                <a:solidFill>
                  <a:srgbClr val="D95E27"/>
                </a:solidFill>
              </a:rPr>
              <a:t>for the </a:t>
            </a:r>
            <a:r>
              <a:rPr lang="en-US" sz="1800" u="sng" dirty="0" smtClean="0">
                <a:solidFill>
                  <a:srgbClr val="D95E27"/>
                </a:solidFill>
              </a:rPr>
              <a:t>given </a:t>
            </a:r>
            <a:r>
              <a:rPr lang="en-US" u="sng" dirty="0">
                <a:solidFill>
                  <a:srgbClr val="D95E27"/>
                </a:solidFill>
              </a:rPr>
              <a:t>a</a:t>
            </a:r>
            <a:r>
              <a:rPr lang="en-US" sz="1800" u="sng" dirty="0" smtClean="0">
                <a:solidFill>
                  <a:srgbClr val="D95E27"/>
                </a:solidFill>
              </a:rPr>
              <a:t>ssembly </a:t>
            </a:r>
            <a:r>
              <a:rPr lang="en-US" sz="1800" u="sng" dirty="0">
                <a:solidFill>
                  <a:srgbClr val="D95E27"/>
                </a:solidFill>
              </a:rPr>
              <a:t>and show them in the FBD</a:t>
            </a:r>
          </a:p>
        </p:txBody>
      </p:sp>
      <p:sp>
        <p:nvSpPr>
          <p:cNvPr id="142402" name="Text Box 66"/>
          <p:cNvSpPr txBox="1">
            <a:spLocks noChangeArrowheads="1"/>
          </p:cNvSpPr>
          <p:nvPr/>
        </p:nvSpPr>
        <p:spPr bwMode="auto">
          <a:xfrm>
            <a:off x="3352800" y="4495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</a:rPr>
              <a:t>FBD of 1</a:t>
            </a:r>
          </a:p>
        </p:txBody>
      </p:sp>
      <p:sp>
        <p:nvSpPr>
          <p:cNvPr id="142403" name="Text Box 67"/>
          <p:cNvSpPr txBox="1">
            <a:spLocks noChangeArrowheads="1"/>
          </p:cNvSpPr>
          <p:nvPr/>
        </p:nvSpPr>
        <p:spPr bwMode="auto">
          <a:xfrm>
            <a:off x="7010400" y="457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</a:rPr>
              <a:t>FBD of 2</a:t>
            </a:r>
          </a:p>
        </p:txBody>
      </p:sp>
      <p:sp>
        <p:nvSpPr>
          <p:cNvPr id="142406" name="Line 70"/>
          <p:cNvSpPr>
            <a:spLocks noChangeShapeType="1"/>
          </p:cNvSpPr>
          <p:nvPr/>
        </p:nvSpPr>
        <p:spPr bwMode="auto">
          <a:xfrm flipV="1">
            <a:off x="3352800" y="3657600"/>
            <a:ext cx="685800" cy="7620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07" name="Line 71"/>
          <p:cNvSpPr>
            <a:spLocks noChangeShapeType="1"/>
          </p:cNvSpPr>
          <p:nvPr/>
        </p:nvSpPr>
        <p:spPr bwMode="auto">
          <a:xfrm flipV="1">
            <a:off x="3810000" y="1295400"/>
            <a:ext cx="0" cy="9906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0" name="Line 74"/>
          <p:cNvSpPr>
            <a:spLocks noChangeShapeType="1"/>
          </p:cNvSpPr>
          <p:nvPr/>
        </p:nvSpPr>
        <p:spPr bwMode="auto">
          <a:xfrm>
            <a:off x="4724400" y="3276600"/>
            <a:ext cx="9906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1" name="Text Box 75"/>
          <p:cNvSpPr txBox="1">
            <a:spLocks noChangeArrowheads="1"/>
          </p:cNvSpPr>
          <p:nvPr/>
        </p:nvSpPr>
        <p:spPr bwMode="auto">
          <a:xfrm>
            <a:off x="3733800" y="3886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X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2" name="Text Box 76"/>
          <p:cNvSpPr txBox="1">
            <a:spLocks noChangeArrowheads="1"/>
          </p:cNvSpPr>
          <p:nvPr/>
        </p:nvSpPr>
        <p:spPr bwMode="auto">
          <a:xfrm>
            <a:off x="3276600" y="1676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Z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3" name="Text Box 77"/>
          <p:cNvSpPr txBox="1">
            <a:spLocks noChangeArrowheads="1"/>
          </p:cNvSpPr>
          <p:nvPr/>
        </p:nvSpPr>
        <p:spPr bwMode="auto">
          <a:xfrm>
            <a:off x="4724400" y="3276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Y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4" name="Line 78"/>
          <p:cNvSpPr>
            <a:spLocks noChangeShapeType="1"/>
          </p:cNvSpPr>
          <p:nvPr/>
        </p:nvSpPr>
        <p:spPr bwMode="auto">
          <a:xfrm flipV="1">
            <a:off x="7467600" y="914400"/>
            <a:ext cx="0" cy="9906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5" name="Text Box 79"/>
          <p:cNvSpPr txBox="1">
            <a:spLocks noChangeArrowheads="1"/>
          </p:cNvSpPr>
          <p:nvPr/>
        </p:nvSpPr>
        <p:spPr bwMode="auto">
          <a:xfrm>
            <a:off x="6934200" y="1295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Z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6" name="Line 80"/>
          <p:cNvSpPr>
            <a:spLocks noChangeShapeType="1"/>
          </p:cNvSpPr>
          <p:nvPr/>
        </p:nvSpPr>
        <p:spPr bwMode="auto">
          <a:xfrm>
            <a:off x="8153400" y="3276600"/>
            <a:ext cx="9906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7" name="Text Box 81"/>
          <p:cNvSpPr txBox="1">
            <a:spLocks noChangeArrowheads="1"/>
          </p:cNvSpPr>
          <p:nvPr/>
        </p:nvSpPr>
        <p:spPr bwMode="auto">
          <a:xfrm>
            <a:off x="8153400" y="3276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Y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8" name="Line 82"/>
          <p:cNvSpPr>
            <a:spLocks noChangeShapeType="1"/>
          </p:cNvSpPr>
          <p:nvPr/>
        </p:nvSpPr>
        <p:spPr bwMode="auto">
          <a:xfrm flipV="1">
            <a:off x="6324600" y="3810000"/>
            <a:ext cx="685800" cy="7620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9" name="Text Box 83"/>
          <p:cNvSpPr txBox="1">
            <a:spLocks noChangeArrowheads="1"/>
          </p:cNvSpPr>
          <p:nvPr/>
        </p:nvSpPr>
        <p:spPr bwMode="auto">
          <a:xfrm>
            <a:off x="6705600" y="4038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X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24" name="Arc 88"/>
          <p:cNvSpPr>
            <a:spLocks/>
          </p:cNvSpPr>
          <p:nvPr/>
        </p:nvSpPr>
        <p:spPr bwMode="auto">
          <a:xfrm>
            <a:off x="8596313" y="2897188"/>
            <a:ext cx="547687" cy="349250"/>
          </a:xfrm>
          <a:custGeom>
            <a:avLst/>
            <a:gdLst>
              <a:gd name="G0" fmla="+- 21506 0 0"/>
              <a:gd name="G1" fmla="+- 21600 0 0"/>
              <a:gd name="G2" fmla="+- 21600 0 0"/>
              <a:gd name="T0" fmla="*/ 0 w 43106"/>
              <a:gd name="T1" fmla="*/ 19583 h 36832"/>
              <a:gd name="T2" fmla="*/ 36821 w 43106"/>
              <a:gd name="T3" fmla="*/ 36832 h 36832"/>
              <a:gd name="T4" fmla="*/ 21506 w 43106"/>
              <a:gd name="T5" fmla="*/ 21600 h 36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06" h="36832" fill="none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7308"/>
                  <a:pt x="40846" y="32784"/>
                  <a:pt x="36820" y="36831"/>
                </a:cubicBezTo>
              </a:path>
              <a:path w="43106" h="36832" stroke="0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7308"/>
                  <a:pt x="40846" y="32784"/>
                  <a:pt x="36820" y="36831"/>
                </a:cubicBezTo>
                <a:lnTo>
                  <a:pt x="21506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25" name="Text Box 89"/>
          <p:cNvSpPr txBox="1">
            <a:spLocks noChangeArrowheads="1"/>
          </p:cNvSpPr>
          <p:nvPr/>
        </p:nvSpPr>
        <p:spPr bwMode="auto">
          <a:xfrm>
            <a:off x="8458200" y="2438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Y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426" name="Arc 90"/>
          <p:cNvSpPr>
            <a:spLocks/>
          </p:cNvSpPr>
          <p:nvPr/>
        </p:nvSpPr>
        <p:spPr bwMode="auto">
          <a:xfrm rot="-1669992">
            <a:off x="3871913" y="1854200"/>
            <a:ext cx="457200" cy="606425"/>
          </a:xfrm>
          <a:custGeom>
            <a:avLst/>
            <a:gdLst>
              <a:gd name="G0" fmla="+- 20469 0 0"/>
              <a:gd name="G1" fmla="+- 21600 0 0"/>
              <a:gd name="G2" fmla="+- 21600 0 0"/>
              <a:gd name="T0" fmla="*/ 20469 w 42069"/>
              <a:gd name="T1" fmla="*/ 0 h 43200"/>
              <a:gd name="T2" fmla="*/ 0 w 42069"/>
              <a:gd name="T3" fmla="*/ 28499 h 43200"/>
              <a:gd name="T4" fmla="*/ 20469 w 4206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69" h="43200" fill="none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</a:path>
              <a:path w="42069" h="43200" stroke="0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  <a:lnTo>
                  <a:pt x="20469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27" name="Text Box 91"/>
          <p:cNvSpPr txBox="1">
            <a:spLocks noChangeArrowheads="1"/>
          </p:cNvSpPr>
          <p:nvPr/>
        </p:nvSpPr>
        <p:spPr bwMode="auto">
          <a:xfrm>
            <a:off x="4114800" y="1447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Z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382" name="Line 46"/>
          <p:cNvSpPr>
            <a:spLocks noChangeShapeType="1"/>
          </p:cNvSpPr>
          <p:nvPr/>
        </p:nvSpPr>
        <p:spPr bwMode="auto">
          <a:xfrm flipV="1">
            <a:off x="4114800" y="990600"/>
            <a:ext cx="0" cy="190500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28" name="Arc 92"/>
          <p:cNvSpPr>
            <a:spLocks/>
          </p:cNvSpPr>
          <p:nvPr/>
        </p:nvSpPr>
        <p:spPr bwMode="auto">
          <a:xfrm>
            <a:off x="5792788" y="2820988"/>
            <a:ext cx="463550" cy="409575"/>
          </a:xfrm>
          <a:custGeom>
            <a:avLst/>
            <a:gdLst>
              <a:gd name="G0" fmla="+- 14838 0 0"/>
              <a:gd name="G1" fmla="+- 21600 0 0"/>
              <a:gd name="G2" fmla="+- 21600 0 0"/>
              <a:gd name="T0" fmla="*/ 0 w 36438"/>
              <a:gd name="T1" fmla="*/ 5903 h 43200"/>
              <a:gd name="T2" fmla="*/ 4949 w 36438"/>
              <a:gd name="T3" fmla="*/ 40803 h 43200"/>
              <a:gd name="T4" fmla="*/ 14838 w 3643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38" h="43200" fill="none" extrusionOk="0">
                <a:moveTo>
                  <a:pt x="0" y="5903"/>
                </a:moveTo>
                <a:cubicBezTo>
                  <a:pt x="4010" y="2112"/>
                  <a:pt x="9319" y="-1"/>
                  <a:pt x="14838" y="0"/>
                </a:cubicBezTo>
                <a:cubicBezTo>
                  <a:pt x="26767" y="0"/>
                  <a:pt x="36438" y="9670"/>
                  <a:pt x="36438" y="21600"/>
                </a:cubicBezTo>
                <a:cubicBezTo>
                  <a:pt x="36438" y="33529"/>
                  <a:pt x="26767" y="43200"/>
                  <a:pt x="14838" y="43200"/>
                </a:cubicBezTo>
                <a:cubicBezTo>
                  <a:pt x="11397" y="43200"/>
                  <a:pt x="8007" y="42378"/>
                  <a:pt x="4948" y="40803"/>
                </a:cubicBezTo>
              </a:path>
              <a:path w="36438" h="43200" stroke="0" extrusionOk="0">
                <a:moveTo>
                  <a:pt x="0" y="5903"/>
                </a:moveTo>
                <a:cubicBezTo>
                  <a:pt x="4010" y="2112"/>
                  <a:pt x="9319" y="-1"/>
                  <a:pt x="14838" y="0"/>
                </a:cubicBezTo>
                <a:cubicBezTo>
                  <a:pt x="26767" y="0"/>
                  <a:pt x="36438" y="9670"/>
                  <a:pt x="36438" y="21600"/>
                </a:cubicBezTo>
                <a:cubicBezTo>
                  <a:pt x="36438" y="33529"/>
                  <a:pt x="26767" y="43200"/>
                  <a:pt x="14838" y="43200"/>
                </a:cubicBezTo>
                <a:cubicBezTo>
                  <a:pt x="11397" y="43200"/>
                  <a:pt x="8007" y="42378"/>
                  <a:pt x="4948" y="40803"/>
                </a:cubicBezTo>
                <a:lnTo>
                  <a:pt x="14838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29" name="Text Box 93"/>
          <p:cNvSpPr txBox="1">
            <a:spLocks noChangeArrowheads="1"/>
          </p:cNvSpPr>
          <p:nvPr/>
        </p:nvSpPr>
        <p:spPr bwMode="auto">
          <a:xfrm>
            <a:off x="5257800" y="2667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Y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430" name="Arc 94"/>
          <p:cNvSpPr>
            <a:spLocks/>
          </p:cNvSpPr>
          <p:nvPr/>
        </p:nvSpPr>
        <p:spPr bwMode="auto">
          <a:xfrm>
            <a:off x="228600" y="2895600"/>
            <a:ext cx="547688" cy="381000"/>
          </a:xfrm>
          <a:custGeom>
            <a:avLst/>
            <a:gdLst>
              <a:gd name="G0" fmla="+- 21506 0 0"/>
              <a:gd name="G1" fmla="+- 21600 0 0"/>
              <a:gd name="G2" fmla="+- 21600 0 0"/>
              <a:gd name="T0" fmla="*/ 0 w 43106"/>
              <a:gd name="T1" fmla="*/ 19583 h 40169"/>
              <a:gd name="T2" fmla="*/ 32540 w 43106"/>
              <a:gd name="T3" fmla="*/ 40169 h 40169"/>
              <a:gd name="T4" fmla="*/ 21506 w 43106"/>
              <a:gd name="T5" fmla="*/ 21600 h 40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06" h="40169" fill="none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9220"/>
                  <a:pt x="39090" y="36276"/>
                  <a:pt x="32540" y="40169"/>
                </a:cubicBezTo>
              </a:path>
              <a:path w="43106" h="40169" stroke="0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9220"/>
                  <a:pt x="39090" y="36276"/>
                  <a:pt x="32540" y="40169"/>
                </a:cubicBezTo>
                <a:lnTo>
                  <a:pt x="21506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31" name="Arc 95"/>
          <p:cNvSpPr>
            <a:spLocks/>
          </p:cNvSpPr>
          <p:nvPr/>
        </p:nvSpPr>
        <p:spPr bwMode="auto">
          <a:xfrm rot="-1669992">
            <a:off x="7162800" y="2006600"/>
            <a:ext cx="457200" cy="606425"/>
          </a:xfrm>
          <a:custGeom>
            <a:avLst/>
            <a:gdLst>
              <a:gd name="G0" fmla="+- 20469 0 0"/>
              <a:gd name="G1" fmla="+- 21600 0 0"/>
              <a:gd name="G2" fmla="+- 21600 0 0"/>
              <a:gd name="T0" fmla="*/ 20469 w 42069"/>
              <a:gd name="T1" fmla="*/ 0 h 43200"/>
              <a:gd name="T2" fmla="*/ 0 w 42069"/>
              <a:gd name="T3" fmla="*/ 28499 h 43200"/>
              <a:gd name="T4" fmla="*/ 20469 w 4206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69" h="43200" fill="none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</a:path>
              <a:path w="42069" h="43200" stroke="0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  <a:lnTo>
                  <a:pt x="20469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32" name="Text Box 96"/>
          <p:cNvSpPr txBox="1">
            <a:spLocks noChangeArrowheads="1"/>
          </p:cNvSpPr>
          <p:nvPr/>
        </p:nvSpPr>
        <p:spPr bwMode="auto">
          <a:xfrm>
            <a:off x="7696200" y="2057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Z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433" name="Text Box 97"/>
          <p:cNvSpPr txBox="1">
            <a:spLocks noChangeArrowheads="1"/>
          </p:cNvSpPr>
          <p:nvPr/>
        </p:nvSpPr>
        <p:spPr bwMode="auto">
          <a:xfrm>
            <a:off x="838200" y="4953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As the shaft system is free to move in one direction only (rotate around </a:t>
            </a:r>
            <a:r>
              <a:rPr lang="en-US" dirty="0" smtClean="0">
                <a:solidFill>
                  <a:srgbClr val="33CC33"/>
                </a:solidFill>
              </a:rPr>
              <a:t>X), </a:t>
            </a:r>
            <a:r>
              <a:rPr lang="en-US" dirty="0">
                <a:solidFill>
                  <a:srgbClr val="33CC33"/>
                </a:solidFill>
              </a:rPr>
              <a:t>it has five constraints namely </a:t>
            </a:r>
            <a:r>
              <a:rPr lang="en-US" dirty="0" err="1">
                <a:solidFill>
                  <a:srgbClr val="33CC33"/>
                </a:solidFill>
              </a:rPr>
              <a:t>Fx</a:t>
            </a:r>
            <a:r>
              <a:rPr lang="en-US" dirty="0">
                <a:solidFill>
                  <a:srgbClr val="33CC33"/>
                </a:solidFill>
              </a:rPr>
              <a:t>, </a:t>
            </a:r>
            <a:r>
              <a:rPr lang="en-US" dirty="0" err="1">
                <a:solidFill>
                  <a:srgbClr val="33CC33"/>
                </a:solidFill>
              </a:rPr>
              <a:t>Fy</a:t>
            </a:r>
            <a:r>
              <a:rPr lang="en-US" dirty="0">
                <a:solidFill>
                  <a:srgbClr val="33CC33"/>
                </a:solidFill>
              </a:rPr>
              <a:t>, </a:t>
            </a:r>
            <a:r>
              <a:rPr lang="en-US" dirty="0" err="1">
                <a:solidFill>
                  <a:srgbClr val="33CC33"/>
                </a:solidFill>
              </a:rPr>
              <a:t>Fz</a:t>
            </a:r>
            <a:r>
              <a:rPr lang="en-US" dirty="0">
                <a:solidFill>
                  <a:srgbClr val="33CC33"/>
                </a:solidFill>
              </a:rPr>
              <a:t>, </a:t>
            </a: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Z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</a:rPr>
              <a:t>and M</a:t>
            </a:r>
            <a:r>
              <a:rPr lang="en-US" baseline="-25000" dirty="0">
                <a:solidFill>
                  <a:srgbClr val="33CC33"/>
                </a:solidFill>
              </a:rPr>
              <a:t>y</a:t>
            </a:r>
            <a:r>
              <a:rPr lang="en-US" dirty="0" smtClean="0">
                <a:solidFill>
                  <a:srgbClr val="33CC33"/>
                </a:solidFill>
              </a:rPr>
              <a:t>.</a:t>
            </a:r>
            <a:endParaRPr lang="en-US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4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4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4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4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4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4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4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 animBg="1"/>
      <p:bldP spid="142355" grpId="0" animBg="1"/>
      <p:bldP spid="142356" grpId="0" animBg="1"/>
      <p:bldP spid="142381" grpId="0" animBg="1"/>
      <p:bldP spid="142383" grpId="0" animBg="1"/>
      <p:bldP spid="142384" grpId="0" animBg="1"/>
      <p:bldP spid="142385" grpId="0" animBg="1"/>
      <p:bldP spid="142386" grpId="0" animBg="1"/>
      <p:bldP spid="142398" grpId="0"/>
      <p:bldP spid="142399" grpId="0"/>
      <p:bldP spid="142400" grpId="0"/>
      <p:bldP spid="142340" grpId="0" animBg="1"/>
      <p:bldP spid="142341" grpId="0" animBg="1"/>
      <p:bldP spid="142342" grpId="0" animBg="1"/>
      <p:bldP spid="142365" grpId="0" animBg="1"/>
      <p:bldP spid="142374" grpId="0" animBg="1"/>
      <p:bldP spid="142380" grpId="0" animBg="1"/>
      <p:bldP spid="142388" grpId="0"/>
      <p:bldP spid="142389" grpId="0"/>
      <p:bldP spid="142393" grpId="0"/>
      <p:bldP spid="142394" grpId="0"/>
      <p:bldP spid="142406" grpId="0" animBg="1"/>
      <p:bldP spid="142407" grpId="0" animBg="1"/>
      <p:bldP spid="142410" grpId="0" animBg="1"/>
      <p:bldP spid="142411" grpId="0"/>
      <p:bldP spid="142412" grpId="0"/>
      <p:bldP spid="142413" grpId="0"/>
      <p:bldP spid="142414" grpId="0" animBg="1"/>
      <p:bldP spid="142415" grpId="0"/>
      <p:bldP spid="142416" grpId="0" animBg="1"/>
      <p:bldP spid="142417" grpId="0"/>
      <p:bldP spid="142418" grpId="0" animBg="1"/>
      <p:bldP spid="142419" grpId="0"/>
      <p:bldP spid="142424" grpId="0" animBg="1"/>
      <p:bldP spid="142425" grpId="0"/>
      <p:bldP spid="142426" grpId="0" animBg="1"/>
      <p:bldP spid="142427" grpId="0"/>
      <p:bldP spid="142382" grpId="0" animBg="1"/>
      <p:bldP spid="142428" grpId="0" animBg="1"/>
      <p:bldP spid="142428" grpId="1" animBg="1"/>
      <p:bldP spid="142429" grpId="0"/>
      <p:bldP spid="142430" grpId="0" animBg="1"/>
      <p:bldP spid="142431" grpId="0" animBg="1"/>
      <p:bldP spid="1424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1600200" y="5105400"/>
            <a:ext cx="914400" cy="914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3706813" y="2743200"/>
            <a:ext cx="255587" cy="274638"/>
          </a:xfrm>
          <a:prstGeom prst="rect">
            <a:avLst/>
          </a:prstGeom>
          <a:solidFill>
            <a:srgbClr val="CC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838200" y="2514600"/>
            <a:ext cx="330200" cy="269875"/>
          </a:xfrm>
          <a:prstGeom prst="ellipse">
            <a:avLst/>
          </a:prstGeom>
          <a:solidFill>
            <a:srgbClr val="D95E27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D95E27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85800" y="1828800"/>
            <a:ext cx="1150938" cy="1452563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685800" y="2701925"/>
            <a:ext cx="330200" cy="269875"/>
          </a:xfrm>
          <a:prstGeom prst="ellipse">
            <a:avLst/>
          </a:prstGeom>
          <a:solidFill>
            <a:srgbClr val="D95E27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95E27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990600" y="3657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1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3649663" y="1828800"/>
            <a:ext cx="1150937" cy="1452563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3505200" y="2925763"/>
            <a:ext cx="255588" cy="274637"/>
          </a:xfrm>
          <a:prstGeom prst="rect">
            <a:avLst/>
          </a:prstGeom>
          <a:solidFill>
            <a:srgbClr val="CC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3276600" y="3657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2</a:t>
            </a: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6629400" y="2209800"/>
            <a:ext cx="1295400" cy="1143000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6934200" y="2438400"/>
            <a:ext cx="520700" cy="520700"/>
          </a:xfrm>
          <a:prstGeom prst="rect">
            <a:avLst/>
          </a:prstGeom>
          <a:solidFill>
            <a:srgbClr val="CC0099"/>
          </a:solidFill>
          <a:ln w="952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553200" y="3733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3</a:t>
            </a: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1600200" y="4953000"/>
            <a:ext cx="914400" cy="914400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Rectangle 26"/>
          <p:cNvSpPr>
            <a:spLocks noChangeArrowheads="1"/>
          </p:cNvSpPr>
          <p:nvPr/>
        </p:nvSpPr>
        <p:spPr bwMode="auto">
          <a:xfrm>
            <a:off x="1905000" y="4267200"/>
            <a:ext cx="304800" cy="762000"/>
          </a:xfrm>
          <a:prstGeom prst="rect">
            <a:avLst/>
          </a:prstGeom>
          <a:solidFill>
            <a:srgbClr val="00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1" name="Rectangle 27"/>
          <p:cNvSpPr>
            <a:spLocks noChangeArrowheads="1"/>
          </p:cNvSpPr>
          <p:nvPr/>
        </p:nvSpPr>
        <p:spPr bwMode="auto">
          <a:xfrm>
            <a:off x="1905000" y="5943600"/>
            <a:ext cx="304800" cy="7620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304800" y="601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4</a:t>
            </a: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3032125" y="533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Determine the components of reaction that the ball and socket joint at </a:t>
            </a:r>
            <a:r>
              <a:rPr lang="en-US" i="1" dirty="0" smtClean="0"/>
              <a:t>A, the smooth journal bearing at B and the roller support at C </a:t>
            </a:r>
            <a:r>
              <a:rPr lang="en-US" dirty="0" smtClean="0"/>
              <a:t>exert on the rod assembly as shown in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4726437" cy="25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667000"/>
            <a:ext cx="398767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shown on the free-body diagram, the reactive forces of the supports will prevent the assembly from rotating about each coordinate axis and the journal bearing only exerts reactive forces on the member.</a:t>
            </a:r>
          </a:p>
          <a:p>
            <a:r>
              <a:rPr lang="en-US" sz="2400" dirty="0" smtClean="0"/>
              <a:t>Equations of Equilibrium </a:t>
            </a:r>
            <a:r>
              <a:rPr lang="en-US" sz="2400" i="1" dirty="0" smtClean="0"/>
              <a:t>can be  used to                                                           solve the unknowns </a:t>
            </a:r>
          </a:p>
          <a:p>
            <a:r>
              <a:rPr lang="en-US" sz="2400" i="1" dirty="0" smtClean="0"/>
              <a:t>The force A</a:t>
            </a:r>
            <a:r>
              <a:rPr lang="en-US" sz="2400" i="1" baseline="-25000" dirty="0" smtClean="0"/>
              <a:t>y   </a:t>
            </a:r>
            <a:r>
              <a:rPr lang="en-US" sz="2400" i="1" dirty="0" smtClean="0"/>
              <a:t>obtained </a:t>
            </a:r>
            <a:r>
              <a:rPr lang="en-US" sz="2400" dirty="0" smtClean="0"/>
              <a:t>by summing                                                                    forces along the </a:t>
            </a:r>
            <a:r>
              <a:rPr lang="en-US" sz="2400" i="1" dirty="0" smtClean="0"/>
              <a:t>y axis.</a:t>
            </a:r>
          </a:p>
          <a:p>
            <a:endParaRPr lang="en-US" sz="2400" i="1" dirty="0" smtClean="0"/>
          </a:p>
          <a:p>
            <a:r>
              <a:rPr lang="en-US" sz="2400" dirty="0" smtClean="0"/>
              <a:t>The force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C </a:t>
            </a:r>
            <a:r>
              <a:rPr lang="en-US" sz="2400" i="1" dirty="0" smtClean="0"/>
              <a:t>can be determined directly by summing up moments about </a:t>
            </a:r>
            <a:r>
              <a:rPr lang="en-US" sz="2400" dirty="0" smtClean="0"/>
              <a:t>the </a:t>
            </a:r>
            <a:r>
              <a:rPr lang="en-US" sz="2400" i="1" dirty="0" smtClean="0"/>
              <a:t>y axis.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599" y="4267200"/>
            <a:ext cx="317937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4342" y="5105400"/>
            <a:ext cx="64072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UNIT II EQUILIBRIUM OF RIGID BODIES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Moments and Couples – Moment of a force about a point and about an axis –</a:t>
            </a:r>
            <a:r>
              <a:rPr lang="en-US" dirty="0" err="1" smtClean="0"/>
              <a:t>Vectorial</a:t>
            </a:r>
            <a:r>
              <a:rPr lang="en-US" dirty="0" smtClean="0"/>
              <a:t> representation of moments and couples – Scalar components of a moment –</a:t>
            </a:r>
            <a:r>
              <a:rPr lang="en-US" dirty="0" err="1" smtClean="0"/>
              <a:t>Varignon’s</a:t>
            </a:r>
            <a:r>
              <a:rPr lang="en-US" dirty="0" smtClean="0"/>
              <a:t> theorem</a:t>
            </a:r>
          </a:p>
          <a:p>
            <a:r>
              <a:rPr lang="en-US" dirty="0" smtClean="0"/>
              <a:t>Free body diagram – Types of supports and their reactions – requirements of stable equilibrium  </a:t>
            </a:r>
          </a:p>
          <a:p>
            <a:r>
              <a:rPr lang="en-US" dirty="0" smtClean="0"/>
              <a:t>Equilibrium of Rigid bodies in two dimensions </a:t>
            </a:r>
          </a:p>
          <a:p>
            <a:r>
              <a:rPr lang="en-US" dirty="0" smtClean="0"/>
              <a:t>Equilibrium of Rigid bodies in three dimensions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52632" b="18421"/>
          <a:stretch>
            <a:fillRect/>
          </a:stretch>
        </p:blipFill>
        <p:spPr bwMode="auto">
          <a:xfrm>
            <a:off x="0" y="5257800"/>
            <a:ext cx="75543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r>
              <a:rPr lang="en-US" dirty="0" smtClean="0"/>
              <a:t>Using this results  , reaction B</a:t>
            </a:r>
            <a:r>
              <a:rPr lang="en-US" baseline="-25000" dirty="0" smtClean="0"/>
              <a:t>Z</a:t>
            </a:r>
            <a:r>
              <a:rPr lang="en-US" dirty="0" smtClean="0"/>
              <a:t> can be determined by summing up the moments  about  x axis.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negative sign indicates that B, acts downward.</a:t>
            </a:r>
          </a:p>
          <a:p>
            <a:r>
              <a:rPr lang="en-US" dirty="0" smtClean="0"/>
              <a:t>The force </a:t>
            </a:r>
            <a:r>
              <a:rPr lang="en-US" i="1" dirty="0" smtClean="0"/>
              <a:t>B</a:t>
            </a:r>
            <a:r>
              <a:rPr lang="en-US" i="1" baseline="-25000" dirty="0" smtClean="0"/>
              <a:t>X</a:t>
            </a:r>
            <a:r>
              <a:rPr lang="en-US" i="1" dirty="0" smtClean="0"/>
              <a:t> can be</a:t>
            </a:r>
            <a:r>
              <a:rPr lang="en-US" sz="800" dirty="0" smtClean="0"/>
              <a:t>e </a:t>
            </a:r>
            <a:r>
              <a:rPr lang="en-US" dirty="0" smtClean="0"/>
              <a:t>found by summing moments about the</a:t>
            </a:r>
            <a:r>
              <a:rPr lang="en-US" sz="2800" dirty="0" smtClean="0"/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4400" i="1" dirty="0" smtClean="0"/>
              <a:t> </a:t>
            </a:r>
            <a:r>
              <a:rPr lang="en-US" i="1" dirty="0" smtClean="0"/>
              <a:t>axis.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7702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r="22331" b="50000"/>
          <a:stretch>
            <a:fillRect/>
          </a:stretch>
        </p:blipFill>
        <p:spPr bwMode="auto">
          <a:xfrm>
            <a:off x="457200" y="3810000"/>
            <a:ext cx="586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29252" t="84211" r="37461"/>
          <a:stretch>
            <a:fillRect/>
          </a:stretch>
        </p:blipFill>
        <p:spPr bwMode="auto">
          <a:xfrm>
            <a:off x="22098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5402" y="3733800"/>
            <a:ext cx="29585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Problem 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525963"/>
          </a:xfrm>
        </p:spPr>
        <p:txBody>
          <a:bodyPr/>
          <a:lstStyle/>
          <a:p>
            <a:r>
              <a:rPr lang="en-US" dirty="0" smtClean="0"/>
              <a:t>Rod </a:t>
            </a:r>
            <a:r>
              <a:rPr lang="en-US" i="1" dirty="0" smtClean="0"/>
              <a:t>AB shown in Fig.(a) is subjected to the 200 N force. </a:t>
            </a:r>
            <a:r>
              <a:rPr lang="en-US" dirty="0" smtClean="0"/>
              <a:t>Determine the reactions at the ball-and-socket joint </a:t>
            </a:r>
            <a:r>
              <a:rPr lang="en-US" i="1" dirty="0" smtClean="0"/>
              <a:t>A and the </a:t>
            </a:r>
            <a:r>
              <a:rPr lang="en-US" dirty="0" smtClean="0"/>
              <a:t>tension in the cables </a:t>
            </a:r>
            <a:r>
              <a:rPr lang="en-US" i="1" dirty="0" smtClean="0"/>
              <a:t>BD and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76600"/>
            <a:ext cx="3657600" cy="340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00275"/>
            <a:ext cx="2743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Free-Body Diagram is shown in Fig.(b)</a:t>
            </a:r>
          </a:p>
          <a:p>
            <a:r>
              <a:rPr lang="en-US" sz="2800" dirty="0" smtClean="0"/>
              <a:t>Representing each force on the free-body </a:t>
            </a:r>
            <a:r>
              <a:rPr lang="it-IT" sz="2800" dirty="0" smtClean="0"/>
              <a:t>diagram in Cartesian vector form,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en-US" sz="2800" dirty="0" smtClean="0"/>
              <a:t>Applying the force equation of equilibrium,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438400" y="2667000"/>
            <a:ext cx="2745241" cy="1533390"/>
            <a:chOff x="2438400" y="2667000"/>
            <a:chExt cx="2745241" cy="1533390"/>
          </a:xfrm>
        </p:grpSpPr>
        <p:grpSp>
          <p:nvGrpSpPr>
            <p:cNvPr id="42" name="Group 41"/>
            <p:cNvGrpSpPr/>
            <p:nvPr/>
          </p:nvGrpSpPr>
          <p:grpSpPr>
            <a:xfrm>
              <a:off x="2438400" y="2667000"/>
              <a:ext cx="2745241" cy="1533390"/>
              <a:chOff x="2438400" y="2667000"/>
              <a:chExt cx="2745241" cy="153339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2743200"/>
                <a:ext cx="2745241" cy="14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4267200" y="2667000"/>
                <a:ext cx="152400" cy="152400"/>
                <a:chOff x="5181600" y="3200400"/>
                <a:chExt cx="457200" cy="3048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rot="5400000" flipH="1" flipV="1">
                  <a:off x="51435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53721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3429000" y="2667000"/>
                <a:ext cx="152400" cy="152400"/>
                <a:chOff x="5181600" y="3200400"/>
                <a:chExt cx="457200" cy="3048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51435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53721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5029200" y="2667000"/>
                <a:ext cx="152400" cy="152400"/>
                <a:chOff x="5181600" y="3200400"/>
                <a:chExt cx="457200" cy="30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51435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53721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505200" y="3048000"/>
                <a:ext cx="152400" cy="152400"/>
                <a:chOff x="5181600" y="3200400"/>
                <a:chExt cx="457200" cy="30480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rot="5400000" flipH="1" flipV="1">
                  <a:off x="51435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H="1">
                  <a:off x="53721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3505200" y="3505200"/>
                <a:ext cx="152400" cy="152400"/>
                <a:chOff x="5181600" y="3200400"/>
                <a:chExt cx="457200" cy="3048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51435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H="1">
                  <a:off x="53721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3886200" y="3810000"/>
                <a:ext cx="152400" cy="152400"/>
                <a:chOff x="5181600" y="3200400"/>
                <a:chExt cx="457200" cy="3048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51435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H="1">
                  <a:off x="5372100" y="3238500"/>
                  <a:ext cx="304800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/>
            <p:cNvGrpSpPr/>
            <p:nvPr/>
          </p:nvGrpSpPr>
          <p:grpSpPr>
            <a:xfrm>
              <a:off x="2514600" y="2667000"/>
              <a:ext cx="457200" cy="1220788"/>
              <a:chOff x="2514600" y="2667000"/>
              <a:chExt cx="457200" cy="1220788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2514600" y="26670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514600" y="31242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514600" y="35052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590800" y="38862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685800" y="4724400"/>
            <a:ext cx="6134100" cy="1752600"/>
            <a:chOff x="685800" y="4724400"/>
            <a:chExt cx="6134100" cy="17526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4724400"/>
              <a:ext cx="61341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914400" y="4724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124200" y="4724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733800" y="4724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267200" y="4724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4724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to Problem 3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Summing up moments about point A yields,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Expanding and arranging the terms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Solving the above equations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62000" y="1600200"/>
            <a:ext cx="7369115" cy="1295400"/>
            <a:chOff x="762000" y="1828800"/>
            <a:chExt cx="7369115" cy="1295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 t="5882"/>
            <a:stretch>
              <a:fillRect/>
            </a:stretch>
          </p:blipFill>
          <p:spPr bwMode="auto">
            <a:xfrm>
              <a:off x="762000" y="1905000"/>
              <a:ext cx="736911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219200" y="1828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876800" y="19050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267200" y="19050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733800" y="19050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24200" y="19050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10200" y="19050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4478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9812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5908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8100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46482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51816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7912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67056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7391400" y="2667000"/>
              <a:ext cx="152400" cy="152400"/>
              <a:chOff x="5181600" y="3200400"/>
              <a:chExt cx="457200" cy="3048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51435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5372100" y="3238500"/>
                <a:ext cx="3048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t="7185" r="9751" b="54491"/>
          <a:stretch>
            <a:fillRect/>
          </a:stretch>
        </p:blipFill>
        <p:spPr bwMode="auto">
          <a:xfrm>
            <a:off x="1447799" y="3200400"/>
            <a:ext cx="64627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/>
          <a:srcRect l="44359" t="52694" r="28107" b="20076"/>
          <a:stretch>
            <a:fillRect/>
          </a:stretch>
        </p:blipFill>
        <p:spPr bwMode="auto">
          <a:xfrm>
            <a:off x="381000" y="5257800"/>
            <a:ext cx="2051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/>
          <a:srcRect l="44359" t="79924" r="28107"/>
          <a:stretch>
            <a:fillRect/>
          </a:stretch>
        </p:blipFill>
        <p:spPr bwMode="auto">
          <a:xfrm>
            <a:off x="2666999" y="5334000"/>
            <a:ext cx="21273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505201"/>
            <a:ext cx="187798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1039"/>
          <a:stretch>
            <a:fillRect/>
          </a:stretch>
        </p:blipFill>
        <p:spPr bwMode="auto">
          <a:xfrm>
            <a:off x="4953000" y="4419600"/>
            <a:ext cx="2590800" cy="21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in Two Force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the name implies. A two </a:t>
            </a:r>
            <a:r>
              <a:rPr lang="en-US" sz="2400" i="1" dirty="0" smtClean="0"/>
              <a:t>force member has </a:t>
            </a:r>
            <a:r>
              <a:rPr lang="en-US" sz="2400" dirty="0" smtClean="0"/>
              <a:t>forces applied at only two points on the member. </a:t>
            </a:r>
          </a:p>
          <a:p>
            <a:r>
              <a:rPr lang="en-US" sz="2400" dirty="0" smtClean="0"/>
              <a:t>An example of a two force member is shown in Figure a</a:t>
            </a:r>
          </a:p>
          <a:p>
            <a:r>
              <a:rPr lang="en-US" sz="2400" dirty="0" smtClean="0"/>
              <a:t>To satisfy force equilibrium. F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and F</a:t>
            </a:r>
            <a:r>
              <a:rPr lang="en-US" sz="2400" i="1" baseline="-25000" dirty="0" smtClean="0"/>
              <a:t>B</a:t>
            </a:r>
            <a:r>
              <a:rPr lang="en-US" sz="2400" i="1" dirty="0" smtClean="0"/>
              <a:t> must be equal in magnitude.</a:t>
            </a:r>
            <a:r>
              <a:rPr lang="en-US" sz="2400" dirty="0" smtClean="0"/>
              <a:t> F</a:t>
            </a:r>
            <a:r>
              <a:rPr lang="en-US" sz="2400" baseline="-25000" dirty="0" smtClean="0"/>
              <a:t>A </a:t>
            </a:r>
            <a:r>
              <a:rPr lang="en-US" sz="2400" i="1" dirty="0" smtClean="0"/>
              <a:t>= </a:t>
            </a:r>
            <a:r>
              <a:rPr lang="en-US" sz="2400" dirty="0" smtClean="0"/>
              <a:t>F</a:t>
            </a:r>
            <a:r>
              <a:rPr lang="en-US" sz="2400" i="1" baseline="-25000" dirty="0" smtClean="0"/>
              <a:t>B</a:t>
            </a:r>
            <a:r>
              <a:rPr lang="en-US" sz="2400" i="1" dirty="0" smtClean="0"/>
              <a:t> = F, but opposite in direction </a:t>
            </a:r>
            <a:r>
              <a:rPr lang="en-US" sz="2400" dirty="0" smtClean="0"/>
              <a:t> as in Figure b.</a:t>
            </a:r>
          </a:p>
          <a:p>
            <a:r>
              <a:rPr lang="en-US" sz="2400" dirty="0" smtClean="0"/>
              <a:t>Moment equilibrium requires that F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and F</a:t>
            </a:r>
            <a:r>
              <a:rPr lang="en-US" sz="2400" i="1" baseline="-25000" dirty="0" smtClean="0"/>
              <a:t>B</a:t>
            </a:r>
            <a:r>
              <a:rPr lang="en-US" sz="2400" i="1" dirty="0" smtClean="0"/>
              <a:t>  should have the same line of action,(∑M=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= M</a:t>
            </a:r>
            <a:r>
              <a:rPr lang="en-US" sz="2400" i="1" baseline="-25000" dirty="0" smtClean="0"/>
              <a:t>B</a:t>
            </a:r>
            <a:r>
              <a:rPr lang="en-US" sz="2400" i="1" dirty="0" smtClean="0"/>
              <a:t> =0) which can only happen if they are </a:t>
            </a:r>
            <a:r>
              <a:rPr lang="en-US" sz="2400" dirty="0" smtClean="0"/>
              <a:t>directed along the line joining points </a:t>
            </a:r>
            <a:r>
              <a:rPr lang="en-US" sz="2400" i="1" dirty="0" smtClean="0"/>
              <a:t>A and as shown in Figure 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0878"/>
          <a:stretch>
            <a:fillRect/>
          </a:stretch>
        </p:blipFill>
        <p:spPr bwMode="auto">
          <a:xfrm>
            <a:off x="0" y="4572000"/>
            <a:ext cx="2057400" cy="22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870" r="38961"/>
          <a:stretch>
            <a:fillRect/>
          </a:stretch>
        </p:blipFill>
        <p:spPr bwMode="auto">
          <a:xfrm>
            <a:off x="2247328" y="4648199"/>
            <a:ext cx="2172272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in Two Force Members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Hence for any two-force member to be in equilibrium, the two forces acting on the member </a:t>
            </a:r>
            <a:endParaRPr lang="en-US" i="1" dirty="0" smtClean="0"/>
          </a:p>
          <a:p>
            <a:pPr lvl="1"/>
            <a:r>
              <a:rPr lang="en-US" i="1" dirty="0" smtClean="0"/>
              <a:t>Must have same magnitude</a:t>
            </a:r>
          </a:p>
          <a:p>
            <a:pPr lvl="1"/>
            <a:r>
              <a:rPr lang="en-US" i="1" dirty="0" smtClean="0"/>
              <a:t>Opposite in  direction</a:t>
            </a:r>
          </a:p>
          <a:p>
            <a:pPr lvl="1"/>
            <a:r>
              <a:rPr lang="en-US" i="1" dirty="0" smtClean="0"/>
              <a:t>Acting on the same line of action</a:t>
            </a:r>
          </a:p>
          <a:p>
            <a:r>
              <a:rPr lang="en-US" i="1" dirty="0" smtClean="0"/>
              <a:t>Directed along the line connecting two points where the two  forces are applied.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in Three Force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5344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member are subjected to only </a:t>
            </a:r>
            <a:r>
              <a:rPr lang="en-US" i="1" dirty="0" smtClean="0"/>
              <a:t> three forces</a:t>
            </a:r>
          </a:p>
          <a:p>
            <a:r>
              <a:rPr lang="en-US" i="1" dirty="0" smtClean="0"/>
              <a:t>Moment equilibrium can be </a:t>
            </a:r>
            <a:r>
              <a:rPr lang="en-US" dirty="0" smtClean="0"/>
              <a:t>satisfied only if the three forces form a </a:t>
            </a:r>
            <a:r>
              <a:rPr lang="en-US" i="1" dirty="0" smtClean="0"/>
              <a:t>concurrent or parallel force system</a:t>
            </a:r>
          </a:p>
          <a:p>
            <a:r>
              <a:rPr lang="en-US" dirty="0" smtClean="0"/>
              <a:t>For example, consider the member subjected to the three forces as shown in Figure a</a:t>
            </a:r>
          </a:p>
          <a:p>
            <a:r>
              <a:rPr lang="en-US" i="1" dirty="0" smtClean="0"/>
              <a:t>the lines of action of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intersect at point D.</a:t>
            </a:r>
          </a:p>
          <a:p>
            <a:r>
              <a:rPr lang="en-US" dirty="0" smtClean="0"/>
              <a:t>Then the line of action of F</a:t>
            </a:r>
            <a:r>
              <a:rPr lang="en-US" baseline="-25000" dirty="0" smtClean="0"/>
              <a:t>3</a:t>
            </a:r>
            <a:r>
              <a:rPr lang="en-US" dirty="0" smtClean="0"/>
              <a:t> must also pass through point </a:t>
            </a:r>
            <a:r>
              <a:rPr lang="en-US" i="1" dirty="0" smtClean="0"/>
              <a:t>D so that the forces satisfy ∑Mo = O.</a:t>
            </a:r>
          </a:p>
          <a:p>
            <a:r>
              <a:rPr lang="en-US" i="1" dirty="0" smtClean="0"/>
              <a:t>As a special case,  if the three </a:t>
            </a:r>
            <a:r>
              <a:rPr lang="en-US" dirty="0" smtClean="0"/>
              <a:t>forces are all parallel as in Figure </a:t>
            </a:r>
            <a:r>
              <a:rPr lang="en-US" i="1" dirty="0" smtClean="0"/>
              <a:t>b, t</a:t>
            </a:r>
            <a:r>
              <a:rPr lang="en-US" dirty="0" smtClean="0"/>
              <a:t>he location of the point of intersection </a:t>
            </a:r>
            <a:r>
              <a:rPr lang="en-US" i="1" dirty="0" smtClean="0"/>
              <a:t>D will approach infinity.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257800"/>
            <a:ext cx="3200400" cy="146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876800"/>
            <a:ext cx="26366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Example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525963"/>
          </a:xfrm>
        </p:spPr>
        <p:txBody>
          <a:bodyPr/>
          <a:lstStyle/>
          <a:p>
            <a:r>
              <a:rPr lang="en-US" dirty="0" smtClean="0"/>
              <a:t>The lever ABC is pin supported at </a:t>
            </a:r>
            <a:r>
              <a:rPr lang="en-US" i="1" dirty="0" smtClean="0"/>
              <a:t>A and connected to a short link BD </a:t>
            </a:r>
            <a:r>
              <a:rPr lang="en-US" dirty="0" smtClean="0"/>
              <a:t>as shown in Figure. If the weight of the members is negligible, determine the force of the pin on the lever at </a:t>
            </a:r>
            <a:r>
              <a:rPr lang="en-US" i="1" dirty="0" smtClean="0"/>
              <a:t>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8999"/>
            <a:ext cx="2667000" cy="33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r="31375" b="28841"/>
          <a:stretch>
            <a:fillRect/>
          </a:stretch>
        </p:blipFill>
        <p:spPr bwMode="auto">
          <a:xfrm>
            <a:off x="6248400" y="2514600"/>
            <a:ext cx="160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4384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762000"/>
            <a:ext cx="15925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943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Free -Body Diagrams for the given lever setup is to be drawn</a:t>
            </a:r>
          </a:p>
          <a:p>
            <a:r>
              <a:rPr lang="en-US" dirty="0" smtClean="0"/>
              <a:t> As shown in Fig. </a:t>
            </a:r>
            <a:r>
              <a:rPr lang="en-US" i="1" dirty="0" smtClean="0"/>
              <a:t>b,  the short link BD is a two force member.</a:t>
            </a:r>
          </a:p>
          <a:p>
            <a:r>
              <a:rPr lang="en-US" i="1" dirty="0" smtClean="0"/>
              <a:t>Hence  the forces at pins D and B must be </a:t>
            </a:r>
            <a:r>
              <a:rPr lang="en-US" dirty="0" smtClean="0"/>
              <a:t>equal. opposite. and collinear. </a:t>
            </a:r>
          </a:p>
          <a:p>
            <a:r>
              <a:rPr lang="en-US" dirty="0" smtClean="0"/>
              <a:t>Although the magnitude of the force is unknown. the line of action is known since it passes through B and </a:t>
            </a:r>
            <a:r>
              <a:rPr lang="en-US" i="1" dirty="0" smtClean="0"/>
              <a:t>D.</a:t>
            </a:r>
          </a:p>
          <a:p>
            <a:r>
              <a:rPr lang="en-US" dirty="0" smtClean="0"/>
              <a:t>For the lever  </a:t>
            </a:r>
            <a:r>
              <a:rPr lang="en-US" i="1" dirty="0" smtClean="0"/>
              <a:t>ABC, as it is  </a:t>
            </a:r>
            <a:r>
              <a:rPr lang="en-US" i="1" dirty="0" err="1" smtClean="0"/>
              <a:t>is</a:t>
            </a:r>
            <a:r>
              <a:rPr lang="en-US" i="1" dirty="0" smtClean="0"/>
              <a:t> three force member,</a:t>
            </a:r>
            <a:r>
              <a:rPr lang="en-US" dirty="0" smtClean="0"/>
              <a:t>, the three nonparallel forces acting on it must be concurrent.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943600"/>
            <a:ext cx="316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0271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316766"/>
            <a:ext cx="2181225" cy="125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14" t="5660" r="6637" b="22642"/>
          <a:stretch>
            <a:fillRect/>
          </a:stretch>
        </p:blipFill>
        <p:spPr bwMode="auto">
          <a:xfrm>
            <a:off x="1066800" y="3048000"/>
            <a:ext cx="518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 man raises a 10-kg joist, of length 4 m, by pulling on a rope. Find the tension </a:t>
            </a:r>
            <a:r>
              <a:rPr lang="en-US" i="1" dirty="0" smtClean="0"/>
              <a:t>T in the rope and the reaction at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6211</TotalTime>
  <Words>1157</Words>
  <Application>Microsoft Office PowerPoint</Application>
  <PresentationFormat>On-screen Show (4:3)</PresentationFormat>
  <Paragraphs>148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ENGINEERING MECHANICS</vt:lpstr>
      <vt:lpstr>UNIT II EQUILIBRIUM OF RIGID BODIES SYLLABUS</vt:lpstr>
      <vt:lpstr>Equilibrium in Two Force Members</vt:lpstr>
      <vt:lpstr>Equilibrium in Two Force Members (Contd..)</vt:lpstr>
      <vt:lpstr>Equilibrium in Three Force Members</vt:lpstr>
      <vt:lpstr>Example</vt:lpstr>
      <vt:lpstr>Example(Contd.)</vt:lpstr>
      <vt:lpstr>Example(Contd.)</vt:lpstr>
      <vt:lpstr>Problem 1</vt:lpstr>
      <vt:lpstr>Solution to Problem 1</vt:lpstr>
      <vt:lpstr>Solution to Problem 1 (Contd.)</vt:lpstr>
      <vt:lpstr>Solution to Problem 1 (Contd.)</vt:lpstr>
      <vt:lpstr>Problem 2</vt:lpstr>
      <vt:lpstr>Equilibrium of a rigid body in three dimensions</vt:lpstr>
      <vt:lpstr>Support Reactions in 3D</vt:lpstr>
      <vt:lpstr>FBD in 3D</vt:lpstr>
      <vt:lpstr>Exercises</vt:lpstr>
      <vt:lpstr>Example</vt:lpstr>
      <vt:lpstr>Example (Contd.)</vt:lpstr>
      <vt:lpstr>Example (Contd.)</vt:lpstr>
      <vt:lpstr>Problem 3</vt:lpstr>
      <vt:lpstr>Solution to Problem 3</vt:lpstr>
      <vt:lpstr>Solution to Problem 3 (Contd.)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446</cp:revision>
  <dcterms:created xsi:type="dcterms:W3CDTF">2012-01-07T15:28:18Z</dcterms:created>
  <dcterms:modified xsi:type="dcterms:W3CDTF">2012-02-26T16:18:36Z</dcterms:modified>
</cp:coreProperties>
</file>