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29" r:id="rId3"/>
    <p:sldId id="330" r:id="rId4"/>
    <p:sldId id="332" r:id="rId5"/>
    <p:sldId id="331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1" r:id="rId24"/>
    <p:sldId id="350" r:id="rId25"/>
    <p:sldId id="352" r:id="rId26"/>
    <p:sldId id="353" r:id="rId27"/>
    <p:sldId id="356" r:id="rId28"/>
    <p:sldId id="354" r:id="rId29"/>
    <p:sldId id="355" r:id="rId30"/>
    <p:sldId id="357" r:id="rId31"/>
    <p:sldId id="358" r:id="rId32"/>
    <p:sldId id="359" r:id="rId33"/>
    <p:sldId id="360" r:id="rId34"/>
    <p:sldId id="361" r:id="rId35"/>
    <p:sldId id="362" r:id="rId36"/>
    <p:sldId id="363" r:id="rId37"/>
    <p:sldId id="364" r:id="rId38"/>
    <p:sldId id="365" r:id="rId39"/>
    <p:sldId id="366" r:id="rId40"/>
    <p:sldId id="367" r:id="rId41"/>
    <p:sldId id="368" r:id="rId42"/>
    <p:sldId id="369" r:id="rId43"/>
    <p:sldId id="370" r:id="rId44"/>
    <p:sldId id="371" r:id="rId45"/>
    <p:sldId id="372" r:id="rId46"/>
    <p:sldId id="373" r:id="rId47"/>
    <p:sldId id="374" r:id="rId48"/>
    <p:sldId id="375" r:id="rId49"/>
    <p:sldId id="376" r:id="rId50"/>
    <p:sldId id="37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513"/>
    <a:srgbClr val="00277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0127" autoAdjust="0"/>
  </p:normalViewPr>
  <p:slideViewPr>
    <p:cSldViewPr>
      <p:cViewPr>
        <p:scale>
          <a:sx n="60" d="100"/>
          <a:sy n="60" d="100"/>
        </p:scale>
        <p:origin x="-1326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CA2A3-DB1C-41F4-9F70-7712A027AF5C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D7ED0-6E4E-4481-AC49-A8768C488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D7ED0-6E4E-4481-AC49-A8768C48882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D7ED0-6E4E-4481-AC49-A8768C48882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D7ED0-6E4E-4481-AC49-A8768C48882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BF79-E218-48CA-BB3C-1720D4A49178}" type="datetime1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1A10-5253-4929-A3FC-0326E7C86201}" type="datetime1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714B-7717-4765-95CB-F6D78BEAD4FB}" type="datetime1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43600" cy="1143000"/>
          </a:xfrm>
          <a:solidFill>
            <a:srgbClr val="199513"/>
          </a:solidFill>
        </p:spPr>
        <p:txBody>
          <a:bodyPr/>
          <a:lstStyle>
            <a:lvl1pPr>
              <a:defRPr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56213" y="6247901"/>
            <a:ext cx="2973387" cy="61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2484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 descr="bevelg1"/>
          <p:cNvPicPr>
            <a:picLocks noChangeAspect="1" noChangeArrowheads="1" noCrop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"/>
            <a:ext cx="1295400" cy="1202872"/>
          </a:xfrm>
          <a:prstGeom prst="rect">
            <a:avLst/>
          </a:prstGeom>
          <a:noFill/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0"/>
            <a:ext cx="838200" cy="381000"/>
          </a:xfrm>
        </p:spPr>
        <p:txBody>
          <a:bodyPr/>
          <a:lstStyle>
            <a:lvl1pPr>
              <a:defRPr b="1"/>
            </a:lvl1pPr>
          </a:lstStyle>
          <a:p>
            <a:fld id="{4FABECFD-5E5C-4EA4-9EED-4BBB22FF27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500B-5014-4C47-A7D3-9767B23363B0}" type="datetime1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91A0-8149-4DA9-8132-BF26A6ACADC2}" type="datetime1">
              <a:rPr lang="en-US" smtClean="0"/>
              <a:pPr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9ACD-56CA-4774-84AD-8A858B5D932D}" type="datetime1">
              <a:rPr lang="en-US" smtClean="0"/>
              <a:pPr/>
              <a:t>2/1/2012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5A14-D397-472C-984A-AE3EEC929B50}" type="datetime1">
              <a:rPr lang="en-US" smtClean="0"/>
              <a:pPr/>
              <a:t>2/1/2012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39BE-29E0-4C37-B1B6-3746DBDBEBAB}" type="datetime1">
              <a:rPr lang="en-US" smtClean="0"/>
              <a:pPr/>
              <a:t>2/1/2012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4EC7-750F-4DA5-AE37-521DDC046F3E}" type="datetime1">
              <a:rPr lang="en-US" smtClean="0"/>
              <a:pPr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3C3E-7CFB-4CB9-806B-0F6CF28126EA}" type="datetime1">
              <a:rPr lang="en-US" smtClean="0"/>
              <a:pPr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E968-054E-4CB0-A6CA-A661D4EA238C}" type="datetime1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.png"/><Relationship Id="rId5" Type="http://schemas.openxmlformats.org/officeDocument/2006/relationships/image" Target="../media/image6.emf"/><Relationship Id="rId10" Type="http://schemas.openxmlformats.org/officeDocument/2006/relationships/image" Target="../media/image3.gi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0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2.png"/><Relationship Id="rId7" Type="http://schemas.openxmlformats.org/officeDocument/2006/relationships/image" Target="../media/image1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09.png"/><Relationship Id="rId4" Type="http://schemas.openxmlformats.org/officeDocument/2006/relationships/image" Target="../media/image11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0" descr="AABUROU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2514600" cy="2845861"/>
          </a:xfrm>
          <a:prstGeom prst="rect">
            <a:avLst/>
          </a:prstGeom>
          <a:noFill/>
        </p:spPr>
      </p:pic>
      <p:pic>
        <p:nvPicPr>
          <p:cNvPr id="11" name="Picture 18" descr="msotw9_temp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2057401"/>
            <a:ext cx="1891465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5"/>
          <a:srcRect b="13600"/>
          <a:stretch>
            <a:fillRect/>
          </a:stretch>
        </p:blipFill>
        <p:spPr bwMode="auto">
          <a:xfrm>
            <a:off x="0" y="0"/>
            <a:ext cx="221497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304800"/>
            <a:ext cx="39909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AADFPSM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658624"/>
            <a:ext cx="1905000" cy="2199376"/>
          </a:xfrm>
          <a:prstGeom prst="rect">
            <a:avLst/>
          </a:prstGeom>
          <a:noFill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/>
          <a:srcRect l="3742" t="63127" r="5967" b="1207"/>
          <a:stretch>
            <a:fillRect/>
          </a:stretch>
        </p:blipFill>
        <p:spPr>
          <a:xfrm>
            <a:off x="1524000" y="4343400"/>
            <a:ext cx="7086600" cy="18288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67600" y="5942013"/>
            <a:ext cx="13731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 descr="bevelg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10400" y="0"/>
            <a:ext cx="2133600" cy="19812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52800" y="5943600"/>
            <a:ext cx="38877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743201"/>
            <a:ext cx="9144000" cy="1676399"/>
          </a:xfrm>
          <a:noFill/>
          <a:effectLst>
            <a:reflection blurRad="6350" stA="50000" endA="300" endPos="90000" dir="5400000" sy="-100000" algn="bl" rotWithShape="0"/>
          </a:effectLst>
        </p:spPr>
        <p:txBody>
          <a:bodyPr>
            <a:noAutofit/>
            <a:scene3d>
              <a:camera prst="isometricOffAxis2Top"/>
              <a:lightRig rig="sunset" dir="t"/>
            </a:scene3d>
            <a:sp3d z="38100" prstMaterial="dkEdge">
              <a:bevelT w="31750"/>
            </a:sp3d>
          </a:bodyPr>
          <a:lstStyle/>
          <a:p>
            <a:r>
              <a:rPr lang="en-US" sz="10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alpha val="88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ENGINEERING MECHANICS</a:t>
            </a:r>
            <a:endParaRPr lang="en-US" sz="10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alpha val="88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33800" y="2286000"/>
            <a:ext cx="2173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  <a:sp3d extrusionH="114300">
              <a:bevelT/>
              <a:extrusionClr>
                <a:schemeClr val="tx1"/>
              </a:extrusionClr>
            </a:sp3d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 107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5105400"/>
            <a:ext cx="2895600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Lecture 5</a:t>
            </a:r>
            <a:endParaRPr lang="en-IN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0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0" y="1828800"/>
            <a:ext cx="20002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77724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The knowledge of cross product of vectors is necessary to	derive the vector formulation of moment </a:t>
            </a:r>
          </a:p>
          <a:p>
            <a:r>
              <a:rPr lang="en-US" sz="2400" dirty="0" smtClean="0"/>
              <a:t> The cross product of two</a:t>
            </a:r>
            <a:r>
              <a:rPr lang="en-US" sz="2400" i="1" dirty="0" smtClean="0"/>
              <a:t> vectors A and B yields the vector C, which is </a:t>
            </a:r>
            <a:r>
              <a:rPr lang="en-US" sz="2400" dirty="0" smtClean="0"/>
              <a:t>written as</a:t>
            </a:r>
          </a:p>
          <a:p>
            <a:pPr>
              <a:buNone/>
            </a:pPr>
            <a:r>
              <a:rPr lang="pt-BR" sz="2400" dirty="0" smtClean="0"/>
              <a:t>		C = A x B </a:t>
            </a:r>
          </a:p>
          <a:p>
            <a:r>
              <a:rPr lang="en-US" sz="2400" dirty="0" smtClean="0"/>
              <a:t>The magnitude of cross product</a:t>
            </a:r>
            <a:r>
              <a:rPr lang="en-US" sz="2400" i="1" dirty="0" smtClean="0"/>
              <a:t> C is defined as the product of the </a:t>
            </a:r>
            <a:r>
              <a:rPr lang="en-US" sz="2400" dirty="0" smtClean="0"/>
              <a:t>magnitudes of A and B and the sine of the angle </a:t>
            </a:r>
            <a:r>
              <a:rPr lang="en-US" sz="2400" i="1" dirty="0" smtClean="0">
                <a:sym typeface="Symbol"/>
              </a:rPr>
              <a:t> </a:t>
            </a:r>
            <a:r>
              <a:rPr lang="en-US" sz="2400" i="1" dirty="0" smtClean="0"/>
              <a:t>between their tails.	Thus. C = AB sin</a:t>
            </a:r>
            <a:r>
              <a:rPr lang="en-US" sz="2400" i="1" dirty="0" smtClean="0">
                <a:sym typeface="Symbol"/>
              </a:rPr>
              <a:t> </a:t>
            </a:r>
            <a:r>
              <a:rPr lang="en-US" sz="2400" i="1" dirty="0" smtClean="0"/>
              <a:t>.</a:t>
            </a:r>
            <a:r>
              <a:rPr lang="en-US" sz="2400" dirty="0" smtClean="0"/>
              <a:t>            </a:t>
            </a:r>
          </a:p>
          <a:p>
            <a:r>
              <a:rPr lang="en-US" sz="2400" dirty="0" smtClean="0"/>
              <a:t>The direction of Vector C is perpendicular to the plane containing A and B such that C is specified by the right-hand rule: </a:t>
            </a:r>
            <a:r>
              <a:rPr lang="en-US" sz="2400" dirty="0" err="1" smtClean="0"/>
              <a:t>i.e</a:t>
            </a:r>
            <a:r>
              <a:rPr lang="en-US" sz="2400" dirty="0" smtClean="0"/>
              <a:t> ..curling the fingers of the right hand from vector A (cross) to vector B, the thumb points in the direction of C. as shown in Fig.</a:t>
            </a:r>
          </a:p>
          <a:p>
            <a:r>
              <a:rPr lang="en-US" sz="2400" dirty="0" smtClean="0"/>
              <a:t>Knowing both the magnitude and direction of C, we can write</a:t>
            </a:r>
          </a:p>
          <a:p>
            <a:pPr>
              <a:buNone/>
            </a:pPr>
            <a:r>
              <a:rPr lang="es-ES" sz="2400" dirty="0" smtClean="0"/>
              <a:t>	C = A </a:t>
            </a:r>
            <a:r>
              <a:rPr lang="es-ES" sz="2400" dirty="0" err="1" smtClean="0"/>
              <a:t>xB</a:t>
            </a:r>
            <a:r>
              <a:rPr lang="es-ES" sz="2400" dirty="0" smtClean="0"/>
              <a:t>= </a:t>
            </a:r>
            <a:r>
              <a:rPr lang="es-ES" sz="2400" i="1" dirty="0" smtClean="0"/>
              <a:t>(AB sin </a:t>
            </a:r>
            <a:r>
              <a:rPr lang="en-US" sz="2400" i="1" dirty="0" smtClean="0">
                <a:sym typeface="Symbol"/>
              </a:rPr>
              <a:t></a:t>
            </a:r>
            <a:r>
              <a:rPr lang="es-ES" sz="2400" i="1" dirty="0" smtClean="0"/>
              <a:t>)</a:t>
            </a:r>
            <a:r>
              <a:rPr lang="es-ES" sz="2400" i="1" dirty="0" err="1" smtClean="0"/>
              <a:t>u</a:t>
            </a:r>
            <a:r>
              <a:rPr lang="es-ES" sz="2400" i="1" baseline="-25000" dirty="0" err="1" smtClean="0"/>
              <a:t>C</a:t>
            </a:r>
            <a:endParaRPr lang="es-ES" sz="2400" i="1" baseline="-25000" dirty="0" smtClean="0"/>
          </a:p>
          <a:p>
            <a:r>
              <a:rPr lang="en-US" sz="2400" dirty="0" smtClean="0"/>
              <a:t>where the scalar </a:t>
            </a:r>
            <a:r>
              <a:rPr lang="en-US" sz="2400" i="1" dirty="0" smtClean="0"/>
              <a:t>AB sin</a:t>
            </a:r>
            <a:r>
              <a:rPr lang="en-US" sz="2400" i="1" dirty="0" smtClean="0">
                <a:sym typeface="Symbol"/>
              </a:rPr>
              <a:t>  </a:t>
            </a:r>
            <a:r>
              <a:rPr lang="en-US" sz="2400" i="1" dirty="0" smtClean="0"/>
              <a:t>defines the magnitude of C and the unit vector </a:t>
            </a:r>
            <a:r>
              <a:rPr lang="en-US" sz="2400" dirty="0" smtClean="0"/>
              <a:t> defines the </a:t>
            </a:r>
            <a:r>
              <a:rPr lang="en-US" sz="2400" i="1" dirty="0" smtClean="0"/>
              <a:t>direction of C.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10000" y="1901824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400800" y="1903412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95800" y="1901824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657600" y="2895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438400" y="3200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743200" y="3733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057400" y="4038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38200" y="4038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162800" y="3810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905000" y="3198812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38200" y="2513012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295400" y="2513012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676400" y="2513012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114800" y="4343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019800" y="4343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1000" y="5257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62000" y="5257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066800" y="5257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Cross Product (Contd..)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05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cross product is not commutative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i.e</a:t>
            </a:r>
            <a:r>
              <a:rPr lang="en-US" sz="2800" dirty="0" smtClean="0"/>
              <a:t> ., A X B ≠ B X A, Rather  </a:t>
            </a:r>
            <a:r>
              <a:rPr lang="pt-BR" sz="2800" dirty="0" smtClean="0"/>
              <a:t>A X B = - B X A</a:t>
            </a:r>
          </a:p>
          <a:p>
            <a:r>
              <a:rPr lang="en-US" sz="2800" dirty="0" smtClean="0"/>
              <a:t>If the cross product is multiplied by a scalar </a:t>
            </a:r>
            <a:r>
              <a:rPr lang="en-US" sz="2800" i="1" dirty="0" smtClean="0"/>
              <a:t>a, it obeys the assoc</a:t>
            </a:r>
            <a:r>
              <a:rPr lang="en-US" sz="2800" dirty="0" smtClean="0"/>
              <a:t>iative law: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pt-BR" sz="2800" dirty="0" smtClean="0"/>
              <a:t>a(A X B) = (aA) xB= A X (aB) = (A X B)a</a:t>
            </a:r>
          </a:p>
          <a:p>
            <a:r>
              <a:rPr lang="en-US" sz="2800" dirty="0" smtClean="0"/>
              <a:t>The vector cross product ,also obeys the distributive law of addition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pt-BR" sz="2800" dirty="0" smtClean="0"/>
              <a:t> A X (B + D)=(A X B ) + (A X D)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447800"/>
            <a:ext cx="16859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429000"/>
            <a:ext cx="17430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0775" y="4057650"/>
            <a:ext cx="29432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700" dirty="0" smtClean="0"/>
              <a:t>Cross Product (Contd..)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Cartesian Vector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Equation </a:t>
            </a:r>
            <a:r>
              <a:rPr lang="en-US" sz="2400" i="1" dirty="0" smtClean="0"/>
              <a:t>C=AB sin</a:t>
            </a:r>
            <a:r>
              <a:rPr lang="en-US" sz="2400" i="1" dirty="0" smtClean="0">
                <a:sym typeface="Symbol"/>
              </a:rPr>
              <a:t> </a:t>
            </a:r>
            <a:r>
              <a:rPr lang="en-US" sz="2400" dirty="0" smtClean="0"/>
              <a:t>may be used to find the cross product of any pair of Cartesian unit vectors. </a:t>
            </a:r>
          </a:p>
          <a:p>
            <a:r>
              <a:rPr lang="en-US" sz="2400" dirty="0" smtClean="0"/>
              <a:t>For example, to find </a:t>
            </a:r>
            <a:r>
              <a:rPr lang="en-US" sz="2400" dirty="0" err="1" smtClean="0"/>
              <a:t>i</a:t>
            </a:r>
            <a:r>
              <a:rPr lang="en-US" sz="2400" dirty="0" smtClean="0"/>
              <a:t> X j, the magnitude of the resultant vector is ( </a:t>
            </a:r>
            <a:r>
              <a:rPr lang="en-US" sz="2400" dirty="0" err="1" smtClean="0"/>
              <a:t>i</a:t>
            </a:r>
            <a:r>
              <a:rPr lang="en-US" sz="2400" dirty="0" smtClean="0"/>
              <a:t>)( j )(sin 90") = (1)( 1)( 1) = 1. </a:t>
            </a:r>
          </a:p>
          <a:p>
            <a:r>
              <a:rPr lang="en-US" sz="2400" dirty="0" smtClean="0"/>
              <a:t> Its direction is determined using the right hand rule, As shown in Fig., the resultant vector points in the +k direction. </a:t>
            </a:r>
          </a:p>
          <a:p>
            <a:pPr>
              <a:buNone/>
            </a:pPr>
            <a:r>
              <a:rPr lang="en-US" sz="2400" dirty="0" smtClean="0"/>
              <a:t>		Thus  </a:t>
            </a:r>
            <a:r>
              <a:rPr lang="en-US" sz="2400" dirty="0" err="1" smtClean="0"/>
              <a:t>i</a:t>
            </a:r>
            <a:r>
              <a:rPr lang="en-US" sz="2400" dirty="0" smtClean="0"/>
              <a:t> x j =(1)k.</a:t>
            </a:r>
          </a:p>
          <a:p>
            <a:r>
              <a:rPr lang="en-US" sz="2400" dirty="0" smtClean="0"/>
              <a:t>In a similar manner.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352800" y="2362200"/>
            <a:ext cx="228600" cy="152400"/>
            <a:chOff x="-2209800" y="2971800"/>
            <a:chExt cx="914400" cy="609600"/>
          </a:xfrm>
        </p:grpSpPr>
        <p:cxnSp>
          <p:nvCxnSpPr>
            <p:cNvPr id="9" name="Straight Connector 8"/>
            <p:cNvCxnSpPr/>
            <p:nvPr/>
          </p:nvCxnSpPr>
          <p:spPr>
            <a:xfrm rot="5400000" flipH="1" flipV="1">
              <a:off x="-2247900" y="3009900"/>
              <a:ext cx="53340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-1828800" y="3048000"/>
              <a:ext cx="60960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733800" y="2362200"/>
            <a:ext cx="228600" cy="152400"/>
            <a:chOff x="-2209800" y="2971800"/>
            <a:chExt cx="914400" cy="609600"/>
          </a:xfrm>
        </p:grpSpPr>
        <p:cxnSp>
          <p:nvCxnSpPr>
            <p:cNvPr id="19" name="Straight Connector 18"/>
            <p:cNvCxnSpPr/>
            <p:nvPr/>
          </p:nvCxnSpPr>
          <p:spPr>
            <a:xfrm rot="5400000" flipH="1" flipV="1">
              <a:off x="-2247900" y="3009900"/>
              <a:ext cx="53340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828800" y="3048000"/>
              <a:ext cx="60960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133600" y="3962400"/>
            <a:ext cx="228600" cy="152400"/>
            <a:chOff x="-2209800" y="2971800"/>
            <a:chExt cx="914400" cy="609600"/>
          </a:xfrm>
        </p:grpSpPr>
        <p:cxnSp>
          <p:nvCxnSpPr>
            <p:cNvPr id="22" name="Straight Connector 21"/>
            <p:cNvCxnSpPr/>
            <p:nvPr/>
          </p:nvCxnSpPr>
          <p:spPr>
            <a:xfrm rot="5400000" flipH="1" flipV="1">
              <a:off x="-2247900" y="3009900"/>
              <a:ext cx="53340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-1828800" y="3048000"/>
              <a:ext cx="60960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438400" y="3962400"/>
            <a:ext cx="228600" cy="152400"/>
            <a:chOff x="-2209800" y="2971800"/>
            <a:chExt cx="914400" cy="609600"/>
          </a:xfrm>
        </p:grpSpPr>
        <p:cxnSp>
          <p:nvCxnSpPr>
            <p:cNvPr id="25" name="Straight Connector 24"/>
            <p:cNvCxnSpPr/>
            <p:nvPr/>
          </p:nvCxnSpPr>
          <p:spPr>
            <a:xfrm rot="5400000" flipH="1" flipV="1">
              <a:off x="-2247900" y="3009900"/>
              <a:ext cx="53340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1828800" y="3048000"/>
              <a:ext cx="60960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124200" y="3962400"/>
            <a:ext cx="228600" cy="152400"/>
            <a:chOff x="-2209800" y="2971800"/>
            <a:chExt cx="914400" cy="609600"/>
          </a:xfrm>
        </p:grpSpPr>
        <p:cxnSp>
          <p:nvCxnSpPr>
            <p:cNvPr id="28" name="Straight Connector 27"/>
            <p:cNvCxnSpPr/>
            <p:nvPr/>
          </p:nvCxnSpPr>
          <p:spPr>
            <a:xfrm rot="5400000" flipH="1" flipV="1">
              <a:off x="-2247900" y="3009900"/>
              <a:ext cx="53340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-1828800" y="3048000"/>
              <a:ext cx="60960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76200" y="4953000"/>
            <a:ext cx="4488264" cy="1295400"/>
            <a:chOff x="914400" y="4953000"/>
            <a:chExt cx="4488264" cy="1295400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14400" y="5029200"/>
              <a:ext cx="4488264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9" name="Group 38"/>
            <p:cNvGrpSpPr/>
            <p:nvPr/>
          </p:nvGrpSpPr>
          <p:grpSpPr>
            <a:xfrm>
              <a:off x="1143000" y="4953000"/>
              <a:ext cx="1143000" cy="152400"/>
              <a:chOff x="1143000" y="4953000"/>
              <a:chExt cx="1143000" cy="152400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1143000" y="4953000"/>
                <a:ext cx="228600" cy="152400"/>
                <a:chOff x="-2209800" y="2971800"/>
                <a:chExt cx="914400" cy="609600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 rot="5400000" flipH="1" flipV="1">
                  <a:off x="-2247900" y="3009900"/>
                  <a:ext cx="5334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16200000" flipH="1">
                  <a:off x="-1828800" y="3048000"/>
                  <a:ext cx="6096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oup 32"/>
              <p:cNvGrpSpPr/>
              <p:nvPr/>
            </p:nvGrpSpPr>
            <p:grpSpPr>
              <a:xfrm>
                <a:off x="1524000" y="4953000"/>
                <a:ext cx="228600" cy="152400"/>
                <a:chOff x="-2209800" y="2971800"/>
                <a:chExt cx="914400" cy="609600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 rot="5400000" flipH="1" flipV="1">
                  <a:off x="-2247900" y="3009900"/>
                  <a:ext cx="5334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H="1">
                  <a:off x="-1828800" y="3048000"/>
                  <a:ext cx="6096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/>
              <p:cNvGrpSpPr/>
              <p:nvPr/>
            </p:nvGrpSpPr>
            <p:grpSpPr>
              <a:xfrm>
                <a:off x="2057400" y="4953000"/>
                <a:ext cx="228600" cy="152400"/>
                <a:chOff x="-2209800" y="2971800"/>
                <a:chExt cx="914400" cy="609600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-2247900" y="3009900"/>
                  <a:ext cx="5334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 flipH="1">
                  <a:off x="-1828800" y="3048000"/>
                  <a:ext cx="6096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0" name="Group 39"/>
            <p:cNvGrpSpPr/>
            <p:nvPr/>
          </p:nvGrpSpPr>
          <p:grpSpPr>
            <a:xfrm>
              <a:off x="1066800" y="5410200"/>
              <a:ext cx="1143000" cy="152400"/>
              <a:chOff x="1143000" y="4953000"/>
              <a:chExt cx="1143000" cy="152400"/>
            </a:xfrm>
          </p:grpSpPr>
          <p:grpSp>
            <p:nvGrpSpPr>
              <p:cNvPr id="41" name="Group 29"/>
              <p:cNvGrpSpPr/>
              <p:nvPr/>
            </p:nvGrpSpPr>
            <p:grpSpPr>
              <a:xfrm>
                <a:off x="1143000" y="4953000"/>
                <a:ext cx="228600" cy="152400"/>
                <a:chOff x="-2209800" y="2971800"/>
                <a:chExt cx="914400" cy="609600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 rot="5400000" flipH="1" flipV="1">
                  <a:off x="-2247900" y="3009900"/>
                  <a:ext cx="5334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6200000" flipH="1">
                  <a:off x="-1828800" y="3048000"/>
                  <a:ext cx="6096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32"/>
              <p:cNvGrpSpPr/>
              <p:nvPr/>
            </p:nvGrpSpPr>
            <p:grpSpPr>
              <a:xfrm>
                <a:off x="1524000" y="4953000"/>
                <a:ext cx="228600" cy="152400"/>
                <a:chOff x="-2209800" y="2971800"/>
                <a:chExt cx="914400" cy="609600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-2247900" y="3009900"/>
                  <a:ext cx="5334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6200000" flipH="1">
                  <a:off x="-1828800" y="3048000"/>
                  <a:ext cx="6096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35"/>
              <p:cNvGrpSpPr/>
              <p:nvPr/>
            </p:nvGrpSpPr>
            <p:grpSpPr>
              <a:xfrm>
                <a:off x="2057400" y="4953000"/>
                <a:ext cx="228600" cy="152400"/>
                <a:chOff x="-2209800" y="2971800"/>
                <a:chExt cx="914400" cy="609600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 rot="5400000" flipH="1" flipV="1">
                  <a:off x="-2247900" y="3009900"/>
                  <a:ext cx="5334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-1828800" y="3048000"/>
                  <a:ext cx="6096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0" name="Group 49"/>
            <p:cNvGrpSpPr/>
            <p:nvPr/>
          </p:nvGrpSpPr>
          <p:grpSpPr>
            <a:xfrm>
              <a:off x="1066800" y="5791200"/>
              <a:ext cx="1143000" cy="152400"/>
              <a:chOff x="1143000" y="4953000"/>
              <a:chExt cx="1143000" cy="152400"/>
            </a:xfrm>
          </p:grpSpPr>
          <p:grpSp>
            <p:nvGrpSpPr>
              <p:cNvPr id="51" name="Group 29"/>
              <p:cNvGrpSpPr/>
              <p:nvPr/>
            </p:nvGrpSpPr>
            <p:grpSpPr>
              <a:xfrm>
                <a:off x="1143000" y="4953000"/>
                <a:ext cx="228600" cy="152400"/>
                <a:chOff x="-2209800" y="2971800"/>
                <a:chExt cx="914400" cy="609600"/>
              </a:xfrm>
            </p:grpSpPr>
            <p:cxnSp>
              <p:nvCxnSpPr>
                <p:cNvPr id="58" name="Straight Connector 57"/>
                <p:cNvCxnSpPr/>
                <p:nvPr/>
              </p:nvCxnSpPr>
              <p:spPr>
                <a:xfrm rot="5400000" flipH="1" flipV="1">
                  <a:off x="-2247900" y="3009900"/>
                  <a:ext cx="5334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 flipH="1">
                  <a:off x="-1828800" y="3048000"/>
                  <a:ext cx="6096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32"/>
              <p:cNvGrpSpPr/>
              <p:nvPr/>
            </p:nvGrpSpPr>
            <p:grpSpPr>
              <a:xfrm>
                <a:off x="1524000" y="4953000"/>
                <a:ext cx="228600" cy="152400"/>
                <a:chOff x="-2209800" y="2971800"/>
                <a:chExt cx="914400" cy="609600"/>
              </a:xfrm>
            </p:grpSpPr>
            <p:cxnSp>
              <p:nvCxnSpPr>
                <p:cNvPr id="56" name="Straight Connector 55"/>
                <p:cNvCxnSpPr/>
                <p:nvPr/>
              </p:nvCxnSpPr>
              <p:spPr>
                <a:xfrm rot="5400000" flipH="1" flipV="1">
                  <a:off x="-2247900" y="3009900"/>
                  <a:ext cx="5334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 flipH="1">
                  <a:off x="-1828800" y="3048000"/>
                  <a:ext cx="6096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35"/>
              <p:cNvGrpSpPr/>
              <p:nvPr/>
            </p:nvGrpSpPr>
            <p:grpSpPr>
              <a:xfrm>
                <a:off x="2057400" y="4953000"/>
                <a:ext cx="228600" cy="152400"/>
                <a:chOff x="-2209800" y="2971800"/>
                <a:chExt cx="914400" cy="609600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 rot="5400000" flipH="1" flipV="1">
                  <a:off x="-2247900" y="3009900"/>
                  <a:ext cx="5334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 flipH="1">
                  <a:off x="-1828800" y="3048000"/>
                  <a:ext cx="6096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0" name="Group 69"/>
            <p:cNvGrpSpPr/>
            <p:nvPr/>
          </p:nvGrpSpPr>
          <p:grpSpPr>
            <a:xfrm>
              <a:off x="2514600" y="4953000"/>
              <a:ext cx="1371600" cy="152400"/>
              <a:chOff x="2514600" y="4953000"/>
              <a:chExt cx="1371600" cy="152400"/>
            </a:xfrm>
          </p:grpSpPr>
          <p:grpSp>
            <p:nvGrpSpPr>
              <p:cNvPr id="61" name="Group 29"/>
              <p:cNvGrpSpPr/>
              <p:nvPr/>
            </p:nvGrpSpPr>
            <p:grpSpPr>
              <a:xfrm>
                <a:off x="2514600" y="4953000"/>
                <a:ext cx="228600" cy="152400"/>
                <a:chOff x="-2209800" y="2971800"/>
                <a:chExt cx="914400" cy="609600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 rot="5400000" flipH="1" flipV="1">
                  <a:off x="-2247900" y="3009900"/>
                  <a:ext cx="5334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16200000" flipH="1">
                  <a:off x="-1828800" y="3048000"/>
                  <a:ext cx="6096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Group 32"/>
              <p:cNvGrpSpPr/>
              <p:nvPr/>
            </p:nvGrpSpPr>
            <p:grpSpPr>
              <a:xfrm>
                <a:off x="2895600" y="4953000"/>
                <a:ext cx="228600" cy="152400"/>
                <a:chOff x="-2209800" y="2971800"/>
                <a:chExt cx="914400" cy="609600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 rot="5400000" flipH="1" flipV="1">
                  <a:off x="-2247900" y="3009900"/>
                  <a:ext cx="5334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16200000" flipH="1">
                  <a:off x="-1828800" y="3048000"/>
                  <a:ext cx="6096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oup 35"/>
              <p:cNvGrpSpPr/>
              <p:nvPr/>
            </p:nvGrpSpPr>
            <p:grpSpPr>
              <a:xfrm>
                <a:off x="3657600" y="4953000"/>
                <a:ext cx="228600" cy="152400"/>
                <a:chOff x="-2209800" y="2971800"/>
                <a:chExt cx="914400" cy="609600"/>
              </a:xfrm>
            </p:grpSpPr>
            <p:cxnSp>
              <p:nvCxnSpPr>
                <p:cNvPr id="64" name="Straight Connector 63"/>
                <p:cNvCxnSpPr/>
                <p:nvPr/>
              </p:nvCxnSpPr>
              <p:spPr>
                <a:xfrm rot="5400000" flipH="1" flipV="1">
                  <a:off x="-2247900" y="3009900"/>
                  <a:ext cx="5334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16200000" flipH="1">
                  <a:off x="-1828800" y="3048000"/>
                  <a:ext cx="6096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1" name="Group 70"/>
            <p:cNvGrpSpPr/>
            <p:nvPr/>
          </p:nvGrpSpPr>
          <p:grpSpPr>
            <a:xfrm>
              <a:off x="2514600" y="5410200"/>
              <a:ext cx="1371600" cy="152400"/>
              <a:chOff x="2514600" y="4953000"/>
              <a:chExt cx="1371600" cy="152400"/>
            </a:xfrm>
          </p:grpSpPr>
          <p:grpSp>
            <p:nvGrpSpPr>
              <p:cNvPr id="72" name="Group 29"/>
              <p:cNvGrpSpPr/>
              <p:nvPr/>
            </p:nvGrpSpPr>
            <p:grpSpPr>
              <a:xfrm>
                <a:off x="2514600" y="4953000"/>
                <a:ext cx="228600" cy="152400"/>
                <a:chOff x="-2209800" y="2971800"/>
                <a:chExt cx="914400" cy="609600"/>
              </a:xfrm>
            </p:grpSpPr>
            <p:cxnSp>
              <p:nvCxnSpPr>
                <p:cNvPr id="79" name="Straight Connector 78"/>
                <p:cNvCxnSpPr/>
                <p:nvPr/>
              </p:nvCxnSpPr>
              <p:spPr>
                <a:xfrm rot="5400000" flipH="1" flipV="1">
                  <a:off x="-2247900" y="3009900"/>
                  <a:ext cx="5334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16200000" flipH="1">
                  <a:off x="-1828800" y="3048000"/>
                  <a:ext cx="6096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 32"/>
              <p:cNvGrpSpPr/>
              <p:nvPr/>
            </p:nvGrpSpPr>
            <p:grpSpPr>
              <a:xfrm>
                <a:off x="2895600" y="4953000"/>
                <a:ext cx="228600" cy="152400"/>
                <a:chOff x="-2209800" y="2971800"/>
                <a:chExt cx="914400" cy="609600"/>
              </a:xfrm>
            </p:grpSpPr>
            <p:cxnSp>
              <p:nvCxnSpPr>
                <p:cNvPr id="77" name="Straight Connector 76"/>
                <p:cNvCxnSpPr/>
                <p:nvPr/>
              </p:nvCxnSpPr>
              <p:spPr>
                <a:xfrm rot="5400000" flipH="1" flipV="1">
                  <a:off x="-2247900" y="3009900"/>
                  <a:ext cx="5334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16200000" flipH="1">
                  <a:off x="-1828800" y="3048000"/>
                  <a:ext cx="6096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35"/>
              <p:cNvGrpSpPr/>
              <p:nvPr/>
            </p:nvGrpSpPr>
            <p:grpSpPr>
              <a:xfrm>
                <a:off x="3657600" y="4953000"/>
                <a:ext cx="228600" cy="152400"/>
                <a:chOff x="-2209800" y="2971800"/>
                <a:chExt cx="914400" cy="609600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 rot="5400000" flipH="1" flipV="1">
                  <a:off x="-2247900" y="3009900"/>
                  <a:ext cx="5334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16200000" flipH="1">
                  <a:off x="-1828800" y="3048000"/>
                  <a:ext cx="6096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1" name="Group 80"/>
            <p:cNvGrpSpPr/>
            <p:nvPr/>
          </p:nvGrpSpPr>
          <p:grpSpPr>
            <a:xfrm>
              <a:off x="2514600" y="5791200"/>
              <a:ext cx="1371600" cy="152400"/>
              <a:chOff x="2514600" y="4953000"/>
              <a:chExt cx="1371600" cy="152400"/>
            </a:xfrm>
          </p:grpSpPr>
          <p:grpSp>
            <p:nvGrpSpPr>
              <p:cNvPr id="82" name="Group 29"/>
              <p:cNvGrpSpPr/>
              <p:nvPr/>
            </p:nvGrpSpPr>
            <p:grpSpPr>
              <a:xfrm>
                <a:off x="2514600" y="4953000"/>
                <a:ext cx="228600" cy="152400"/>
                <a:chOff x="-2209800" y="2971800"/>
                <a:chExt cx="914400" cy="609600"/>
              </a:xfrm>
            </p:grpSpPr>
            <p:cxnSp>
              <p:nvCxnSpPr>
                <p:cNvPr id="89" name="Straight Connector 88"/>
                <p:cNvCxnSpPr/>
                <p:nvPr/>
              </p:nvCxnSpPr>
              <p:spPr>
                <a:xfrm rot="5400000" flipH="1" flipV="1">
                  <a:off x="-2247900" y="3009900"/>
                  <a:ext cx="5334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16200000" flipH="1">
                  <a:off x="-1828800" y="3048000"/>
                  <a:ext cx="6096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32"/>
              <p:cNvGrpSpPr/>
              <p:nvPr/>
            </p:nvGrpSpPr>
            <p:grpSpPr>
              <a:xfrm>
                <a:off x="2895600" y="4953000"/>
                <a:ext cx="228600" cy="152400"/>
                <a:chOff x="-2209800" y="2971800"/>
                <a:chExt cx="914400" cy="609600"/>
              </a:xfrm>
            </p:grpSpPr>
            <p:cxnSp>
              <p:nvCxnSpPr>
                <p:cNvPr id="87" name="Straight Connector 86"/>
                <p:cNvCxnSpPr/>
                <p:nvPr/>
              </p:nvCxnSpPr>
              <p:spPr>
                <a:xfrm rot="5400000" flipH="1" flipV="1">
                  <a:off x="-2247900" y="3009900"/>
                  <a:ext cx="5334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 flipH="1">
                  <a:off x="-1828800" y="3048000"/>
                  <a:ext cx="6096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Group 35"/>
              <p:cNvGrpSpPr/>
              <p:nvPr/>
            </p:nvGrpSpPr>
            <p:grpSpPr>
              <a:xfrm>
                <a:off x="3657600" y="4953000"/>
                <a:ext cx="228600" cy="152400"/>
                <a:chOff x="-2209800" y="2971800"/>
                <a:chExt cx="914400" cy="609600"/>
              </a:xfrm>
            </p:grpSpPr>
            <p:cxnSp>
              <p:nvCxnSpPr>
                <p:cNvPr id="85" name="Straight Connector 84"/>
                <p:cNvCxnSpPr/>
                <p:nvPr/>
              </p:nvCxnSpPr>
              <p:spPr>
                <a:xfrm rot="5400000" flipH="1" flipV="1">
                  <a:off x="-2247900" y="3009900"/>
                  <a:ext cx="5334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6200000" flipH="1">
                  <a:off x="-1828800" y="3048000"/>
                  <a:ext cx="6096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1" name="Group 100"/>
            <p:cNvGrpSpPr/>
            <p:nvPr/>
          </p:nvGrpSpPr>
          <p:grpSpPr>
            <a:xfrm>
              <a:off x="4191000" y="4953000"/>
              <a:ext cx="609600" cy="152400"/>
              <a:chOff x="4191000" y="4953000"/>
              <a:chExt cx="609600" cy="152400"/>
            </a:xfrm>
          </p:grpSpPr>
          <p:grpSp>
            <p:nvGrpSpPr>
              <p:cNvPr id="92" name="Group 29"/>
              <p:cNvGrpSpPr/>
              <p:nvPr/>
            </p:nvGrpSpPr>
            <p:grpSpPr>
              <a:xfrm>
                <a:off x="4191000" y="4953000"/>
                <a:ext cx="228600" cy="152400"/>
                <a:chOff x="-2209800" y="2971800"/>
                <a:chExt cx="914400" cy="609600"/>
              </a:xfrm>
            </p:grpSpPr>
            <p:cxnSp>
              <p:nvCxnSpPr>
                <p:cNvPr id="99" name="Straight Connector 98"/>
                <p:cNvCxnSpPr/>
                <p:nvPr/>
              </p:nvCxnSpPr>
              <p:spPr>
                <a:xfrm rot="5400000" flipH="1" flipV="1">
                  <a:off x="-2247900" y="3009900"/>
                  <a:ext cx="5334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16200000" flipH="1">
                  <a:off x="-1828800" y="3048000"/>
                  <a:ext cx="6096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32"/>
              <p:cNvGrpSpPr/>
              <p:nvPr/>
            </p:nvGrpSpPr>
            <p:grpSpPr>
              <a:xfrm>
                <a:off x="4572000" y="4953000"/>
                <a:ext cx="228600" cy="152400"/>
                <a:chOff x="-2209800" y="2971800"/>
                <a:chExt cx="914400" cy="609600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 rot="5400000" flipH="1" flipV="1">
                  <a:off x="-2247900" y="3009900"/>
                  <a:ext cx="5334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rot="16200000" flipH="1">
                  <a:off x="-1828800" y="3048000"/>
                  <a:ext cx="6096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2" name="Group 101"/>
            <p:cNvGrpSpPr/>
            <p:nvPr/>
          </p:nvGrpSpPr>
          <p:grpSpPr>
            <a:xfrm>
              <a:off x="4191000" y="5410200"/>
              <a:ext cx="609600" cy="152400"/>
              <a:chOff x="4191000" y="4953000"/>
              <a:chExt cx="609600" cy="152400"/>
            </a:xfrm>
          </p:grpSpPr>
          <p:grpSp>
            <p:nvGrpSpPr>
              <p:cNvPr id="103" name="Group 29"/>
              <p:cNvGrpSpPr/>
              <p:nvPr/>
            </p:nvGrpSpPr>
            <p:grpSpPr>
              <a:xfrm>
                <a:off x="4191000" y="4953000"/>
                <a:ext cx="228600" cy="152400"/>
                <a:chOff x="-2209800" y="2971800"/>
                <a:chExt cx="914400" cy="609600"/>
              </a:xfrm>
            </p:grpSpPr>
            <p:cxnSp>
              <p:nvCxnSpPr>
                <p:cNvPr id="107" name="Straight Connector 106"/>
                <p:cNvCxnSpPr/>
                <p:nvPr/>
              </p:nvCxnSpPr>
              <p:spPr>
                <a:xfrm rot="5400000" flipH="1" flipV="1">
                  <a:off x="-2247900" y="3009900"/>
                  <a:ext cx="5334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16200000" flipH="1">
                  <a:off x="-1828800" y="3048000"/>
                  <a:ext cx="6096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Group 32"/>
              <p:cNvGrpSpPr/>
              <p:nvPr/>
            </p:nvGrpSpPr>
            <p:grpSpPr>
              <a:xfrm>
                <a:off x="4572000" y="4953000"/>
                <a:ext cx="228600" cy="152400"/>
                <a:chOff x="-2209800" y="2971800"/>
                <a:chExt cx="914400" cy="609600"/>
              </a:xfrm>
            </p:grpSpPr>
            <p:cxnSp>
              <p:nvCxnSpPr>
                <p:cNvPr id="105" name="Straight Connector 104"/>
                <p:cNvCxnSpPr/>
                <p:nvPr/>
              </p:nvCxnSpPr>
              <p:spPr>
                <a:xfrm rot="5400000" flipH="1" flipV="1">
                  <a:off x="-2247900" y="3009900"/>
                  <a:ext cx="5334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16200000" flipH="1">
                  <a:off x="-1828800" y="3048000"/>
                  <a:ext cx="6096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9" name="Group 108"/>
            <p:cNvGrpSpPr/>
            <p:nvPr/>
          </p:nvGrpSpPr>
          <p:grpSpPr>
            <a:xfrm>
              <a:off x="4114800" y="5791200"/>
              <a:ext cx="609600" cy="152400"/>
              <a:chOff x="4191000" y="4953000"/>
              <a:chExt cx="609600" cy="152400"/>
            </a:xfrm>
          </p:grpSpPr>
          <p:grpSp>
            <p:nvGrpSpPr>
              <p:cNvPr id="110" name="Group 29"/>
              <p:cNvGrpSpPr/>
              <p:nvPr/>
            </p:nvGrpSpPr>
            <p:grpSpPr>
              <a:xfrm>
                <a:off x="4191000" y="4953000"/>
                <a:ext cx="228600" cy="152400"/>
                <a:chOff x="-2209800" y="2971800"/>
                <a:chExt cx="914400" cy="609600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-2247900" y="3009900"/>
                  <a:ext cx="5334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6200000" flipH="1">
                  <a:off x="-1828800" y="3048000"/>
                  <a:ext cx="6096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1" name="Group 32"/>
              <p:cNvGrpSpPr/>
              <p:nvPr/>
            </p:nvGrpSpPr>
            <p:grpSpPr>
              <a:xfrm>
                <a:off x="4572000" y="4953000"/>
                <a:ext cx="228600" cy="152400"/>
                <a:chOff x="-2209800" y="2971800"/>
                <a:chExt cx="914400" cy="609600"/>
              </a:xfrm>
            </p:grpSpPr>
            <p:cxnSp>
              <p:nvCxnSpPr>
                <p:cNvPr id="112" name="Straight Connector 111"/>
                <p:cNvCxnSpPr/>
                <p:nvPr/>
              </p:nvCxnSpPr>
              <p:spPr>
                <a:xfrm rot="5400000" flipH="1" flipV="1">
                  <a:off x="-2247900" y="3009900"/>
                  <a:ext cx="5334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rot="16200000" flipH="1">
                  <a:off x="-1828800" y="3048000"/>
                  <a:ext cx="6096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2975" y="4343400"/>
            <a:ext cx="17240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smtClean="0"/>
              <a:t>Cross Product -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Cartesian Vector Formulation (Contd..)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Let us now consider the cross product of two general vectors A and B which are to be expressed in Cartesian Vector form.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Carrying out the cross product we 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6000" y="2895600"/>
          <a:ext cx="5461000" cy="2286000"/>
        </p:xfrm>
        <a:graphic>
          <a:graphicData uri="http://schemas.openxmlformats.org/presentationml/2006/ole">
            <p:oleObj spid="_x0000_s8194" name="Equation" r:id="rId3" imgW="2730240" imgH="1143000" progId="Equation.3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762000" y="5715000"/>
          <a:ext cx="7264400" cy="533400"/>
        </p:xfrm>
        <a:graphic>
          <a:graphicData uri="http://schemas.openxmlformats.org/presentationml/2006/ole">
            <p:oleObj spid="_x0000_s8195" name="Equation" r:id="rId4" imgW="363204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smtClean="0"/>
              <a:t>Cross Product -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Cartesian Vector Formulation (Contd..)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equation can also written in then matrix form as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Hence to find the cross product of any two Cartesian vectors A and B, it is necessary to expand a determinant </a:t>
            </a:r>
          </a:p>
          <a:p>
            <a:r>
              <a:rPr lang="en-US" dirty="0" smtClean="0"/>
              <a:t>whose first row of elements consists of the unit vectors </a:t>
            </a:r>
            <a:r>
              <a:rPr lang="en-US" dirty="0" err="1" smtClean="0"/>
              <a:t>i</a:t>
            </a:r>
            <a:r>
              <a:rPr lang="en-US" dirty="0" smtClean="0"/>
              <a:t>, j  and k and</a:t>
            </a:r>
          </a:p>
          <a:p>
            <a:r>
              <a:rPr lang="en-US" dirty="0" smtClean="0"/>
              <a:t> whose second and third rows represent the </a:t>
            </a:r>
            <a:r>
              <a:rPr lang="en-US" i="1" dirty="0" smtClean="0"/>
              <a:t>x. y, z components of the two vectors A and B respectively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514600" y="1905000"/>
          <a:ext cx="2667000" cy="1524000"/>
        </p:xfrm>
        <a:graphic>
          <a:graphicData uri="http://schemas.openxmlformats.org/presentationml/2006/ole">
            <p:oleObj spid="_x0000_s9218" name="Equation" r:id="rId3" imgW="1333440" imgH="7617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00600"/>
            <a:ext cx="24003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718813"/>
            <a:ext cx="2590800" cy="270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Moment of Force- 	Vector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moment of a force F about point O, or actually about the moment axis passing  through </a:t>
            </a:r>
            <a:r>
              <a:rPr lang="en-US" sz="2400" i="1" dirty="0" smtClean="0"/>
              <a:t>0 and perpendicular to the         plane containing O and F as shown in </a:t>
            </a:r>
            <a:r>
              <a:rPr lang="en-US" sz="2400" dirty="0" smtClean="0"/>
              <a:t>Fig. can be expressed using the vector cross product as</a:t>
            </a:r>
          </a:p>
          <a:p>
            <a:pPr>
              <a:buNone/>
            </a:pPr>
            <a:r>
              <a:rPr lang="en-US" sz="2400" dirty="0" smtClean="0"/>
              <a:t>	-Where</a:t>
            </a:r>
            <a:r>
              <a:rPr lang="en-US" sz="2400" b="1" dirty="0" smtClean="0"/>
              <a:t> r </a:t>
            </a:r>
            <a:r>
              <a:rPr lang="en-US" sz="2400" dirty="0" smtClean="0"/>
              <a:t>represents a position vector directed from </a:t>
            </a:r>
            <a:r>
              <a:rPr lang="en-US" sz="2400" i="1" dirty="0" smtClean="0"/>
              <a:t>o to              any point on the </a:t>
            </a:r>
            <a:r>
              <a:rPr lang="en-US" sz="2400" dirty="0" smtClean="0"/>
              <a:t>line of action of F.</a:t>
            </a:r>
          </a:p>
          <a:p>
            <a:r>
              <a:rPr lang="en-US" sz="2400" dirty="0" smtClean="0"/>
              <a:t>The magnitude of the cross product is defined			 from M</a:t>
            </a:r>
            <a:r>
              <a:rPr lang="en-US" sz="2400" baseline="-25000" dirty="0" smtClean="0"/>
              <a:t>O</a:t>
            </a:r>
            <a:r>
              <a:rPr lang="en-US" sz="2400" dirty="0" smtClean="0"/>
              <a:t>=</a:t>
            </a:r>
            <a:r>
              <a:rPr lang="en-US" sz="2400" i="1" dirty="0" err="1" smtClean="0"/>
              <a:t>rFsin</a:t>
            </a:r>
            <a:r>
              <a:rPr lang="en-US" sz="2400" i="1" dirty="0" smtClean="0">
                <a:sym typeface="Symbol"/>
              </a:rPr>
              <a:t></a:t>
            </a:r>
            <a:endParaRPr lang="en-US" sz="2400" dirty="0" smtClean="0"/>
          </a:p>
          <a:p>
            <a:pPr lvl="1"/>
            <a:r>
              <a:rPr lang="en-US" sz="2400" i="1" dirty="0" smtClean="0"/>
              <a:t>where the angle </a:t>
            </a:r>
            <a:r>
              <a:rPr lang="en-US" sz="2400" i="1" dirty="0" smtClean="0">
                <a:sym typeface="Symbol"/>
              </a:rPr>
              <a:t></a:t>
            </a:r>
            <a:r>
              <a:rPr lang="en-US" sz="2400" i="1" dirty="0" smtClean="0"/>
              <a:t> is measured between the tails of r and F.</a:t>
            </a:r>
            <a:endParaRPr lang="en-US" sz="1600" i="1" dirty="0" smtClean="0"/>
          </a:p>
          <a:p>
            <a:pPr marL="2459038" indent="-346075"/>
            <a:r>
              <a:rPr lang="en-US" sz="2400" i="1" dirty="0" smtClean="0"/>
              <a:t>Since </a:t>
            </a:r>
            <a:r>
              <a:rPr lang="en-US" sz="2400" i="1" dirty="0" err="1" smtClean="0"/>
              <a:t>rsin</a:t>
            </a:r>
            <a:r>
              <a:rPr lang="en-US" sz="2400" i="1" dirty="0" smtClean="0">
                <a:sym typeface="Symbol"/>
              </a:rPr>
              <a:t> =d, the moment arm, </a:t>
            </a:r>
            <a:r>
              <a:rPr lang="en-US" sz="2400" dirty="0" smtClean="0"/>
              <a:t>M</a:t>
            </a:r>
            <a:r>
              <a:rPr lang="en-US" sz="2400" baseline="-25000" dirty="0" smtClean="0"/>
              <a:t>O</a:t>
            </a:r>
            <a:r>
              <a:rPr lang="en-US" sz="2400" dirty="0" smtClean="0"/>
              <a:t>=R(</a:t>
            </a:r>
            <a:r>
              <a:rPr lang="en-US" sz="2400" dirty="0" err="1" smtClean="0"/>
              <a:t>rsin</a:t>
            </a:r>
            <a:r>
              <a:rPr lang="en-US" sz="2400" i="1" dirty="0" smtClean="0">
                <a:sym typeface="Symbol"/>
              </a:rPr>
              <a:t> )= </a:t>
            </a:r>
            <a:r>
              <a:rPr lang="en-US" sz="2400" dirty="0" err="1" smtClean="0"/>
              <a:t>Fd</a:t>
            </a:r>
            <a:endParaRPr lang="en-US" sz="2400" dirty="0" smtClean="0"/>
          </a:p>
          <a:p>
            <a:pPr marL="2112963" indent="346075"/>
            <a:r>
              <a:rPr lang="en-US" sz="2400" dirty="0" smtClean="0"/>
              <a:t>The direction and sense of M</a:t>
            </a:r>
            <a:r>
              <a:rPr lang="en-US" sz="2400" baseline="-25000" dirty="0" smtClean="0"/>
              <a:t>O</a:t>
            </a:r>
            <a:r>
              <a:rPr lang="en-US" sz="2400" dirty="0" smtClean="0"/>
              <a:t>  can be 	determined by the right-hand rule as it applies to the cross product.</a:t>
            </a:r>
            <a:endParaRPr lang="en-US" sz="24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4876800" y="2438400"/>
          <a:ext cx="1473200" cy="508000"/>
        </p:xfrm>
        <a:graphic>
          <a:graphicData uri="http://schemas.openxmlformats.org/presentationml/2006/ole">
            <p:oleObj spid="_x0000_s10243" name="Equation" r:id="rId5" imgW="73656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 l="8226"/>
          <a:stretch>
            <a:fillRect/>
          </a:stretch>
        </p:blipFill>
        <p:spPr bwMode="auto">
          <a:xfrm>
            <a:off x="28575" y="3581400"/>
            <a:ext cx="34004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Principle of Transmissibility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cross product operation is </a:t>
            </a:r>
            <a:r>
              <a:rPr lang="en-US" i="1" dirty="0" smtClean="0"/>
              <a:t>often used in three dimensions since the perpendicular distance or </a:t>
            </a:r>
            <a:r>
              <a:rPr lang="en-US" dirty="0" smtClean="0"/>
              <a:t>moment arm from point O </a:t>
            </a:r>
            <a:r>
              <a:rPr lang="en-US" i="1" dirty="0" smtClean="0"/>
              <a:t>to the line of action of the force  (which is difficult to obtain) is not needed.</a:t>
            </a:r>
          </a:p>
          <a:p>
            <a:r>
              <a:rPr lang="en-US" i="1" dirty="0" smtClean="0"/>
              <a:t> In other words. we can use any position vector r measured from</a:t>
            </a:r>
            <a:r>
              <a:rPr lang="en-US" dirty="0" smtClean="0"/>
              <a:t> point </a:t>
            </a:r>
            <a:r>
              <a:rPr lang="en-US" i="1" dirty="0" smtClean="0"/>
              <a:t>O to any point on the line of action of the force F, as shown in Fig.</a:t>
            </a:r>
          </a:p>
          <a:p>
            <a:endParaRPr lang="en-US" dirty="0" smtClean="0"/>
          </a:p>
          <a:p>
            <a:pPr marL="2854325" indent="-395288"/>
            <a:r>
              <a:rPr lang="en-US" dirty="0" smtClean="0"/>
              <a:t>Since F can be applied at any point along its line of action and still create the moment about point O, </a:t>
            </a:r>
            <a:r>
              <a:rPr lang="en-US" i="1" dirty="0" smtClean="0"/>
              <a:t>then F can be considered a sliding vector</a:t>
            </a:r>
            <a:endParaRPr lang="en-US" dirty="0" smtClean="0"/>
          </a:p>
          <a:p>
            <a:pPr marL="2854325" indent="-395288"/>
            <a:r>
              <a:rPr lang="en-US" dirty="0" smtClean="0"/>
              <a:t>This property is called the </a:t>
            </a:r>
            <a:r>
              <a:rPr lang="en-US" i="1" dirty="0" smtClean="0"/>
              <a:t>principle of transmissibility of a force.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4267200" y="3429000"/>
          <a:ext cx="3479800" cy="508000"/>
        </p:xfrm>
        <a:graphic>
          <a:graphicData uri="http://schemas.openxmlformats.org/presentationml/2006/ole">
            <p:oleObj spid="_x0000_s11266" name="Equation" r:id="rId4" imgW="173988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733800"/>
            <a:ext cx="3048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9850" y="1219200"/>
            <a:ext cx="27241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Cartesian Vector Formulation for Moment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Considering the coordinate axes </a:t>
            </a:r>
            <a:r>
              <a:rPr lang="en-US" sz="2400" dirty="0" err="1" smtClean="0"/>
              <a:t>x,y</a:t>
            </a:r>
            <a:r>
              <a:rPr lang="en-US" sz="2400" dirty="0" smtClean="0"/>
              <a:t> and z. then                                         the position vector r and force F can be expressed                                 as Cartesian vectors. </a:t>
            </a:r>
          </a:p>
          <a:p>
            <a:r>
              <a:rPr lang="en-US" sz="2400" dirty="0" smtClean="0"/>
              <a:t>Applying cross product equation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 </a:t>
            </a:r>
          </a:p>
          <a:p>
            <a:pPr>
              <a:buNone/>
            </a:pPr>
            <a:r>
              <a:rPr lang="en-US" sz="2400" dirty="0" smtClean="0"/>
              <a:t>	where </a:t>
            </a:r>
            <a:r>
              <a:rPr lang="en-US" sz="2400" i="1" dirty="0" err="1" smtClean="0"/>
              <a:t>r</a:t>
            </a:r>
            <a:r>
              <a:rPr lang="en-US" sz="2400" i="1" baseline="-25000" dirty="0" err="1" smtClean="0"/>
              <a:t>x</a:t>
            </a:r>
            <a:r>
              <a:rPr lang="en-US" sz="2400" i="1" baseline="-25000" dirty="0" smtClean="0"/>
              <a:t> 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r</a:t>
            </a:r>
            <a:r>
              <a:rPr lang="en-US" sz="2400" i="1" baseline="-25000" dirty="0" err="1" smtClean="0"/>
              <a:t>y</a:t>
            </a:r>
            <a:r>
              <a:rPr lang="en-US" sz="2400" i="1" baseline="-25000" dirty="0" smtClean="0"/>
              <a:t>, </a:t>
            </a:r>
            <a:r>
              <a:rPr lang="en-US" sz="2400" i="1" dirty="0" err="1" smtClean="0"/>
              <a:t>r</a:t>
            </a:r>
            <a:r>
              <a:rPr lang="en-US" sz="2400" i="1" baseline="-25000" dirty="0" err="1" smtClean="0"/>
              <a:t>z</a:t>
            </a:r>
            <a:r>
              <a:rPr lang="en-US" sz="2400" i="1" dirty="0" smtClean="0"/>
              <a:t> represent the x, y, z components of                                      the position </a:t>
            </a:r>
            <a:r>
              <a:rPr lang="en-US" sz="2400" dirty="0" smtClean="0"/>
              <a:t>Vector from point O to </a:t>
            </a:r>
            <a:r>
              <a:rPr lang="en-US" sz="2400" i="1" dirty="0" smtClean="0"/>
              <a:t>any point on  the                                 </a:t>
            </a:r>
            <a:r>
              <a:rPr lang="en-US" sz="2400" dirty="0" smtClean="0"/>
              <a:t>line of action of the force</a:t>
            </a:r>
          </a:p>
          <a:p>
            <a:r>
              <a:rPr lang="en-US" sz="2400" i="1" dirty="0" err="1" smtClean="0"/>
              <a:t>Fx</a:t>
            </a:r>
            <a:r>
              <a:rPr lang="en-US" sz="2400" i="1" dirty="0" smtClean="0"/>
              <a:t> ,</a:t>
            </a:r>
            <a:r>
              <a:rPr lang="en-US" sz="2400" i="1" dirty="0" err="1" smtClean="0"/>
              <a:t>Fy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Fz</a:t>
            </a:r>
            <a:r>
              <a:rPr lang="en-US" sz="2400" i="1" dirty="0" smtClean="0"/>
              <a:t> represent the force components of the                                  force vector.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1758950" y="2743200"/>
          <a:ext cx="3963988" cy="990600"/>
        </p:xfrm>
        <a:graphic>
          <a:graphicData uri="http://schemas.openxmlformats.org/presentationml/2006/ole">
            <p:oleObj spid="_x0000_s12292" name="Equation" r:id="rId5" imgW="1676160" imgH="7617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4350" y="1295400"/>
            <a:ext cx="35496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Resultant Moment of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229600" cy="4525963"/>
          </a:xfrm>
        </p:spPr>
        <p:txBody>
          <a:bodyPr/>
          <a:lstStyle/>
          <a:p>
            <a:r>
              <a:rPr lang="en-US" dirty="0" smtClean="0"/>
              <a:t>If a body is acted upon by a system                  of forces as shown in Fig., </a:t>
            </a:r>
          </a:p>
          <a:p>
            <a:r>
              <a:rPr lang="en-US" dirty="0" smtClean="0"/>
              <a:t>the resultant  moment of the                           forces about point </a:t>
            </a:r>
            <a:r>
              <a:rPr lang="en-US" i="1" dirty="0" smtClean="0"/>
              <a:t>O can be                determined by vector addition of the moment of </a:t>
            </a:r>
            <a:r>
              <a:rPr lang="en-US" dirty="0" smtClean="0"/>
              <a:t>each force. </a:t>
            </a:r>
          </a:p>
          <a:p>
            <a:r>
              <a:rPr lang="en-US" dirty="0" smtClean="0"/>
              <a:t>This resultant can be written symbolically 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1755775" y="5181600"/>
          <a:ext cx="3197225" cy="820739"/>
        </p:xfrm>
        <a:graphic>
          <a:graphicData uri="http://schemas.openxmlformats.org/presentationml/2006/ole">
            <p:oleObj spid="_x0000_s13315" name="Equation" r:id="rId4" imgW="102852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2590800" y="2590800"/>
            <a:ext cx="3962400" cy="364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Determine the moment produced by the force F as shown in fig. about point </a:t>
            </a:r>
            <a:r>
              <a:rPr lang="en-US" i="1" dirty="0" smtClean="0"/>
              <a:t>O. Express the result as a Cartesian vector.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 of a Force</a:t>
            </a:r>
            <a:endParaRPr lang="en-US" dirty="0"/>
          </a:p>
        </p:txBody>
      </p:sp>
      <p:pic>
        <p:nvPicPr>
          <p:cNvPr id="154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5753100" y="1190625"/>
            <a:ext cx="33909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143000"/>
            <a:ext cx="8915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393700">
              <a:buFont typeface="Arial" pitchFamily="34" charset="0"/>
              <a:buChar char="•"/>
            </a:pPr>
            <a:r>
              <a:rPr lang="en-US" sz="2400" dirty="0" smtClean="0"/>
              <a:t>The analysis of a system of forces       				                             requires knowledge about the                                                 equilibrium</a:t>
            </a:r>
          </a:p>
          <a:p>
            <a:pPr lvl="1" indent="-393700">
              <a:buFont typeface="Arial" pitchFamily="34" charset="0"/>
              <a:buChar char="•"/>
            </a:pPr>
            <a:r>
              <a:rPr lang="en-US" sz="2400" dirty="0" smtClean="0"/>
              <a:t>For a particle or a system  to be                                                              in equilibrium, not only the resultant                                            forces but also  the resultant of                                                        another component known as                                                     moment should be equal to zero</a:t>
            </a:r>
          </a:p>
          <a:p>
            <a:pPr lvl="1" indent="-393700">
              <a:buFont typeface="Arial" pitchFamily="34" charset="0"/>
              <a:buChar char="•"/>
            </a:pPr>
            <a:r>
              <a:rPr lang="en-US" sz="2400" dirty="0" smtClean="0"/>
              <a:t> When a force is applied to a body ,                                                           it will produce a tendency for  the body to rotate about a point that is not on the line of action of the force.  </a:t>
            </a:r>
          </a:p>
          <a:p>
            <a:pPr lvl="1" indent="-457200">
              <a:buFont typeface="Arial" pitchFamily="34" charset="0"/>
              <a:buChar char="•"/>
            </a:pPr>
            <a:r>
              <a:rPr lang="en-US" sz="2400" dirty="0" smtClean="0"/>
              <a:t>This tendency to rotate is sometimes called a </a:t>
            </a:r>
            <a:r>
              <a:rPr lang="en-US" sz="2400" i="1" dirty="0" smtClean="0"/>
              <a:t>torque  but most often it is called  </a:t>
            </a:r>
            <a:r>
              <a:rPr lang="en-US" sz="2400" dirty="0" smtClean="0"/>
              <a:t>the  moment of a force or simply the moment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6496050" y="1600200"/>
            <a:ext cx="26479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Problem1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 shown in Fig., either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A</a:t>
            </a:r>
            <a:r>
              <a:rPr lang="en-US" sz="2400" dirty="0" smtClean="0"/>
              <a:t>. or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B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can be used to determine the moment  about point O.</a:t>
            </a:r>
          </a:p>
          <a:p>
            <a:r>
              <a:rPr lang="en-US" sz="2400" dirty="0" smtClean="0"/>
              <a:t>The position vectors are</a:t>
            </a:r>
          </a:p>
          <a:p>
            <a:endParaRPr lang="en-US" sz="2400" dirty="0" smtClean="0"/>
          </a:p>
          <a:p>
            <a:r>
              <a:rPr lang="en-US" sz="2400" dirty="0" smtClean="0"/>
              <a:t>Force F can be expressed in Cartesian form as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1371600" y="2438400"/>
          <a:ext cx="4658592" cy="381000"/>
        </p:xfrm>
        <a:graphic>
          <a:graphicData uri="http://schemas.openxmlformats.org/presentationml/2006/ole">
            <p:oleObj spid="_x0000_s15363" name="Equation" r:id="rId4" imgW="1625400" imgH="241200" progId="Equation.3">
              <p:embed/>
            </p:oleObj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838200" y="3200400"/>
          <a:ext cx="7839075" cy="3386137"/>
        </p:xfrm>
        <a:graphic>
          <a:graphicData uri="http://schemas.openxmlformats.org/presentationml/2006/ole">
            <p:oleObj spid="_x0000_s15364" name="Equation" r:id="rId5" imgW="3314520" imgH="2603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Two forces act on the rod as shown in Fig. D</a:t>
            </a:r>
            <a:r>
              <a:rPr lang="en-US" sz="2800" i="1" dirty="0" smtClean="0"/>
              <a:t>etermine the </a:t>
            </a:r>
            <a:r>
              <a:rPr lang="en-US" sz="2800" dirty="0" smtClean="0"/>
              <a:t>resultant moment they create about the flange at O. Express the result as a Cartesian vector.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2133600" y="2590800"/>
            <a:ext cx="4419600" cy="342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6019800" y="1104103"/>
            <a:ext cx="2971800" cy="293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Problem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91600" cy="4724400"/>
          </a:xfrm>
        </p:spPr>
        <p:txBody>
          <a:bodyPr/>
          <a:lstStyle/>
          <a:p>
            <a:r>
              <a:rPr lang="en-US" dirty="0" smtClean="0"/>
              <a:t>Position vectors for each are to be            determined first.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The resultant moment about </a:t>
            </a:r>
            <a:r>
              <a:rPr lang="en-US" i="1" dirty="0" smtClean="0"/>
              <a:t>0 is                        therefore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1752600" y="2286000"/>
            <a:ext cx="2961640" cy="990600"/>
            <a:chOff x="1752600" y="2286000"/>
            <a:chExt cx="2961640" cy="990600"/>
          </a:xfrm>
        </p:grpSpPr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3">
              <a:lum bright="10000"/>
            </a:blip>
            <a:srcRect/>
            <a:stretch>
              <a:fillRect/>
            </a:stretch>
          </p:blipFill>
          <p:spPr bwMode="auto">
            <a:xfrm>
              <a:off x="1752600" y="2438400"/>
              <a:ext cx="296164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1828800" y="24384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905000" y="29718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Isosceles Triangle 10"/>
            <p:cNvSpPr/>
            <p:nvPr/>
          </p:nvSpPr>
          <p:spPr>
            <a:xfrm>
              <a:off x="2849881" y="2286000"/>
              <a:ext cx="45719" cy="152400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2849881" y="2743200"/>
              <a:ext cx="45719" cy="152400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3535681" y="2743200"/>
              <a:ext cx="45719" cy="152400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4145281" y="2743200"/>
              <a:ext cx="45719" cy="152400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362200" y="3962400"/>
            <a:ext cx="4927600" cy="457200"/>
            <a:chOff x="2362200" y="4038600"/>
            <a:chExt cx="4927600" cy="457200"/>
          </a:xfrm>
        </p:grpSpPr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 l="-1180" t="-1409" r="75114" b="89885"/>
            <a:stretch>
              <a:fillRect/>
            </a:stretch>
          </p:blipFill>
          <p:spPr bwMode="auto">
            <a:xfrm>
              <a:off x="2362200" y="4038600"/>
              <a:ext cx="2057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 l="5578" t="12420" r="55162" b="76056"/>
            <a:stretch>
              <a:fillRect/>
            </a:stretch>
          </p:blipFill>
          <p:spPr bwMode="auto">
            <a:xfrm>
              <a:off x="4191000" y="4114800"/>
              <a:ext cx="30988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2" name="Straight Arrow Connector 21"/>
            <p:cNvCxnSpPr/>
            <p:nvPr/>
          </p:nvCxnSpPr>
          <p:spPr>
            <a:xfrm>
              <a:off x="2514600" y="40386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3429000" y="4113212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886200" y="4113212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495800" y="4113212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029200" y="4113212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562600" y="41148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6172200" y="4113212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838200" y="5334000"/>
            <a:ext cx="6000750" cy="838200"/>
            <a:chOff x="838200" y="5334000"/>
            <a:chExt cx="6000750" cy="838200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 l="7080" t="52112" b="16902"/>
            <a:stretch>
              <a:fillRect/>
            </a:stretch>
          </p:blipFill>
          <p:spPr bwMode="auto">
            <a:xfrm>
              <a:off x="838200" y="5334000"/>
              <a:ext cx="600075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Isosceles Triangle 31"/>
            <p:cNvSpPr/>
            <p:nvPr/>
          </p:nvSpPr>
          <p:spPr>
            <a:xfrm>
              <a:off x="2286000" y="5334000"/>
              <a:ext cx="45719" cy="152400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/>
            <p:cNvSpPr/>
            <p:nvPr/>
          </p:nvSpPr>
          <p:spPr>
            <a:xfrm>
              <a:off x="2895600" y="5334000"/>
              <a:ext cx="45719" cy="152400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4831081" y="5334000"/>
              <a:ext cx="45719" cy="152400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2819400" y="5715000"/>
              <a:ext cx="45719" cy="152400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/>
            <p:cNvSpPr/>
            <p:nvPr/>
          </p:nvSpPr>
          <p:spPr>
            <a:xfrm>
              <a:off x="4831081" y="5715000"/>
              <a:ext cx="45719" cy="152400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/>
            <p:cNvSpPr/>
            <p:nvPr/>
          </p:nvSpPr>
          <p:spPr>
            <a:xfrm>
              <a:off x="6507481" y="5715000"/>
              <a:ext cx="45719" cy="152400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62000" y="6096000"/>
            <a:ext cx="2590800" cy="533400"/>
            <a:chOff x="762000" y="6096000"/>
            <a:chExt cx="2590800" cy="533400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 l="7080" t="80281" r="52802"/>
            <a:stretch>
              <a:fillRect/>
            </a:stretch>
          </p:blipFill>
          <p:spPr bwMode="auto">
            <a:xfrm>
              <a:off x="762000" y="6096000"/>
              <a:ext cx="25908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8" name="Isosceles Triangle 37"/>
            <p:cNvSpPr/>
            <p:nvPr/>
          </p:nvSpPr>
          <p:spPr>
            <a:xfrm>
              <a:off x="1219200" y="6096000"/>
              <a:ext cx="45719" cy="152400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1783081" y="6096000"/>
              <a:ext cx="45719" cy="152400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2286000" y="6096000"/>
              <a:ext cx="45719" cy="152400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62000" y="4343400"/>
            <a:ext cx="3352800" cy="990600"/>
            <a:chOff x="762000" y="4343400"/>
            <a:chExt cx="3352800" cy="990600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 l="5900" t="21127" r="42183" b="45070"/>
            <a:stretch>
              <a:fillRect/>
            </a:stretch>
          </p:blipFill>
          <p:spPr bwMode="auto">
            <a:xfrm>
              <a:off x="762000" y="4419600"/>
              <a:ext cx="33528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Isosceles Triangle 28"/>
            <p:cNvSpPr/>
            <p:nvPr/>
          </p:nvSpPr>
          <p:spPr>
            <a:xfrm>
              <a:off x="1249681" y="4343400"/>
              <a:ext cx="45719" cy="152400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1706881" y="4343400"/>
              <a:ext cx="45719" cy="152400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2133600" y="4343400"/>
              <a:ext cx="45719" cy="152400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42"/>
            <p:cNvSpPr/>
            <p:nvPr/>
          </p:nvSpPr>
          <p:spPr>
            <a:xfrm>
              <a:off x="2743200" y="4343400"/>
              <a:ext cx="45719" cy="152400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>
              <a:off x="3200400" y="4343400"/>
              <a:ext cx="45719" cy="152400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4"/>
            <p:cNvSpPr/>
            <p:nvPr/>
          </p:nvSpPr>
          <p:spPr>
            <a:xfrm>
              <a:off x="3627119" y="4343400"/>
              <a:ext cx="45719" cy="152400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9975" y="3886200"/>
            <a:ext cx="17240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Principle of Moments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A concept often used in mechanics is the </a:t>
            </a:r>
            <a:r>
              <a:rPr lang="en-US" sz="2400" i="1" dirty="0" smtClean="0"/>
              <a:t>principle of moments, </a:t>
            </a:r>
            <a:r>
              <a:rPr lang="en-US" sz="2400" dirty="0" smtClean="0"/>
              <a:t>which is sometimes referred to as </a:t>
            </a:r>
            <a:r>
              <a:rPr lang="en-US" sz="2400" i="1" dirty="0" err="1" smtClean="0"/>
              <a:t>Varignon’s</a:t>
            </a:r>
            <a:r>
              <a:rPr lang="en-US" sz="2400" i="1" dirty="0" smtClean="0"/>
              <a:t> Theorem</a:t>
            </a:r>
          </a:p>
          <a:p>
            <a:r>
              <a:rPr lang="en-US" sz="2400" dirty="0" smtClean="0"/>
              <a:t>It was originally developed by the French mathematician </a:t>
            </a:r>
            <a:r>
              <a:rPr lang="en-US" sz="2400" i="1" dirty="0" err="1" smtClean="0"/>
              <a:t>Varignon</a:t>
            </a:r>
            <a:r>
              <a:rPr lang="en-US" sz="2400" dirty="0" smtClean="0"/>
              <a:t> (1654- 1722).</a:t>
            </a:r>
          </a:p>
          <a:p>
            <a:r>
              <a:rPr lang="en-US" sz="2400" dirty="0" smtClean="0"/>
              <a:t>It states that </a:t>
            </a:r>
            <a:r>
              <a:rPr lang="en-US" sz="2400" i="1" dirty="0" smtClean="0"/>
              <a:t>the moment of the of force about a point is equal to the sum of the moments of components of the force about that point. </a:t>
            </a:r>
          </a:p>
          <a:p>
            <a:r>
              <a:rPr lang="en-US" sz="2400" dirty="0" smtClean="0"/>
              <a:t>This theorem can be shown by the distribution                              law of cross product.</a:t>
            </a:r>
          </a:p>
          <a:p>
            <a:r>
              <a:rPr lang="en-US" sz="2400" dirty="0" smtClean="0"/>
              <a:t>Considering the forces shown in Fig.,</a:t>
            </a:r>
          </a:p>
          <a:p>
            <a:r>
              <a:rPr lang="en-US" sz="2400" dirty="0" smtClean="0"/>
              <a:t>As </a:t>
            </a:r>
          </a:p>
          <a:p>
            <a:r>
              <a:rPr lang="en-US" sz="2400" dirty="0" smtClean="0"/>
              <a:t>Therefore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5" name="Group 23"/>
          <p:cNvGrpSpPr/>
          <p:nvPr/>
        </p:nvGrpSpPr>
        <p:grpSpPr>
          <a:xfrm>
            <a:off x="1219200" y="5410200"/>
            <a:ext cx="6279216" cy="914400"/>
            <a:chOff x="1219200" y="5410200"/>
            <a:chExt cx="6279216" cy="914400"/>
          </a:xfrm>
        </p:grpSpPr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0" y="5924550"/>
              <a:ext cx="521241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19200" y="5486400"/>
              <a:ext cx="1550504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1295400" y="54102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828800" y="54102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362200" y="54102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286000" y="58674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895600" y="59436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352800" y="59436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886200" y="59436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343400" y="58674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76800" y="58674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486400" y="59436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943600" y="59436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629400" y="59436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7086600" y="59436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282" y="3124200"/>
            <a:ext cx="3805518" cy="328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dirty="0" smtClean="0"/>
              <a:t>Principle of Moments (Contd..)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For two dimensional problem, we can use the principle of moments by resolving the force into its rectangular components </a:t>
            </a:r>
          </a:p>
          <a:p>
            <a:r>
              <a:rPr lang="en-US" sz="2400" dirty="0" smtClean="0"/>
              <a:t>Then determine the moment using a scalar analysis.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					as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	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590800"/>
            <a:ext cx="311971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124200"/>
            <a:ext cx="120594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700" b="1" dirty="0" smtClean="0"/>
              <a:t>Principle of Moments Contd..) </a:t>
            </a:r>
            <a:r>
              <a:rPr lang="en-US" sz="6000" dirty="0" smtClean="0"/>
              <a:t>Example1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28190" y="1752600"/>
            <a:ext cx="357703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4267200" y="2819400"/>
            <a:ext cx="4766742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57200" y="1295400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To determine the moment of the force in Fig. a about point </a:t>
            </a:r>
            <a:r>
              <a:rPr lang="en-US" sz="2400" i="1" dirty="0" smtClean="0"/>
              <a:t>O.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733800" y="1828800"/>
            <a:ext cx="502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moment arm </a:t>
            </a:r>
            <a:r>
              <a:rPr lang="en-US" i="1" dirty="0" smtClean="0"/>
              <a:t>d as in Fig. b,  can be found from trigonometry.</a:t>
            </a:r>
          </a:p>
          <a:p>
            <a:r>
              <a:rPr lang="sv-SE" dirty="0" smtClean="0"/>
              <a:t>d = (3 m) sin 7S</a:t>
            </a:r>
            <a:r>
              <a:rPr lang="sv-SE" dirty="0" smtClean="0">
                <a:sym typeface="Symbol"/>
              </a:rPr>
              <a:t>=</a:t>
            </a:r>
            <a:r>
              <a:rPr lang="sv-SE" dirty="0" smtClean="0"/>
              <a:t> 2.898 m</a:t>
            </a:r>
            <a:endParaRPr lang="en-US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192910" y="5029200"/>
            <a:ext cx="605549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 smtClean="0"/>
              <a:t>Principle of Moments Contd..) </a:t>
            </a:r>
            <a:r>
              <a:rPr lang="en-US" sz="5400" dirty="0" smtClean="0"/>
              <a:t>Example 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Force F acts at the end of the angle bracket as shown in </a:t>
            </a:r>
            <a:r>
              <a:rPr lang="en-US" sz="2400" dirty="0" err="1" smtClean="0"/>
              <a:t>Fig.a</a:t>
            </a:r>
            <a:r>
              <a:rPr lang="en-US" sz="2400" dirty="0" smtClean="0"/>
              <a:t>. Determine the moment of the force about point O.</a:t>
            </a:r>
          </a:p>
          <a:p>
            <a:r>
              <a:rPr lang="en-US" sz="2400" dirty="0" smtClean="0"/>
              <a:t>The force is resolved into two components as shown in </a:t>
            </a:r>
            <a:r>
              <a:rPr lang="en-US" sz="2400" dirty="0" err="1" smtClean="0"/>
              <a:t>Fig.b</a:t>
            </a:r>
            <a:r>
              <a:rPr lang="en-US" sz="2400" dirty="0" smtClean="0"/>
              <a:t>., then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533400" y="3048000"/>
            <a:ext cx="299548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4724400" y="3048000"/>
            <a:ext cx="24765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2286000" y="2590800"/>
            <a:ext cx="47148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/>
          <a:stretch>
            <a:fillRect/>
          </a:stretch>
        </p:blipFill>
        <p:spPr bwMode="auto">
          <a:xfrm>
            <a:off x="6019800" y="2971800"/>
            <a:ext cx="19812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>
            <a:off x="6019800" y="2971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b="1" dirty="0" smtClean="0"/>
              <a:t>Principle of Moments </a:t>
            </a:r>
            <a:br>
              <a:rPr lang="en-US" sz="2400" b="1" dirty="0" smtClean="0"/>
            </a:br>
            <a:r>
              <a:rPr lang="en-US" sz="2400" b="1" dirty="0" smtClean="0"/>
              <a:t>		</a:t>
            </a:r>
            <a:r>
              <a:rPr lang="en-US" sz="2400" dirty="0" smtClean="0"/>
              <a:t>Example 2</a:t>
            </a:r>
            <a:r>
              <a:rPr lang="en-US" dirty="0" smtClean="0"/>
              <a:t> </a:t>
            </a:r>
            <a:r>
              <a:rPr lang="en-US" sz="2400" dirty="0" smtClean="0"/>
              <a:t>(</a:t>
            </a:r>
            <a:r>
              <a:rPr lang="en-US" sz="2400" b="1" dirty="0" smtClean="0"/>
              <a:t>Contd..)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en-US" sz="2400" dirty="0" smtClean="0"/>
              <a:t>Alternative Method using </a:t>
            </a:r>
            <a:r>
              <a:rPr lang="en-US" sz="2400" dirty="0" err="1" smtClean="0"/>
              <a:t>Varignon’s</a:t>
            </a:r>
            <a:r>
              <a:rPr lang="en-US" sz="2400" dirty="0" smtClean="0"/>
              <a:t> theorem</a:t>
            </a:r>
          </a:p>
          <a:p>
            <a:r>
              <a:rPr lang="en-US" sz="2400" dirty="0" smtClean="0"/>
              <a:t>Using a Cartesian vector approach, the force and position vectors are determined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The moment is therefore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3810000" y="2286000"/>
            <a:ext cx="390661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191000"/>
            <a:ext cx="44672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6896" y="1066800"/>
            <a:ext cx="291710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Moment of a Force about a</a:t>
            </a:r>
            <a:br>
              <a:rPr lang="en-US" sz="3600" dirty="0" smtClean="0"/>
            </a:br>
            <a:r>
              <a:rPr lang="en-US" sz="3600" dirty="0" smtClean="0"/>
              <a:t>Specified Axis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Some times-the moment produced by a force about a specified axis must be determined. </a:t>
            </a:r>
          </a:p>
          <a:p>
            <a:r>
              <a:rPr lang="en-US" dirty="0" smtClean="0"/>
              <a:t>For example, suppose the lug nut at a on                                the car tire as in Fig. needs to be loosened. </a:t>
            </a:r>
          </a:p>
          <a:p>
            <a:r>
              <a:rPr lang="en-US" dirty="0" smtClean="0"/>
              <a:t>The force applied to the wrench will                                            create a tendency for the wrench and the nut to                      rotate about axis  passing through </a:t>
            </a:r>
            <a:r>
              <a:rPr lang="en-US" b="1" dirty="0" smtClean="0"/>
              <a:t>0</a:t>
            </a:r>
          </a:p>
          <a:p>
            <a:r>
              <a:rPr lang="en-US" dirty="0" smtClean="0"/>
              <a:t>But the nut can only rotate about the </a:t>
            </a:r>
            <a:r>
              <a:rPr lang="en-US" b="1" dirty="0" smtClean="0"/>
              <a:t>y</a:t>
            </a:r>
            <a:r>
              <a:rPr lang="en-US" dirty="0" smtClean="0"/>
              <a:t> axis.</a:t>
            </a:r>
          </a:p>
          <a:p>
            <a:r>
              <a:rPr lang="en-US" dirty="0" smtClean="0"/>
              <a:t>Hence only the </a:t>
            </a:r>
            <a:r>
              <a:rPr lang="en-US" b="1" dirty="0" smtClean="0"/>
              <a:t>y</a:t>
            </a:r>
            <a:r>
              <a:rPr lang="en-US" dirty="0" smtClean="0"/>
              <a:t> component of the moment is needed. and the total moment produced is not important. </a:t>
            </a:r>
          </a:p>
          <a:p>
            <a:r>
              <a:rPr lang="en-US" dirty="0" smtClean="0"/>
              <a:t>To determine  this component, we can use either a scalar or vector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358991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1800" dirty="0" smtClean="0"/>
              <a:t>Moment of a Force about a Specified Axis (Contd..)</a:t>
            </a:r>
            <a:br>
              <a:rPr lang="en-US" sz="1800" dirty="0" smtClean="0"/>
            </a:br>
            <a:r>
              <a:rPr lang="en-US" sz="1800" dirty="0" smtClean="0"/>
              <a:t>	</a:t>
            </a:r>
            <a:r>
              <a:rPr lang="en-US" sz="3200" dirty="0" smtClean="0"/>
              <a:t>Scalar Method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3657600" indent="-346075"/>
            <a:r>
              <a:rPr lang="en-US" dirty="0" smtClean="0"/>
              <a:t>To use a scalar analysis in the case of the lug nut as in Fig.,</a:t>
            </a:r>
          </a:p>
          <a:p>
            <a:pPr marL="3657600" indent="-346075"/>
            <a:r>
              <a:rPr lang="en-US" dirty="0" smtClean="0"/>
              <a:t>Moment arm, the perpendicular distance from the axis to the line of action of the force is</a:t>
            </a:r>
          </a:p>
          <a:p>
            <a:pPr marL="3657600" indent="-346075">
              <a:buNone/>
            </a:pPr>
            <a:r>
              <a:rPr lang="en-US" dirty="0" smtClean="0"/>
              <a:t>		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y</a:t>
            </a:r>
            <a:r>
              <a:rPr lang="en-US" i="1" dirty="0" smtClean="0"/>
              <a:t> = d </a:t>
            </a:r>
            <a:r>
              <a:rPr lang="en-US" i="1" dirty="0" err="1" smtClean="0"/>
              <a:t>cos</a:t>
            </a:r>
            <a:r>
              <a:rPr lang="en-US" i="1" dirty="0" smtClean="0"/>
              <a:t> </a:t>
            </a:r>
            <a:r>
              <a:rPr lang="en-US" i="1" dirty="0" smtClean="0">
                <a:sym typeface="Symbol"/>
              </a:rPr>
              <a:t></a:t>
            </a:r>
            <a:r>
              <a:rPr lang="en-US" i="1" dirty="0" smtClean="0"/>
              <a:t>. </a:t>
            </a:r>
          </a:p>
          <a:p>
            <a:pPr marL="3657600" indent="-346075"/>
            <a:r>
              <a:rPr lang="en-US" i="1" dirty="0" smtClean="0"/>
              <a:t>Thus. the moment of F about the y </a:t>
            </a:r>
            <a:r>
              <a:rPr lang="en-US" dirty="0" smtClean="0"/>
              <a:t>axis is </a:t>
            </a:r>
            <a:r>
              <a:rPr lang="en-US" i="1" dirty="0" smtClean="0"/>
              <a:t>M</a:t>
            </a:r>
            <a:r>
              <a:rPr lang="en-US" i="1" baseline="-25000" dirty="0" smtClean="0"/>
              <a:t>y</a:t>
            </a:r>
            <a:r>
              <a:rPr lang="en-US" i="1" dirty="0" smtClean="0"/>
              <a:t>=</a:t>
            </a:r>
            <a:r>
              <a:rPr lang="en-US" i="1" dirty="0" err="1" smtClean="0"/>
              <a:t>Fd</a:t>
            </a:r>
            <a:r>
              <a:rPr lang="en-US" i="1" baseline="-25000" dirty="0" err="1" smtClean="0"/>
              <a:t>y</a:t>
            </a:r>
            <a:r>
              <a:rPr lang="en-US" i="1" dirty="0" smtClean="0"/>
              <a:t>= F(d </a:t>
            </a:r>
            <a:r>
              <a:rPr lang="en-US" i="1" dirty="0" err="1" smtClean="0"/>
              <a:t>cos</a:t>
            </a:r>
            <a:r>
              <a:rPr lang="en-US" i="1" dirty="0" smtClean="0">
                <a:sym typeface="Symbol"/>
              </a:rPr>
              <a:t> </a:t>
            </a:r>
            <a:r>
              <a:rPr lang="en-US" i="1" dirty="0" smtClean="0"/>
              <a:t>). </a:t>
            </a:r>
          </a:p>
          <a:p>
            <a:pPr marL="3657600" indent="-346075"/>
            <a:r>
              <a:rPr lang="en-US" i="1" dirty="0" smtClean="0"/>
              <a:t>According to the right-hand rule. M</a:t>
            </a:r>
            <a:r>
              <a:rPr lang="en-US" i="1" baseline="-25000" dirty="0" smtClean="0"/>
              <a:t>y</a:t>
            </a:r>
            <a:r>
              <a:rPr lang="en-US" i="1" dirty="0" smtClean="0"/>
              <a:t> is </a:t>
            </a:r>
            <a:r>
              <a:rPr lang="en-US" dirty="0" smtClean="0"/>
              <a:t>directed along the positive y axis as shown in the figure. </a:t>
            </a:r>
          </a:p>
          <a:p>
            <a:pPr marL="630238" indent="-630238"/>
            <a:r>
              <a:rPr lang="en-US" dirty="0" smtClean="0"/>
              <a:t>In general, about any axis </a:t>
            </a:r>
            <a:r>
              <a:rPr lang="en-US" i="1" dirty="0" smtClean="0"/>
              <a:t>a, the moment 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5562600"/>
            <a:ext cx="132805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 t="44037"/>
          <a:stretch>
            <a:fillRect/>
          </a:stretch>
        </p:blipFill>
        <p:spPr bwMode="auto">
          <a:xfrm>
            <a:off x="5562600" y="5743575"/>
            <a:ext cx="2645799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b="14159"/>
          <a:stretch>
            <a:fillRect/>
          </a:stretch>
        </p:blipFill>
        <p:spPr bwMode="auto">
          <a:xfrm>
            <a:off x="2819400" y="5010150"/>
            <a:ext cx="26765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 b="7240"/>
          <a:stretch>
            <a:fillRect/>
          </a:stretch>
        </p:blipFill>
        <p:spPr bwMode="auto">
          <a:xfrm>
            <a:off x="0" y="4905375"/>
            <a:ext cx="28098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76975" y="1343025"/>
            <a:ext cx="28670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Magnitude of Moment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3820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For example. consider a wrench used to unscrew the bolt as shown in Fig.1</a:t>
            </a:r>
          </a:p>
          <a:p>
            <a:r>
              <a:rPr lang="en-US" dirty="0" smtClean="0"/>
              <a:t>If a force is applied to the handle of the wrench, it will 		tend to turn the bolt about point </a:t>
            </a:r>
            <a:r>
              <a:rPr lang="en-US" i="1" dirty="0" smtClean="0"/>
              <a:t>0 (or the z </a:t>
            </a:r>
            <a:r>
              <a:rPr lang="en-US" dirty="0" smtClean="0"/>
              <a:t>axis).</a:t>
            </a:r>
          </a:p>
          <a:p>
            <a:r>
              <a:rPr lang="en-US" dirty="0" smtClean="0"/>
              <a:t>The magnitude of the moment is directly proportional	                 to the magnitude of F and the perpendicular distance or moment arm </a:t>
            </a:r>
            <a:r>
              <a:rPr lang="en-US" i="1" dirty="0" smtClean="0"/>
              <a:t>d</a:t>
            </a:r>
          </a:p>
          <a:p>
            <a:r>
              <a:rPr lang="en-US" dirty="0" smtClean="0"/>
              <a:t>if the force F is applied at an angle </a:t>
            </a:r>
            <a:r>
              <a:rPr lang="en-US" i="1" dirty="0" smtClean="0"/>
              <a:t>0≠90</a:t>
            </a:r>
            <a:r>
              <a:rPr lang="en-US" i="1" dirty="0" smtClean="0">
                <a:sym typeface="Symbol"/>
              </a:rPr>
              <a:t></a:t>
            </a:r>
            <a:r>
              <a:rPr lang="en-US" dirty="0" smtClean="0"/>
              <a:t>. then it will be more difficult to turn the bolt since the moment arm </a:t>
            </a:r>
            <a:r>
              <a:rPr lang="en-US" i="1" dirty="0" smtClean="0"/>
              <a:t>d‘ =</a:t>
            </a:r>
            <a:r>
              <a:rPr lang="en-US" i="1" dirty="0" err="1" smtClean="0"/>
              <a:t>dsin</a:t>
            </a:r>
            <a:r>
              <a:rPr lang="en-US" i="1" dirty="0" smtClean="0">
                <a:sym typeface="Symbol"/>
              </a:rPr>
              <a:t></a:t>
            </a:r>
            <a:r>
              <a:rPr lang="en-US" i="1" dirty="0" smtClean="0"/>
              <a:t> will be smaller than d. </a:t>
            </a:r>
          </a:p>
          <a:p>
            <a:r>
              <a:rPr lang="en-US" i="1" dirty="0" smtClean="0"/>
              <a:t>lf F is applied along the wrench.</a:t>
            </a:r>
            <a:r>
              <a:rPr lang="en-US" dirty="0" smtClean="0"/>
              <a:t> its moment arm will be zero since the line of action of F will intersect point </a:t>
            </a:r>
            <a:r>
              <a:rPr lang="en-US" i="1" dirty="0" smtClean="0"/>
              <a:t>0 (the = axis).</a:t>
            </a:r>
          </a:p>
          <a:p>
            <a:r>
              <a:rPr lang="en-US" i="1" dirty="0" smtClean="0"/>
              <a:t> As a result. the moment of F about 0 is also </a:t>
            </a:r>
            <a:r>
              <a:rPr lang="en-US" dirty="0" smtClean="0"/>
              <a:t>zero and no turning can 		occur.</a:t>
            </a:r>
          </a:p>
          <a:p>
            <a:pPr>
              <a:buNone/>
            </a:pPr>
            <a:r>
              <a:rPr lang="en-US" dirty="0" smtClean="0"/>
              <a:t>						The Magnitude of Moment 					about the axis O 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219199"/>
            <a:ext cx="3810000" cy="267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Moment of a Force about a Specified Axis (Contd..)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3600" dirty="0" smtClean="0"/>
              <a:t>Vector Method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534400" cy="5029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To find the moment of force F about the y </a:t>
            </a:r>
            <a:r>
              <a:rPr lang="en-US" sz="2000" i="1" dirty="0" smtClean="0"/>
              <a:t>axis using a vector analysis,  we must first determine the moment of </a:t>
            </a:r>
            <a:r>
              <a:rPr lang="en-US" sz="2000" dirty="0" smtClean="0"/>
              <a:t>the force about the </a:t>
            </a:r>
            <a:r>
              <a:rPr lang="en-US" sz="2000" i="1" dirty="0" smtClean="0"/>
              <a:t>point 0 on they axis by	applying Equation </a:t>
            </a:r>
            <a:r>
              <a:rPr lang="en-US" sz="2000" dirty="0" smtClean="0"/>
              <a:t>Mo = r X F.</a:t>
            </a:r>
          </a:p>
          <a:p>
            <a:r>
              <a:rPr lang="en-US" sz="2000" dirty="0" smtClean="0"/>
              <a:t>The component My along the y axis                       			                     is the </a:t>
            </a:r>
            <a:r>
              <a:rPr lang="en-US" sz="2000" i="1" dirty="0" smtClean="0"/>
              <a:t>projection of Mo </a:t>
            </a:r>
            <a:r>
              <a:rPr lang="en-US" sz="2000" dirty="0" smtClean="0"/>
              <a:t>on the y axis. </a:t>
            </a:r>
          </a:p>
          <a:p>
            <a:r>
              <a:rPr lang="en-US" sz="2000" dirty="0" smtClean="0"/>
              <a:t>It can be found using  equation of dot product </a:t>
            </a:r>
          </a:p>
          <a:p>
            <a:pPr lvl="1"/>
            <a:r>
              <a:rPr lang="en-US" sz="1800" i="1" dirty="0" smtClean="0"/>
              <a:t>M </a:t>
            </a:r>
            <a:r>
              <a:rPr lang="en-US" sz="1800" i="1" baseline="-25000" dirty="0" smtClean="0"/>
              <a:t>y</a:t>
            </a:r>
            <a:r>
              <a:rPr lang="en-US" sz="1800" i="1" dirty="0" smtClean="0"/>
              <a:t>= j · M</a:t>
            </a:r>
            <a:r>
              <a:rPr lang="en-US" sz="1800" i="1" baseline="-25000" dirty="0" smtClean="0"/>
              <a:t>o</a:t>
            </a:r>
            <a:r>
              <a:rPr lang="en-US" sz="1800" i="1" dirty="0" smtClean="0"/>
              <a:t>= j . (r X F). </a:t>
            </a:r>
          </a:p>
          <a:p>
            <a:pPr lvl="1"/>
            <a:r>
              <a:rPr lang="en-US" sz="1800" i="1" dirty="0" smtClean="0"/>
              <a:t>where j is the unit vector </a:t>
            </a:r>
            <a:r>
              <a:rPr lang="en-US" sz="1800" dirty="0" smtClean="0"/>
              <a:t>for the y axis.</a:t>
            </a:r>
          </a:p>
          <a:p>
            <a:r>
              <a:rPr lang="en-US" sz="2000" dirty="0" smtClean="0"/>
              <a:t>Let </a:t>
            </a:r>
            <a:r>
              <a:rPr lang="en-US" sz="2000" dirty="0" err="1" smtClean="0"/>
              <a:t>u</a:t>
            </a:r>
            <a:r>
              <a:rPr lang="en-US" sz="2000" baseline="-25000" dirty="0" err="1" smtClean="0"/>
              <a:t>d</a:t>
            </a:r>
            <a:r>
              <a:rPr lang="en-US" sz="2000" dirty="0" smtClean="0"/>
              <a:t> be the unit vector along any axis a, then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 result can be written in the matrix form as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lum/>
          </a:blip>
          <a:srcRect t="73770" r="-7477" b="-2559"/>
          <a:stretch>
            <a:fillRect/>
          </a:stretch>
        </p:blipFill>
        <p:spPr bwMode="auto">
          <a:xfrm>
            <a:off x="685800" y="4419600"/>
            <a:ext cx="640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/>
          <p:nvPr/>
        </p:nvCxnSpPr>
        <p:spPr>
          <a:xfrm>
            <a:off x="3124200" y="1978024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143000" y="3351212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438400" y="32766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819400" y="3275012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715000" y="4494212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Isosceles Triangle 24"/>
          <p:cNvSpPr/>
          <p:nvPr/>
        </p:nvSpPr>
        <p:spPr>
          <a:xfrm>
            <a:off x="1524000" y="3200400"/>
            <a:ext cx="45719" cy="15240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219200" y="5562600"/>
            <a:ext cx="3593432" cy="1066800"/>
            <a:chOff x="1828800" y="5791200"/>
            <a:chExt cx="3593432" cy="1066800"/>
          </a:xfrm>
        </p:grpSpPr>
        <p:pic>
          <p:nvPicPr>
            <p:cNvPr id="4710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28800" y="5791200"/>
              <a:ext cx="3593432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3" name="Group 32"/>
            <p:cNvGrpSpPr/>
            <p:nvPr/>
          </p:nvGrpSpPr>
          <p:grpSpPr>
            <a:xfrm>
              <a:off x="2057400" y="5791200"/>
              <a:ext cx="2971800" cy="381000"/>
              <a:chOff x="2057400" y="5791200"/>
              <a:chExt cx="2971800" cy="381000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>
                <a:off x="2057400" y="6170612"/>
                <a:ext cx="228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2971800" y="6170612"/>
                <a:ext cx="228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3429000" y="6170612"/>
                <a:ext cx="228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Isosceles Triangle 28"/>
              <p:cNvSpPr/>
              <p:nvPr/>
            </p:nvSpPr>
            <p:spPr>
              <a:xfrm>
                <a:off x="4038600" y="5791200"/>
                <a:ext cx="45719" cy="152400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95800" y="5791200"/>
                <a:ext cx="45719" cy="152400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4983481" y="5867400"/>
                <a:ext cx="45719" cy="152400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4" name="Straight Arrow Connector 33"/>
          <p:cNvCxnSpPr/>
          <p:nvPr/>
        </p:nvCxnSpPr>
        <p:spPr>
          <a:xfrm>
            <a:off x="3657600" y="1979612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676400" y="33528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038600" y="1979612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Isosceles Triangle 36"/>
          <p:cNvSpPr/>
          <p:nvPr/>
        </p:nvSpPr>
        <p:spPr>
          <a:xfrm>
            <a:off x="2209800" y="3276600"/>
            <a:ext cx="45719" cy="15240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>
            <a:off x="1676400" y="3581400"/>
            <a:ext cx="45719" cy="15240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>
            <a:off x="1066800" y="3886200"/>
            <a:ext cx="45719" cy="15240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>
            <a:off x="2011681" y="5867400"/>
            <a:ext cx="45719" cy="15240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Determine the moment M</a:t>
            </a:r>
            <a:r>
              <a:rPr lang="en-US" baseline="-25000" dirty="0" smtClean="0"/>
              <a:t>AB </a:t>
            </a:r>
            <a:r>
              <a:rPr lang="en-US" dirty="0" smtClean="0"/>
              <a:t>produced by the force F in </a:t>
            </a:r>
            <a:r>
              <a:rPr lang="en-US" dirty="0" err="1" smtClean="0"/>
              <a:t>Fig.a</a:t>
            </a:r>
            <a:r>
              <a:rPr lang="en-US" dirty="0" smtClean="0"/>
              <a:t>, which tends to rotate the rod about the </a:t>
            </a:r>
            <a:r>
              <a:rPr lang="en-US" i="1" dirty="0" smtClean="0"/>
              <a:t>AB axis.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2381"/>
          <a:stretch>
            <a:fillRect/>
          </a:stretch>
        </p:blipFill>
        <p:spPr bwMode="auto">
          <a:xfrm>
            <a:off x="2438400" y="2752172"/>
            <a:ext cx="3657600" cy="359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895600"/>
            <a:ext cx="2590800" cy="291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Problem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r>
              <a:rPr lang="en-US" sz="2400" dirty="0" smtClean="0"/>
              <a:t>The  vector approach  M</a:t>
            </a:r>
            <a:r>
              <a:rPr lang="en-US" sz="2400" baseline="-25000" dirty="0" smtClean="0"/>
              <a:t>AB</a:t>
            </a:r>
            <a:r>
              <a:rPr lang="en-US" sz="2400" dirty="0" smtClean="0"/>
              <a:t>= </a:t>
            </a:r>
            <a:r>
              <a:rPr lang="en-US" sz="2400" dirty="0" err="1" smtClean="0"/>
              <a:t>u</a:t>
            </a:r>
            <a:r>
              <a:rPr lang="en-US" sz="2400" baseline="-25000" dirty="0" err="1" smtClean="0"/>
              <a:t>B</a:t>
            </a:r>
            <a:r>
              <a:rPr lang="en-US" sz="2400" dirty="0" smtClean="0">
                <a:sym typeface="Symbol"/>
              </a:rPr>
              <a:t>(r X F) can be used to find the moment</a:t>
            </a:r>
          </a:p>
          <a:p>
            <a:r>
              <a:rPr lang="en-US" sz="2400" dirty="0" err="1" smtClean="0"/>
              <a:t>u</a:t>
            </a:r>
            <a:r>
              <a:rPr lang="en-US" sz="2400" baseline="-25000" dirty="0" err="1" smtClean="0"/>
              <a:t>B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defines the direction of AB axis of the rod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  is the position vector directed from any point on AB to any point on the line of action of force </a:t>
            </a:r>
          </a:p>
          <a:p>
            <a:endParaRPr lang="en-US" sz="2400" dirty="0" smtClean="0"/>
          </a:p>
          <a:p>
            <a:r>
              <a:rPr lang="en-US" sz="2400" dirty="0" smtClean="0"/>
              <a:t>The force is </a:t>
            </a:r>
          </a:p>
          <a:p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4267200" y="1295400"/>
            <a:ext cx="152400" cy="76200"/>
            <a:chOff x="9753600" y="1371600"/>
            <a:chExt cx="381000" cy="152400"/>
          </a:xfrm>
        </p:grpSpPr>
        <p:cxnSp>
          <p:nvCxnSpPr>
            <p:cNvPr id="14" name="Straight Connector 13"/>
            <p:cNvCxnSpPr/>
            <p:nvPr/>
          </p:nvCxnSpPr>
          <p:spPr>
            <a:xfrm rot="5400000" flipH="1" flipV="1">
              <a:off x="97536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99822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/>
          <p:cNvCxnSpPr/>
          <p:nvPr/>
        </p:nvCxnSpPr>
        <p:spPr>
          <a:xfrm>
            <a:off x="5029200" y="1295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572000" y="1295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85800" y="3429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838200" y="2057400"/>
            <a:ext cx="152400" cy="76200"/>
            <a:chOff x="9753600" y="1371600"/>
            <a:chExt cx="381000" cy="152400"/>
          </a:xfrm>
        </p:grpSpPr>
        <p:cxnSp>
          <p:nvCxnSpPr>
            <p:cNvPr id="32" name="Straight Connector 31"/>
            <p:cNvCxnSpPr/>
            <p:nvPr/>
          </p:nvCxnSpPr>
          <p:spPr>
            <a:xfrm rot="5400000" flipH="1" flipV="1">
              <a:off x="97536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99822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1295400" y="2438400"/>
            <a:ext cx="6243483" cy="838200"/>
            <a:chOff x="1204451" y="3200400"/>
            <a:chExt cx="6243483" cy="838200"/>
          </a:xfrm>
        </p:grpSpPr>
        <p:pic>
          <p:nvPicPr>
            <p:cNvPr id="4608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04451" y="3276600"/>
              <a:ext cx="6243483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6" name="Group 35"/>
            <p:cNvGrpSpPr/>
            <p:nvPr/>
          </p:nvGrpSpPr>
          <p:grpSpPr>
            <a:xfrm>
              <a:off x="1295400" y="3352800"/>
              <a:ext cx="152400" cy="76200"/>
              <a:chOff x="9753600" y="1371600"/>
              <a:chExt cx="381000" cy="15240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9753600" y="13716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6200000" flipH="1">
                <a:off x="9982200" y="13716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Arrow Connector 38"/>
            <p:cNvCxnSpPr/>
            <p:nvPr/>
          </p:nvCxnSpPr>
          <p:spPr>
            <a:xfrm>
              <a:off x="1828800" y="32766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3352800" y="3200400"/>
              <a:ext cx="152400" cy="76200"/>
              <a:chOff x="9753600" y="1371600"/>
              <a:chExt cx="381000" cy="15240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9753600" y="13716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9982200" y="13716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4038600" y="3200400"/>
              <a:ext cx="152400" cy="76200"/>
              <a:chOff x="9753600" y="1371600"/>
              <a:chExt cx="381000" cy="152400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9753600" y="13716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9982200" y="13716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6019800" y="3352800"/>
              <a:ext cx="152400" cy="76200"/>
              <a:chOff x="9753600" y="1371600"/>
              <a:chExt cx="381000" cy="152400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9753600" y="13716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9982200" y="13716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/>
            <p:nvPr/>
          </p:nvGrpSpPr>
          <p:grpSpPr>
            <a:xfrm>
              <a:off x="7162800" y="3352800"/>
              <a:ext cx="152400" cy="76200"/>
              <a:chOff x="9753600" y="1371600"/>
              <a:chExt cx="381000" cy="152400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9753600" y="13716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9982200" y="13716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 57"/>
          <p:cNvGrpSpPr/>
          <p:nvPr/>
        </p:nvGrpSpPr>
        <p:grpSpPr>
          <a:xfrm>
            <a:off x="3124200" y="4113212"/>
            <a:ext cx="1851660" cy="457200"/>
            <a:chOff x="3124200" y="4113212"/>
            <a:chExt cx="1851660" cy="457200"/>
          </a:xfrm>
        </p:grpSpPr>
        <p:pic>
          <p:nvPicPr>
            <p:cNvPr id="49158" name="Picture 6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124200" y="4113212"/>
              <a:ext cx="185166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54" name="Straight Arrow Connector 53"/>
            <p:cNvCxnSpPr/>
            <p:nvPr/>
          </p:nvCxnSpPr>
          <p:spPr>
            <a:xfrm>
              <a:off x="3276600" y="4265612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/>
            <p:nvPr/>
          </p:nvGrpSpPr>
          <p:grpSpPr>
            <a:xfrm>
              <a:off x="4267200" y="4113212"/>
              <a:ext cx="152400" cy="76200"/>
              <a:chOff x="9753600" y="1371600"/>
              <a:chExt cx="381000" cy="152400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9753600" y="13716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9982200" y="13716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Group 59"/>
          <p:cNvGrpSpPr/>
          <p:nvPr/>
        </p:nvGrpSpPr>
        <p:grpSpPr>
          <a:xfrm>
            <a:off x="1981200" y="4648200"/>
            <a:ext cx="2621281" cy="304800"/>
            <a:chOff x="1981200" y="4648200"/>
            <a:chExt cx="2621281" cy="304800"/>
          </a:xfrm>
        </p:grpSpPr>
        <p:pic>
          <p:nvPicPr>
            <p:cNvPr id="49159" name="Picture 7"/>
            <p:cNvPicPr>
              <a:picLocks noChangeAspect="1" noChangeArrowheads="1"/>
            </p:cNvPicPr>
            <p:nvPr/>
          </p:nvPicPr>
          <p:blipFill>
            <a:blip r:embed="rId5">
              <a:lum bright="10000"/>
            </a:blip>
            <a:srcRect l="47401" t="55556"/>
            <a:stretch>
              <a:fillRect/>
            </a:stretch>
          </p:blipFill>
          <p:spPr bwMode="auto">
            <a:xfrm>
              <a:off x="1981200" y="4648200"/>
              <a:ext cx="2621281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59" name="Straight Arrow Connector 58"/>
            <p:cNvCxnSpPr/>
            <p:nvPr/>
          </p:nvCxnSpPr>
          <p:spPr>
            <a:xfrm>
              <a:off x="2362200" y="46482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219200"/>
            <a:ext cx="2590800" cy="291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Solution to Problem 3 (Contd..)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672951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8599" y="4343400"/>
            <a:ext cx="7543801" cy="189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>
            <a:off x="0" y="22860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19200" y="22860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05000" y="22860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838200" y="2209800"/>
            <a:ext cx="152400" cy="76200"/>
            <a:chOff x="9753600" y="1371600"/>
            <a:chExt cx="381000" cy="152400"/>
          </a:xfrm>
        </p:grpSpPr>
        <p:cxnSp>
          <p:nvCxnSpPr>
            <p:cNvPr id="15" name="Straight Connector 14"/>
            <p:cNvCxnSpPr/>
            <p:nvPr/>
          </p:nvCxnSpPr>
          <p:spPr>
            <a:xfrm rot="5400000" flipH="1" flipV="1">
              <a:off x="97536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99822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447800" y="4343400"/>
            <a:ext cx="5334000" cy="1524000"/>
            <a:chOff x="1447800" y="4343400"/>
            <a:chExt cx="5334000" cy="152400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5486400" y="43434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524000" y="51054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447800" y="54864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2743200" y="5562600"/>
              <a:ext cx="152400" cy="76200"/>
              <a:chOff x="2743200" y="5562600"/>
              <a:chExt cx="152400" cy="762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rot="5400000" flipH="1" flipV="1">
                <a:off x="2735580" y="5570220"/>
                <a:ext cx="76200" cy="609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 flipH="1">
                <a:off x="2827020" y="5570220"/>
                <a:ext cx="76200" cy="609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5486400" y="5486400"/>
              <a:ext cx="152400" cy="76200"/>
              <a:chOff x="5486400" y="5486400"/>
              <a:chExt cx="152400" cy="762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rot="5400000" flipH="1" flipV="1">
                <a:off x="5478780" y="5494020"/>
                <a:ext cx="76200" cy="609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 flipH="1">
                <a:off x="5570220" y="5494020"/>
                <a:ext cx="76200" cy="609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6629400" y="5486400"/>
              <a:ext cx="152400" cy="76200"/>
              <a:chOff x="6629400" y="5486400"/>
              <a:chExt cx="152400" cy="762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6621780" y="5494020"/>
                <a:ext cx="76200" cy="609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6713220" y="5494020"/>
                <a:ext cx="76200" cy="609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3886200" y="5791200"/>
              <a:ext cx="152400" cy="76200"/>
              <a:chOff x="3886200" y="5791200"/>
              <a:chExt cx="152400" cy="762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3878580" y="5798820"/>
                <a:ext cx="76200" cy="609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3970020" y="5798820"/>
                <a:ext cx="76200" cy="609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4800600" y="5791200"/>
              <a:ext cx="152400" cy="76200"/>
              <a:chOff x="4800600" y="5791200"/>
              <a:chExt cx="152400" cy="76200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4792980" y="5798820"/>
                <a:ext cx="76200" cy="609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 flipH="1">
                <a:off x="4884420" y="5798820"/>
                <a:ext cx="76200" cy="609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Determine the magnitude and direction of moment of force F about segment OA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 r="1961"/>
          <a:stretch>
            <a:fillRect/>
          </a:stretch>
        </p:blipFill>
        <p:spPr bwMode="auto">
          <a:xfrm>
            <a:off x="2286000" y="2362199"/>
            <a:ext cx="3810000" cy="390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533400" y="3124200"/>
            <a:ext cx="6553200" cy="116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1600200" y="4419600"/>
            <a:ext cx="24963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2286000" y="1371600"/>
            <a:ext cx="404090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 r="57636" b="34615"/>
          <a:stretch>
            <a:fillRect/>
          </a:stretch>
        </p:blipFill>
        <p:spPr bwMode="auto">
          <a:xfrm>
            <a:off x="517526" y="5257800"/>
            <a:ext cx="279773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 l="6170" t="61538" r="6725"/>
          <a:stretch>
            <a:fillRect/>
          </a:stretch>
        </p:blipFill>
        <p:spPr bwMode="auto">
          <a:xfrm>
            <a:off x="3276600" y="5410200"/>
            <a:ext cx="586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6019800" y="19050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Problem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839200" cy="5715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 get the force in vector form ,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find the unit vector along OA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Find the position vector for force  segment OA</a:t>
            </a:r>
          </a:p>
          <a:p>
            <a:endParaRPr lang="en-US" sz="2400" dirty="0" smtClean="0"/>
          </a:p>
          <a:p>
            <a:r>
              <a:rPr lang="en-US" sz="2400" dirty="0" smtClean="0"/>
              <a:t>Hence the moment about OA is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 of a Couple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couple</a:t>
            </a:r>
            <a:r>
              <a:rPr lang="en-US" dirty="0" smtClean="0"/>
              <a:t> is defined as </a:t>
            </a:r>
          </a:p>
          <a:p>
            <a:pPr lvl="1"/>
            <a:r>
              <a:rPr lang="en-US" dirty="0" smtClean="0"/>
              <a:t>two parallel forces that have </a:t>
            </a:r>
          </a:p>
          <a:p>
            <a:pPr lvl="1"/>
            <a:r>
              <a:rPr lang="en-US" dirty="0" smtClean="0"/>
              <a:t>the same magnitude </a:t>
            </a:r>
          </a:p>
          <a:p>
            <a:pPr lvl="1"/>
            <a:r>
              <a:rPr lang="en-US" dirty="0" smtClean="0"/>
              <a:t>but opposite directions and </a:t>
            </a:r>
          </a:p>
          <a:p>
            <a:pPr lvl="1"/>
            <a:r>
              <a:rPr lang="en-US" dirty="0" smtClean="0"/>
              <a:t>are separated by a perpendicular distance 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191000"/>
            <a:ext cx="3048000" cy="188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677025" y="1752600"/>
            <a:ext cx="24669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Moment of a Couple (Contd..)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6553200" cy="5105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For example, imagine that you are driving a car with both hands on the steering wheel and you are making a turn. </a:t>
            </a:r>
          </a:p>
          <a:p>
            <a:r>
              <a:rPr lang="en-US" sz="2400" dirty="0" smtClean="0"/>
              <a:t>One hand will push up on the wheel while the other hand pulls down, which causes the      steering wheel to rotate</a:t>
            </a:r>
          </a:p>
          <a:p>
            <a:r>
              <a:rPr lang="en-US" sz="2400" dirty="0" smtClean="0"/>
              <a:t>Since the resultant force is zero, the only effect      of a couple is to produce a rotation or tendency     of rotation in a specified direction.  </a:t>
            </a:r>
          </a:p>
          <a:p>
            <a:r>
              <a:rPr lang="en-US" sz="2400" dirty="0" smtClean="0"/>
              <a:t>This is nothing but a moment or moment of a couple</a:t>
            </a:r>
          </a:p>
          <a:p>
            <a:r>
              <a:rPr lang="en-US" sz="2400" dirty="0" smtClean="0"/>
              <a:t>The moment produced by a couple can be  called as </a:t>
            </a:r>
            <a:r>
              <a:rPr lang="en-US" sz="2400" i="1" dirty="0" smtClean="0">
                <a:solidFill>
                  <a:srgbClr val="00B0F0"/>
                </a:solidFill>
              </a:rPr>
              <a:t>Couple Moment</a:t>
            </a:r>
            <a:r>
              <a:rPr lang="en-US" sz="2400" i="1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Couple Moment -</a:t>
            </a:r>
            <a:br>
              <a:rPr lang="en-US" sz="3200" dirty="0" smtClean="0"/>
            </a:br>
            <a:r>
              <a:rPr lang="en-US" sz="3200" dirty="0" smtClean="0"/>
              <a:t>Scalar Formulation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49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62800" y="1524000"/>
            <a:ext cx="17526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1371600"/>
            <a:ext cx="723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buFont typeface="Arial" pitchFamily="34" charset="0"/>
              <a:buChar char="•"/>
            </a:pPr>
            <a:r>
              <a:rPr lang="en-US" sz="2400" dirty="0" smtClean="0"/>
              <a:t>The moment of a couple as shown in the  Fig.  is defined as having </a:t>
            </a:r>
            <a:r>
              <a:rPr lang="en-US" sz="2400" i="1" dirty="0" smtClean="0"/>
              <a:t>a magnitude of</a:t>
            </a:r>
          </a:p>
          <a:p>
            <a:pPr marL="741363" lvl="1" indent="-284163">
              <a:buFont typeface="Wingdings" pitchFamily="2" charset="2"/>
              <a:buChar char="§"/>
            </a:pPr>
            <a:r>
              <a:rPr lang="en-US" sz="2400" dirty="0" smtClean="0"/>
              <a:t>Where F is the magnitude of one of the forces and</a:t>
            </a:r>
          </a:p>
          <a:p>
            <a:pPr marL="741363" lvl="1" indent="-284163">
              <a:buFont typeface="Wingdings" pitchFamily="2" charset="2"/>
              <a:buChar char="§"/>
            </a:pPr>
            <a:r>
              <a:rPr lang="en-US" sz="2400" dirty="0" smtClean="0"/>
              <a:t> d is the perpendicular distance or moment arm between the forces. </a:t>
            </a:r>
          </a:p>
          <a:p>
            <a:pPr marL="284163" indent="-284163"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i="1" dirty="0" smtClean="0"/>
              <a:t>direction and sense of </a:t>
            </a:r>
            <a:r>
              <a:rPr lang="en-US" sz="2400" dirty="0" smtClean="0"/>
              <a:t>the couple moment are determined by the right hand rule, </a:t>
            </a:r>
          </a:p>
          <a:p>
            <a:pPr marL="741363" lvl="1" indent="-284163">
              <a:buFont typeface="Arial" pitchFamily="34" charset="0"/>
              <a:buChar char="•"/>
            </a:pPr>
            <a:r>
              <a:rPr lang="en-US" sz="2400" dirty="0" smtClean="0"/>
              <a:t>where the thumb indicates this direction and</a:t>
            </a:r>
          </a:p>
          <a:p>
            <a:pPr marL="741363" lvl="1" indent="-284163">
              <a:buFont typeface="Arial" pitchFamily="34" charset="0"/>
              <a:buChar char="•"/>
            </a:pPr>
            <a:r>
              <a:rPr lang="en-US" sz="2400" dirty="0" smtClean="0"/>
              <a:t>the fingers are curled with the sense of rotation caused by the couple forces. </a:t>
            </a:r>
          </a:p>
          <a:p>
            <a:pPr marL="284163" indent="-284163">
              <a:buFont typeface="Arial" pitchFamily="34" charset="0"/>
              <a:buChar char="•"/>
            </a:pPr>
            <a:r>
              <a:rPr lang="en-US" sz="2400" dirty="0" smtClean="0"/>
              <a:t>In all cases, M will act perpendicular to the plane containing the forces.</a:t>
            </a:r>
            <a:endParaRPr lang="en-US" sz="2400" dirty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752600"/>
            <a:ext cx="124803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>
            <a:off x="2057400" y="5105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001000" y="1524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543800" y="3048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077200" y="3427412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Couple Moment – </a:t>
            </a:r>
            <a:br>
              <a:rPr lang="en-US" sz="3200" dirty="0" smtClean="0"/>
            </a:br>
            <a:r>
              <a:rPr lang="en-US" sz="3200" dirty="0" smtClean="0"/>
              <a:t>vector Formulation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0" y="1219200"/>
            <a:ext cx="33337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562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Moment can be determined by finding the sum of the moments of both couple forces about any arbitrary point. </a:t>
            </a:r>
          </a:p>
          <a:p>
            <a:r>
              <a:rPr lang="en-US" sz="2400" dirty="0" smtClean="0"/>
              <a:t>For example as in Fig. the position vectors                                       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A</a:t>
            </a:r>
            <a:r>
              <a:rPr lang="en-US" sz="2400" dirty="0" smtClean="0"/>
              <a:t> and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 </a:t>
            </a:r>
            <a:r>
              <a:rPr lang="en-US" sz="2400" i="1" dirty="0" smtClean="0"/>
              <a:t> are directed from point 0 to points A                             and B lying on </a:t>
            </a:r>
            <a:r>
              <a:rPr lang="en-US" sz="2400" dirty="0" smtClean="0"/>
              <a:t>the line of action of - F and F</a:t>
            </a:r>
          </a:p>
          <a:p>
            <a:r>
              <a:rPr lang="en-US" sz="2400" dirty="0" smtClean="0"/>
              <a:t>The couple moment determined about </a:t>
            </a:r>
            <a:r>
              <a:rPr lang="en-US" sz="2400" i="1" dirty="0" smtClean="0"/>
              <a:t>0 </a:t>
            </a:r>
            <a:r>
              <a:rPr lang="en-US" sz="2400" dirty="0" smtClean="0"/>
              <a:t>is</a:t>
            </a:r>
          </a:p>
          <a:p>
            <a:endParaRPr lang="en-US" sz="2400" dirty="0" smtClean="0"/>
          </a:p>
          <a:p>
            <a:r>
              <a:rPr lang="en-US" sz="2400" dirty="0" smtClean="0"/>
              <a:t>But the position vectors  are added as</a:t>
            </a:r>
          </a:p>
          <a:p>
            <a:endParaRPr lang="en-US" sz="2400" dirty="0" smtClean="0"/>
          </a:p>
          <a:p>
            <a:r>
              <a:rPr lang="en-US" sz="2400" dirty="0" smtClean="0"/>
              <a:t>Hence</a:t>
            </a:r>
          </a:p>
          <a:p>
            <a:r>
              <a:rPr lang="en-US" sz="2400" dirty="0" smtClean="0"/>
              <a:t>This result indicates that a couple moment is </a:t>
            </a:r>
            <a:r>
              <a:rPr lang="en-US" sz="2400" i="1" dirty="0" smtClean="0"/>
              <a:t>a  free vector i.e., it can act </a:t>
            </a:r>
            <a:r>
              <a:rPr lang="en-US" sz="2400" dirty="0" smtClean="0"/>
              <a:t>at any point</a:t>
            </a:r>
            <a:r>
              <a:rPr lang="en-US" sz="2400" i="1" dirty="0" smtClean="0"/>
              <a:t> since M depends only upon the position vector r directed between the forces.</a:t>
            </a:r>
            <a:endParaRPr lang="en-US" sz="24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1143000" y="3657600"/>
            <a:ext cx="5334000" cy="1828800"/>
            <a:chOff x="1143000" y="3657600"/>
            <a:chExt cx="5334000" cy="1828800"/>
          </a:xfrm>
        </p:grpSpPr>
        <p:pic>
          <p:nvPicPr>
            <p:cNvPr id="5017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000" y="3691466"/>
              <a:ext cx="5334000" cy="423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017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6000" y="4572000"/>
              <a:ext cx="4191000" cy="369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0180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67000" y="5105400"/>
              <a:ext cx="1481667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1295400" y="36576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590800" y="36576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743200" y="51054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200400" y="51054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733800" y="51054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981200" y="37338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124200" y="37338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038600" y="36576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00600" y="37338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5334000" y="37338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096000" y="36576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286000" y="45720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3200400" y="45720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3962400" y="45720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648200" y="45720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5334000" y="45720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019800" y="45720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75" y="1066800"/>
            <a:ext cx="290512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 of Moment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6400800" cy="4525963"/>
          </a:xfrm>
        </p:spPr>
        <p:txBody>
          <a:bodyPr>
            <a:normAutofit fontScale="47500" lnSpcReduction="20000"/>
          </a:bodyPr>
          <a:lstStyle/>
          <a:p>
            <a:r>
              <a:rPr lang="en-US" sz="4400" dirty="0" smtClean="0"/>
              <a:t>The direction of Mo is defined by its </a:t>
            </a:r>
            <a:r>
              <a:rPr lang="en-US" sz="4400" i="1" dirty="0" smtClean="0"/>
              <a:t>moment axis, which </a:t>
            </a:r>
            <a:r>
              <a:rPr lang="en-US" sz="4400" dirty="0" smtClean="0"/>
              <a:t>is perpendicular to the plane that contains the force F and its moment arm </a:t>
            </a:r>
            <a:r>
              <a:rPr lang="en-US" sz="4400" i="1" dirty="0" smtClean="0"/>
              <a:t>d </a:t>
            </a:r>
          </a:p>
          <a:p>
            <a:r>
              <a:rPr lang="en-US" sz="4400" i="1" dirty="0" smtClean="0"/>
              <a:t>The right-hand rule is used to establish the sense of direction of </a:t>
            </a:r>
            <a:r>
              <a:rPr lang="en-US" sz="4400" dirty="0" smtClean="0"/>
              <a:t>Mo </a:t>
            </a:r>
          </a:p>
          <a:p>
            <a:r>
              <a:rPr lang="en-US" sz="4400" dirty="0" smtClean="0"/>
              <a:t>According to this rule. the natural curl of the fingers of the right Hand, as they are drawn towards the palm, represent the tendency for rotation caused by the moment. </a:t>
            </a:r>
          </a:p>
          <a:p>
            <a:r>
              <a:rPr lang="en-US" sz="4400" dirty="0" smtClean="0"/>
              <a:t>As this action is performed. the thumb of the right hand will give the directional sense of M</a:t>
            </a:r>
            <a:r>
              <a:rPr lang="en-US" sz="4400" baseline="-25000" dirty="0" smtClean="0"/>
              <a:t>O</a:t>
            </a:r>
            <a:r>
              <a:rPr lang="en-US" sz="4400" dirty="0" smtClean="0"/>
              <a:t>  as in Fig. a</a:t>
            </a:r>
            <a:r>
              <a:rPr lang="en-US" sz="4400" i="1" dirty="0" smtClean="0"/>
              <a:t>.</a:t>
            </a:r>
          </a:p>
          <a:p>
            <a:r>
              <a:rPr lang="en-US" sz="4400" i="1" dirty="0" smtClean="0"/>
              <a:t> </a:t>
            </a:r>
            <a:r>
              <a:rPr lang="en-US" sz="4400" dirty="0" smtClean="0"/>
              <a:t>The moment vector is represented three dimensionally  by a curl around an arrow. </a:t>
            </a:r>
          </a:p>
          <a:p>
            <a:r>
              <a:rPr lang="en-US" sz="4400" dirty="0" smtClean="0"/>
              <a:t>In two dimensions this vector is represented only by the curl as in Fig. </a:t>
            </a:r>
            <a:r>
              <a:rPr lang="en-US" sz="4400" i="1" dirty="0" smtClean="0"/>
              <a:t>b. in  </a:t>
            </a:r>
            <a:r>
              <a:rPr lang="en-US" sz="4400" dirty="0" smtClean="0"/>
              <a:t>counterclockwise rotation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0" y="3429000"/>
            <a:ext cx="27622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3650" y="1371600"/>
            <a:ext cx="28003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Resultant Couple Moment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6781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Since couple moments are vectors, their resultant can be determined by vector addition. </a:t>
            </a:r>
          </a:p>
          <a:p>
            <a:r>
              <a:rPr lang="en-US" dirty="0" smtClean="0"/>
              <a:t>For example, consider the couple moments M</a:t>
            </a:r>
            <a:r>
              <a:rPr lang="en-US" baseline="-25000" dirty="0" smtClean="0"/>
              <a:t>1</a:t>
            </a:r>
            <a:r>
              <a:rPr lang="en-US" dirty="0" smtClean="0"/>
              <a:t> and M</a:t>
            </a:r>
            <a:r>
              <a:rPr lang="en-US" baseline="-25000" dirty="0" smtClean="0"/>
              <a:t>2</a:t>
            </a:r>
            <a:r>
              <a:rPr lang="en-US" dirty="0" smtClean="0"/>
              <a:t> acting on the pipe as shown  in the  </a:t>
            </a:r>
            <a:r>
              <a:rPr lang="en-US" dirty="0" err="1" smtClean="0"/>
              <a:t>Fig.a</a:t>
            </a:r>
            <a:r>
              <a:rPr lang="en-US" dirty="0" smtClean="0"/>
              <a:t>.</a:t>
            </a:r>
          </a:p>
          <a:p>
            <a:r>
              <a:rPr lang="en-US" dirty="0" smtClean="0"/>
              <a:t>Since each couple moment is a free vector, we can join their tails at any arbitrary point and find the resultant couple moment   as shown in </a:t>
            </a:r>
            <a:r>
              <a:rPr lang="en-US" dirty="0" err="1" smtClean="0"/>
              <a:t>Fig.b</a:t>
            </a:r>
            <a:r>
              <a:rPr lang="en-US" dirty="0" smtClean="0"/>
              <a:t>.</a:t>
            </a:r>
          </a:p>
          <a:p>
            <a:r>
              <a:rPr lang="en-US" dirty="0" smtClean="0"/>
              <a:t>M</a:t>
            </a:r>
            <a:r>
              <a:rPr lang="en-US" baseline="-25000" dirty="0" smtClean="0"/>
              <a:t>R</a:t>
            </a:r>
            <a:r>
              <a:rPr lang="en-US" dirty="0" smtClean="0"/>
              <a:t>=M</a:t>
            </a:r>
            <a:r>
              <a:rPr lang="en-US" baseline="-25000" dirty="0" smtClean="0"/>
              <a:t>1</a:t>
            </a:r>
            <a:r>
              <a:rPr lang="en-US" dirty="0" smtClean="0"/>
              <a:t>+M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If more than two couple moments act on the body, we may generalize this concept and write the vector resultant 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5638800"/>
            <a:ext cx="211992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Determine the magnitude and direction of the couple moment acting on the gear as shown in the Figure. (R.C. Hibbeler  p151)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009900"/>
            <a:ext cx="38100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 r="1624"/>
          <a:stretch>
            <a:fillRect/>
          </a:stretch>
        </p:blipFill>
        <p:spPr bwMode="auto">
          <a:xfrm>
            <a:off x="4953000" y="1371600"/>
            <a:ext cx="40386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Problem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Scalar Approach</a:t>
            </a:r>
          </a:p>
          <a:p>
            <a:pPr lvl="1"/>
            <a:r>
              <a:rPr lang="en-US" dirty="0" smtClean="0"/>
              <a:t>The distance d can be                 			        found graphically and                                     </a:t>
            </a:r>
          </a:p>
          <a:p>
            <a:pPr lvl="1"/>
            <a:r>
              <a:rPr lang="en-US" dirty="0" smtClean="0"/>
              <a:t>substituting in the                                             formula M= </a:t>
            </a:r>
            <a:r>
              <a:rPr lang="en-US" dirty="0" err="1" smtClean="0"/>
              <a:t>Fd</a:t>
            </a:r>
            <a:r>
              <a:rPr lang="en-US" dirty="0" smtClean="0"/>
              <a:t> ,                                                          its magnitude can be found</a:t>
            </a:r>
          </a:p>
          <a:p>
            <a:pPr lvl="1"/>
            <a:r>
              <a:rPr lang="en-US" dirty="0" smtClean="0"/>
              <a:t>Analytical method to find d is complicated and hence vector approach is used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95400"/>
            <a:ext cx="45720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Solution to Problem 5 (Contd..)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forces are resolved in to  two                                             components</a:t>
            </a:r>
          </a:p>
          <a:p>
            <a:r>
              <a:rPr lang="en-US" sz="2400" dirty="0" smtClean="0"/>
              <a:t>The moments of respective                                                                    resolved components are found                                                         about any point (say O)                                                             </a:t>
            </a:r>
          </a:p>
          <a:p>
            <a:r>
              <a:rPr lang="en-US" sz="2400" dirty="0" smtClean="0"/>
              <a:t>Summing up the moments                                                                             will give the resultant couple                                                         moment  caused by the forces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This positive result indicates that M has a counter clock wise           rotational sense and it is directed outward                            . perpendicular to the p:lgc.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332766"/>
            <a:ext cx="6400800" cy="89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20"/>
          <p:cNvGrpSpPr/>
          <p:nvPr/>
        </p:nvGrpSpPr>
        <p:grpSpPr>
          <a:xfrm>
            <a:off x="7010400" y="3048000"/>
            <a:ext cx="1828800" cy="1295401"/>
            <a:chOff x="7391400" y="2743200"/>
            <a:chExt cx="1828800" cy="1295401"/>
          </a:xfrm>
        </p:grpSpPr>
        <p:grpSp>
          <p:nvGrpSpPr>
            <p:cNvPr id="16" name="Group 15"/>
            <p:cNvGrpSpPr/>
            <p:nvPr/>
          </p:nvGrpSpPr>
          <p:grpSpPr>
            <a:xfrm>
              <a:off x="7848600" y="3048000"/>
              <a:ext cx="993228" cy="685800"/>
              <a:chOff x="7236372" y="3200400"/>
              <a:chExt cx="1375022" cy="991394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rot="5400000">
                <a:off x="8382000" y="3962400"/>
                <a:ext cx="457994" cy="7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rot="5400000">
                <a:off x="6978349" y="3458423"/>
                <a:ext cx="520262" cy="4216"/>
              </a:xfrm>
              <a:prstGeom prst="straightConnector1">
                <a:avLst/>
              </a:prstGeom>
              <a:ln>
                <a:headEnd type="arrow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239000" y="3733800"/>
                <a:ext cx="13716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8077200" y="31242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0.2 m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1400" y="2743200"/>
              <a:ext cx="1447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600 sin30</a:t>
              </a:r>
              <a:r>
                <a:rPr lang="en-US" sz="1400" dirty="0" smtClean="0">
                  <a:sym typeface="Symbol"/>
                </a:rPr>
                <a:t>N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01000" y="3733801"/>
              <a:ext cx="12192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600 sin30</a:t>
              </a:r>
              <a:r>
                <a:rPr lang="en-US" sz="1400" dirty="0" smtClean="0">
                  <a:sym typeface="Symbol"/>
                </a:rPr>
                <a:t>N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153400" y="33644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</a:t>
              </a:r>
              <a:r>
                <a:rPr lang="en-US" b="1" baseline="-25000" dirty="0" smtClean="0"/>
                <a:t>1</a:t>
              </a:r>
              <a:endParaRPr lang="en-US" b="1" baseline="-25000" dirty="0"/>
            </a:p>
          </p:txBody>
        </p:sp>
      </p:grpSp>
      <p:grpSp>
        <p:nvGrpSpPr>
          <p:cNvPr id="22" name="Group 21"/>
          <p:cNvGrpSpPr/>
          <p:nvPr/>
        </p:nvGrpSpPr>
        <p:grpSpPr>
          <a:xfrm rot="5400000">
            <a:off x="7353300" y="4229102"/>
            <a:ext cx="1676400" cy="2057399"/>
            <a:chOff x="7543799" y="2628903"/>
            <a:chExt cx="1676400" cy="2057399"/>
          </a:xfrm>
        </p:grpSpPr>
        <p:grpSp>
          <p:nvGrpSpPr>
            <p:cNvPr id="23" name="Group 15"/>
            <p:cNvGrpSpPr/>
            <p:nvPr/>
          </p:nvGrpSpPr>
          <p:grpSpPr>
            <a:xfrm>
              <a:off x="7848599" y="3031008"/>
              <a:ext cx="997701" cy="664694"/>
              <a:chOff x="7230505" y="3175836"/>
              <a:chExt cx="1380095" cy="960883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rot="5400000">
                <a:off x="7001905" y="3907325"/>
                <a:ext cx="457994" cy="7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rot="5400000">
                <a:off x="8342753" y="3433859"/>
                <a:ext cx="520262" cy="4216"/>
              </a:xfrm>
              <a:prstGeom prst="straightConnector1">
                <a:avLst/>
              </a:prstGeom>
              <a:ln>
                <a:headEnd type="arrow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7239000" y="3733800"/>
                <a:ext cx="13716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 rot="16200000">
              <a:off x="8002487" y="2856014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0.2 m</a:t>
              </a:r>
              <a:endParaRPr lang="en-US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6973788" y="3808513"/>
              <a:ext cx="1447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600 cos30</a:t>
              </a:r>
              <a:r>
                <a:rPr lang="en-US" sz="1400" dirty="0" smtClean="0">
                  <a:sym typeface="Symbol"/>
                </a:rPr>
                <a:t>N</a:t>
              </a:r>
              <a:endParaRPr lang="en-US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8458199" y="3162301"/>
              <a:ext cx="12192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600 cos30</a:t>
              </a:r>
              <a:r>
                <a:rPr lang="en-US" sz="1400" dirty="0" smtClean="0">
                  <a:sym typeface="Symbol"/>
                </a:rPr>
                <a:t>N</a:t>
              </a:r>
              <a:endParaRPr lang="en-US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153398" y="3478771"/>
              <a:ext cx="461665" cy="3693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b="1" dirty="0" smtClean="0"/>
                <a:t>M</a:t>
              </a:r>
              <a:r>
                <a:rPr lang="en-US" b="1" baseline="-25000" dirty="0" smtClean="0"/>
                <a:t>2</a:t>
              </a:r>
              <a:endParaRPr lang="en-US" b="1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Problem 6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Replace the two couples acting on the pipe column as shown in </a:t>
            </a:r>
            <a:r>
              <a:rPr lang="en-US" dirty="0" smtClean="0"/>
              <a:t>the figure </a:t>
            </a:r>
            <a:r>
              <a:rPr lang="en-US" dirty="0" smtClean="0"/>
              <a:t>by a resultant couple moment.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124200"/>
            <a:ext cx="3124200" cy="339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295400"/>
            <a:ext cx="3124200" cy="339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Problem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Let the couple moments M</a:t>
            </a:r>
            <a:r>
              <a:rPr lang="en-US" baseline="-25000" dirty="0" smtClean="0"/>
              <a:t>1 </a:t>
            </a:r>
            <a:r>
              <a:rPr lang="en-US" baseline="-25000" dirty="0" smtClean="0"/>
              <a:t>                                        </a:t>
            </a:r>
            <a:r>
              <a:rPr lang="en-US" dirty="0" smtClean="0"/>
              <a:t>and </a:t>
            </a:r>
            <a:r>
              <a:rPr lang="en-US" dirty="0" smtClean="0"/>
              <a:t>M</a:t>
            </a:r>
            <a:r>
              <a:rPr lang="en-US" baseline="-25000" dirty="0" smtClean="0"/>
              <a:t>2</a:t>
            </a:r>
            <a:r>
              <a:rPr lang="en-US" dirty="0" smtClean="0"/>
              <a:t> are produced by </a:t>
            </a:r>
            <a:r>
              <a:rPr lang="en-US" dirty="0" smtClean="0"/>
              <a:t>the                         </a:t>
            </a:r>
            <a:r>
              <a:rPr lang="en-US" dirty="0" smtClean="0"/>
              <a:t>forces F</a:t>
            </a:r>
            <a:r>
              <a:rPr lang="en-US" baseline="-25000" dirty="0" smtClean="0"/>
              <a:t>1 </a:t>
            </a:r>
            <a:r>
              <a:rPr lang="en-US" dirty="0" smtClean="0"/>
              <a:t>and</a:t>
            </a:r>
            <a:r>
              <a:rPr lang="en-US" baseline="-25000" dirty="0" smtClean="0"/>
              <a:t> </a:t>
            </a:r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r>
              <a:rPr lang="en-US" dirty="0" smtClean="0"/>
              <a:t> respectively</a:t>
            </a:r>
          </a:p>
          <a:p>
            <a:pPr lvl="1"/>
            <a:r>
              <a:rPr lang="en-US" dirty="0" smtClean="0"/>
              <a:t>Where  F</a:t>
            </a:r>
            <a:r>
              <a:rPr lang="en-US" baseline="-25000" dirty="0" smtClean="0"/>
              <a:t>1 </a:t>
            </a:r>
            <a:r>
              <a:rPr lang="en-US" dirty="0" smtClean="0"/>
              <a:t>= 150 N and F</a:t>
            </a:r>
            <a:r>
              <a:rPr lang="en-US" baseline="-25000" dirty="0" smtClean="0"/>
              <a:t>2</a:t>
            </a:r>
            <a:r>
              <a:rPr lang="en-US" dirty="0" smtClean="0"/>
              <a:t>= 125 N</a:t>
            </a:r>
          </a:p>
          <a:p>
            <a:r>
              <a:rPr lang="en-US" dirty="0" smtClean="0"/>
              <a:t>The vector M</a:t>
            </a:r>
            <a:r>
              <a:rPr lang="en-US" baseline="-25000" dirty="0" smtClean="0"/>
              <a:t>1</a:t>
            </a:r>
            <a:r>
              <a:rPr lang="en-US" dirty="0" smtClean="0"/>
              <a:t> is given 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45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800600" y="1371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447800" y="1905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76400" y="2362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743200" y="2362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33400" y="3817938"/>
          <a:ext cx="8305800" cy="2506662"/>
        </p:xfrm>
        <a:graphic>
          <a:graphicData uri="http://schemas.openxmlformats.org/presentationml/2006/ole">
            <p:oleObj spid="_x0000_s56322" name="Equation" r:id="rId4" imgW="3568680" imgH="1295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05325"/>
            <a:ext cx="17907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4"/>
          <a:srcRect l="4950" r="7921"/>
          <a:stretch>
            <a:fillRect/>
          </a:stretch>
        </p:blipFill>
        <p:spPr bwMode="auto">
          <a:xfrm>
            <a:off x="6400800" y="2438400"/>
            <a:ext cx="25146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5"/>
          <a:srcRect l="26829" b="30417"/>
          <a:stretch>
            <a:fillRect/>
          </a:stretch>
        </p:blipFill>
        <p:spPr bwMode="auto">
          <a:xfrm>
            <a:off x="5562600" y="457200"/>
            <a:ext cx="2286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Solution to Problem 6 (Contd..)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5344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vector 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is computed </a:t>
            </a:r>
            <a:r>
              <a:rPr lang="en-US" sz="2400" dirty="0" smtClean="0"/>
              <a:t>                                                                  in </a:t>
            </a:r>
            <a:r>
              <a:rPr lang="en-US" sz="2400" dirty="0" smtClean="0"/>
              <a:t>the similar manner as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 smtClean="0"/>
              <a:t>resultant moment is thus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46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57400" y="1219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381000" y="1873250"/>
          <a:ext cx="7164485" cy="3079750"/>
        </p:xfrm>
        <a:graphic>
          <a:graphicData uri="http://schemas.openxmlformats.org/presentationml/2006/ole">
            <p:oleObj spid="_x0000_s57346" name="Equation" r:id="rId6" imgW="3848040" imgH="1676160" progId="Equation.3">
              <p:embed/>
            </p:oleObj>
          </a:graphicData>
        </a:graphic>
      </p:graphicFrame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4495800"/>
            <a:ext cx="62901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>
            <a:off x="2133600" y="4572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819400" y="4572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886200" y="4419600"/>
            <a:ext cx="152400" cy="76200"/>
            <a:chOff x="9753600" y="1371600"/>
            <a:chExt cx="381000" cy="152400"/>
          </a:xfrm>
        </p:grpSpPr>
        <p:cxnSp>
          <p:nvCxnSpPr>
            <p:cNvPr id="23" name="Straight Connector 22"/>
            <p:cNvCxnSpPr/>
            <p:nvPr/>
          </p:nvCxnSpPr>
          <p:spPr>
            <a:xfrm rot="5400000" flipH="1" flipV="1">
              <a:off x="97536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99822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105400" y="4419600"/>
            <a:ext cx="152400" cy="76200"/>
            <a:chOff x="9753600" y="1371600"/>
            <a:chExt cx="381000" cy="152400"/>
          </a:xfrm>
        </p:grpSpPr>
        <p:cxnSp>
          <p:nvCxnSpPr>
            <p:cNvPr id="26" name="Straight Connector 25"/>
            <p:cNvCxnSpPr/>
            <p:nvPr/>
          </p:nvCxnSpPr>
          <p:spPr>
            <a:xfrm rot="5400000" flipH="1" flipV="1">
              <a:off x="97536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99822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324600" y="4419600"/>
            <a:ext cx="152400" cy="76200"/>
            <a:chOff x="9753600" y="1371600"/>
            <a:chExt cx="381000" cy="152400"/>
          </a:xfrm>
        </p:grpSpPr>
        <p:cxnSp>
          <p:nvCxnSpPr>
            <p:cNvPr id="29" name="Straight Connector 28"/>
            <p:cNvCxnSpPr/>
            <p:nvPr/>
          </p:nvCxnSpPr>
          <p:spPr>
            <a:xfrm rot="5400000" flipH="1" flipV="1">
              <a:off x="97536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99822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514600" y="4953000"/>
            <a:ext cx="152400" cy="76200"/>
            <a:chOff x="9753600" y="1371600"/>
            <a:chExt cx="381000" cy="152400"/>
          </a:xfrm>
        </p:grpSpPr>
        <p:cxnSp>
          <p:nvCxnSpPr>
            <p:cNvPr id="32" name="Straight Connector 31"/>
            <p:cNvCxnSpPr/>
            <p:nvPr/>
          </p:nvCxnSpPr>
          <p:spPr>
            <a:xfrm rot="5400000" flipH="1" flipV="1">
              <a:off x="97536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99822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429000" y="4953000"/>
            <a:ext cx="152400" cy="76200"/>
            <a:chOff x="9753600" y="1371600"/>
            <a:chExt cx="381000" cy="152400"/>
          </a:xfrm>
        </p:grpSpPr>
        <p:cxnSp>
          <p:nvCxnSpPr>
            <p:cNvPr id="35" name="Straight Connector 34"/>
            <p:cNvCxnSpPr/>
            <p:nvPr/>
          </p:nvCxnSpPr>
          <p:spPr>
            <a:xfrm rot="5400000" flipH="1" flipV="1">
              <a:off x="97536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99822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191000" y="4953000"/>
            <a:ext cx="152400" cy="76200"/>
            <a:chOff x="9753600" y="1371600"/>
            <a:chExt cx="381000" cy="152400"/>
          </a:xfrm>
        </p:grpSpPr>
        <p:cxnSp>
          <p:nvCxnSpPr>
            <p:cNvPr id="38" name="Straight Connector 37"/>
            <p:cNvCxnSpPr/>
            <p:nvPr/>
          </p:nvCxnSpPr>
          <p:spPr>
            <a:xfrm rot="5400000" flipH="1" flipV="1">
              <a:off x="97536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99822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029200" y="4953000"/>
            <a:ext cx="152400" cy="76200"/>
            <a:chOff x="9753600" y="1371600"/>
            <a:chExt cx="381000" cy="152400"/>
          </a:xfrm>
        </p:grpSpPr>
        <p:cxnSp>
          <p:nvCxnSpPr>
            <p:cNvPr id="41" name="Straight Connector 40"/>
            <p:cNvCxnSpPr/>
            <p:nvPr/>
          </p:nvCxnSpPr>
          <p:spPr>
            <a:xfrm rot="5400000" flipH="1" flipV="1">
              <a:off x="97536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99822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5562600" y="4953000"/>
            <a:ext cx="152400" cy="76200"/>
            <a:chOff x="9753600" y="1371600"/>
            <a:chExt cx="381000" cy="152400"/>
          </a:xfrm>
        </p:grpSpPr>
        <p:cxnSp>
          <p:nvCxnSpPr>
            <p:cNvPr id="44" name="Straight Connector 43"/>
            <p:cNvCxnSpPr/>
            <p:nvPr/>
          </p:nvCxnSpPr>
          <p:spPr>
            <a:xfrm rot="5400000" flipH="1" flipV="1">
              <a:off x="97536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99822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553200" y="4953000"/>
            <a:ext cx="152400" cy="76200"/>
            <a:chOff x="9753600" y="1371600"/>
            <a:chExt cx="381000" cy="152400"/>
          </a:xfrm>
        </p:grpSpPr>
        <p:cxnSp>
          <p:nvCxnSpPr>
            <p:cNvPr id="47" name="Straight Connector 46"/>
            <p:cNvCxnSpPr/>
            <p:nvPr/>
          </p:nvCxnSpPr>
          <p:spPr>
            <a:xfrm rot="5400000" flipH="1" flipV="1">
              <a:off x="97536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99822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7010400" y="4876800"/>
            <a:ext cx="152400" cy="76200"/>
            <a:chOff x="9753600" y="1371600"/>
            <a:chExt cx="381000" cy="152400"/>
          </a:xfrm>
        </p:grpSpPr>
        <p:cxnSp>
          <p:nvCxnSpPr>
            <p:cNvPr id="50" name="Straight Connector 49"/>
            <p:cNvCxnSpPr/>
            <p:nvPr/>
          </p:nvCxnSpPr>
          <p:spPr>
            <a:xfrm rot="5400000" flipH="1" flipV="1">
              <a:off x="97536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99822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2667000" y="5257800"/>
            <a:ext cx="152400" cy="76200"/>
            <a:chOff x="9753600" y="1371600"/>
            <a:chExt cx="381000" cy="152400"/>
          </a:xfrm>
        </p:grpSpPr>
        <p:cxnSp>
          <p:nvCxnSpPr>
            <p:cNvPr id="53" name="Straight Connector 52"/>
            <p:cNvCxnSpPr/>
            <p:nvPr/>
          </p:nvCxnSpPr>
          <p:spPr>
            <a:xfrm rot="5400000" flipH="1" flipV="1">
              <a:off x="97536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99822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3352800" y="5257800"/>
            <a:ext cx="152400" cy="76200"/>
            <a:chOff x="9753600" y="1371600"/>
            <a:chExt cx="381000" cy="152400"/>
          </a:xfrm>
        </p:grpSpPr>
        <p:cxnSp>
          <p:nvCxnSpPr>
            <p:cNvPr id="56" name="Straight Connector 55"/>
            <p:cNvCxnSpPr/>
            <p:nvPr/>
          </p:nvCxnSpPr>
          <p:spPr>
            <a:xfrm rot="5400000" flipH="1" flipV="1">
              <a:off x="97536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99822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762000" y="6410325"/>
            <a:ext cx="4740763" cy="447675"/>
            <a:chOff x="4403237" y="5791200"/>
            <a:chExt cx="4740763" cy="447675"/>
          </a:xfrm>
        </p:grpSpPr>
        <p:pic>
          <p:nvPicPr>
            <p:cNvPr id="57349" name="Picture 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03237" y="5791200"/>
              <a:ext cx="4740763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9" name="Straight Arrow Connector 18"/>
            <p:cNvCxnSpPr/>
            <p:nvPr/>
          </p:nvCxnSpPr>
          <p:spPr>
            <a:xfrm>
              <a:off x="4495800" y="57912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105400" y="57912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715000" y="57912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6705600" y="5791200"/>
              <a:ext cx="152400" cy="76200"/>
              <a:chOff x="9753600" y="1371600"/>
              <a:chExt cx="381000" cy="15240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9753600" y="13716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 flipH="1">
                <a:off x="9982200" y="13716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/>
          </p:nvGrpSpPr>
          <p:grpSpPr>
            <a:xfrm>
              <a:off x="7467600" y="5791200"/>
              <a:ext cx="152400" cy="76200"/>
              <a:chOff x="9753600" y="1371600"/>
              <a:chExt cx="381000" cy="152400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9753600" y="13716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9982200" y="13716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>
              <a:off x="8077200" y="5791200"/>
              <a:ext cx="152400" cy="76200"/>
              <a:chOff x="9753600" y="1371600"/>
              <a:chExt cx="381000" cy="152400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9753600" y="13716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9982200" y="13716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Simplification of Force and couple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8639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19400"/>
            <a:ext cx="87058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038600"/>
            <a:ext cx="2362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4038600"/>
            <a:ext cx="24765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334000" y="3962400"/>
            <a:ext cx="20764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 flipH="1" flipV="1">
            <a:off x="2349091" y="4878366"/>
            <a:ext cx="366358" cy="42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 flipH="1" flipV="1">
            <a:off x="4828354" y="4925246"/>
            <a:ext cx="366358" cy="42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33242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71600"/>
            <a:ext cx="35814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9600" y="4343400"/>
            <a:ext cx="72866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5410200"/>
            <a:ext cx="5686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6019800"/>
            <a:ext cx="4076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(Contd.)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7239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4150" y="4267200"/>
            <a:ext cx="26098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4800" y="3581400"/>
            <a:ext cx="34004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100" y="1828800"/>
            <a:ext cx="30099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Resultant Moment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6324600" cy="4800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For two-dimensional problems. where all the forces lie within the .X-Y plane  as in Fig., the resultant moment (M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 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will be about point 0 (the z axis)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It can be determined by the algebraic sum  of the moments caused by all the forces in the system.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As a convention, we will generally consider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positive moment as counter clock wise since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they arc directed along the positive z axis (out of the page).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Clockwise moments will be negative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Doing this, the directional sense of each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moment can be represented by a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plus or minus sign.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Using this sign convent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ion, the resultant moment in Fig.  is therefore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r="60597"/>
          <a:stretch>
            <a:fillRect/>
          </a:stretch>
        </p:blipFill>
        <p:spPr bwMode="auto">
          <a:xfrm>
            <a:off x="2667000" y="5486400"/>
            <a:ext cx="208102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l="43731"/>
          <a:stretch>
            <a:fillRect/>
          </a:stretch>
        </p:blipFill>
        <p:spPr bwMode="auto">
          <a:xfrm>
            <a:off x="1219200" y="6019800"/>
            <a:ext cx="2971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Problem 7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1295400"/>
            <a:ext cx="30003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38300"/>
            <a:ext cx="5486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4457700"/>
            <a:ext cx="49339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5"/>
          <a:srcRect t="16000" r="45887" b="54667"/>
          <a:stretch>
            <a:fillRect/>
          </a:stretch>
        </p:blipFill>
        <p:spPr bwMode="auto">
          <a:xfrm>
            <a:off x="304800" y="510540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5"/>
          <a:srcRect l="7313" t="44667" b="26000"/>
          <a:stretch>
            <a:fillRect/>
          </a:stretch>
        </p:blipFill>
        <p:spPr bwMode="auto">
          <a:xfrm>
            <a:off x="3276600" y="5334000"/>
            <a:ext cx="48291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5"/>
          <a:srcRect l="6124" t="71333" r="14899"/>
          <a:stretch>
            <a:fillRect/>
          </a:stretch>
        </p:blipFill>
        <p:spPr bwMode="auto">
          <a:xfrm>
            <a:off x="381000" y="6038850"/>
            <a:ext cx="4114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0" y="1214735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Find the resultant moment for the system shown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533400" y="5029200"/>
            <a:ext cx="27146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304800" y="3238500"/>
            <a:ext cx="23336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229600" cy="4525963"/>
          </a:xfrm>
        </p:spPr>
        <p:txBody>
          <a:bodyPr/>
          <a:lstStyle/>
          <a:p>
            <a:r>
              <a:rPr lang="en-US" sz="2400" dirty="0" smtClean="0"/>
              <a:t>For each case illustrated in Fig.  determine the moment of the force about point </a:t>
            </a:r>
            <a:r>
              <a:rPr lang="en-US" sz="2400" i="1" dirty="0" smtClean="0"/>
              <a:t>O.</a:t>
            </a:r>
            <a:endParaRPr lang="en-US" sz="2400" dirty="0" smtClean="0"/>
          </a:p>
          <a:p>
            <a:r>
              <a:rPr lang="en-US" sz="2400" dirty="0" smtClean="0"/>
              <a:t>Solution:</a:t>
            </a:r>
          </a:p>
          <a:p>
            <a:r>
              <a:rPr lang="en-US" sz="2400" dirty="0" smtClean="0"/>
              <a:t>The line of action of each force is extended as a dashed line in order to establish the moment arm 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2819400" y="3352800"/>
            <a:ext cx="29337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/>
          <a:stretch>
            <a:fillRect/>
          </a:stretch>
        </p:blipFill>
        <p:spPr bwMode="auto">
          <a:xfrm>
            <a:off x="3429000" y="3810000"/>
            <a:ext cx="31432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6076950" y="4038600"/>
            <a:ext cx="30670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lum bright="10000"/>
          </a:blip>
          <a:srcRect/>
          <a:stretch>
            <a:fillRect/>
          </a:stretch>
        </p:blipFill>
        <p:spPr bwMode="auto">
          <a:xfrm>
            <a:off x="4191000" y="5638800"/>
            <a:ext cx="39338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(Contd.)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533400" y="1447800"/>
            <a:ext cx="32861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4038600" y="1828800"/>
            <a:ext cx="432581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685800" y="3352800"/>
            <a:ext cx="24955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/>
          <a:stretch>
            <a:fillRect/>
          </a:stretch>
        </p:blipFill>
        <p:spPr bwMode="auto">
          <a:xfrm>
            <a:off x="3657599" y="4267200"/>
            <a:ext cx="459658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Determine the resultant moment of the four forces acting on the rod as shown in Fig. about point </a:t>
            </a:r>
            <a:r>
              <a:rPr lang="en-US" sz="2400" i="1" dirty="0" smtClean="0"/>
              <a:t>0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2209800"/>
            <a:ext cx="28956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3810000" y="3962400"/>
            <a:ext cx="47244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Moment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676400"/>
            <a:ext cx="31718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9703" y="1752600"/>
            <a:ext cx="435509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66800" y="4495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Bending Moment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4419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Nail removal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4893</TotalTime>
  <Words>2251</Words>
  <Application>Microsoft Office PowerPoint</Application>
  <PresentationFormat>On-screen Show (4:3)</PresentationFormat>
  <Paragraphs>331</Paragraphs>
  <Slides>50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Equation</vt:lpstr>
      <vt:lpstr>ENGINEERING MECHANICS</vt:lpstr>
      <vt:lpstr>Moment of a Force</vt:lpstr>
      <vt:lpstr>Magnitude of Moment</vt:lpstr>
      <vt:lpstr>Direction of Moment</vt:lpstr>
      <vt:lpstr>Resultant Moment</vt:lpstr>
      <vt:lpstr>Example</vt:lpstr>
      <vt:lpstr>Example 1 (Contd.)</vt:lpstr>
      <vt:lpstr>Example 2</vt:lpstr>
      <vt:lpstr>Effect of Moment</vt:lpstr>
      <vt:lpstr>Cross Product</vt:lpstr>
      <vt:lpstr>Cross Product (Contd..)</vt:lpstr>
      <vt:lpstr>Cross Product (Contd..)  Cartesian Vector Formulation</vt:lpstr>
      <vt:lpstr>Cross Product - Cartesian Vector Formulation (Contd..) </vt:lpstr>
      <vt:lpstr>Cross Product - Cartesian Vector Formulation (Contd..) </vt:lpstr>
      <vt:lpstr>Moment of Force-  Vector Formulation</vt:lpstr>
      <vt:lpstr>Principle of Transmissibility</vt:lpstr>
      <vt:lpstr>Cartesian Vector Formulation for Moment</vt:lpstr>
      <vt:lpstr>Resultant Moment of Forces</vt:lpstr>
      <vt:lpstr>Problem 1</vt:lpstr>
      <vt:lpstr>Solution to Problem1</vt:lpstr>
      <vt:lpstr>Problem 2</vt:lpstr>
      <vt:lpstr>Solution to Problem 2</vt:lpstr>
      <vt:lpstr>Principle of Moments</vt:lpstr>
      <vt:lpstr>Principle of Moments (Contd..)</vt:lpstr>
      <vt:lpstr>Principle of Moments Contd..) Example1</vt:lpstr>
      <vt:lpstr>Principle of Moments Contd..) Example 2</vt:lpstr>
      <vt:lpstr>Principle of Moments    Example 2 (Contd..) </vt:lpstr>
      <vt:lpstr>Moment of a Force about a Specified Axis</vt:lpstr>
      <vt:lpstr>Moment of a Force about a Specified Axis (Contd..)  Scalar Method</vt:lpstr>
      <vt:lpstr>Moment of a Force about a Specified Axis (Contd..)  Vector Method</vt:lpstr>
      <vt:lpstr>Problem 3</vt:lpstr>
      <vt:lpstr>Solution to Problem 3</vt:lpstr>
      <vt:lpstr>Solution to Problem 3 (Contd..)</vt:lpstr>
      <vt:lpstr>Problem 4</vt:lpstr>
      <vt:lpstr>Solution to Problem 4</vt:lpstr>
      <vt:lpstr>Moment of a Couple</vt:lpstr>
      <vt:lpstr>Moment of a Couple (Contd..)</vt:lpstr>
      <vt:lpstr>Couple Moment - Scalar Formulation</vt:lpstr>
      <vt:lpstr>Couple Moment –  vector Formulation</vt:lpstr>
      <vt:lpstr>Resultant Couple Moment</vt:lpstr>
      <vt:lpstr>Problem 5</vt:lpstr>
      <vt:lpstr>Solution to Problem 5</vt:lpstr>
      <vt:lpstr>Solution to Problem 5 (Contd..)</vt:lpstr>
      <vt:lpstr>Problem 6</vt:lpstr>
      <vt:lpstr>Solution to Problem 6</vt:lpstr>
      <vt:lpstr>Solution to Problem 6 (Contd..)</vt:lpstr>
      <vt:lpstr>Simplification of Force and couple system</vt:lpstr>
      <vt:lpstr>Example</vt:lpstr>
      <vt:lpstr>Example (Contd.)</vt:lpstr>
      <vt:lpstr>Problem 7</vt:lpstr>
    </vt:vector>
  </TitlesOfParts>
  <Company>OTTERI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MECHANICS</dc:title>
  <dc:creator>S R MOHIDEEN</dc:creator>
  <cp:lastModifiedBy>S R MOHIDEEN</cp:lastModifiedBy>
  <cp:revision>386</cp:revision>
  <dcterms:created xsi:type="dcterms:W3CDTF">2012-01-07T15:28:18Z</dcterms:created>
  <dcterms:modified xsi:type="dcterms:W3CDTF">2012-02-01T01:12:57Z</dcterms:modified>
</cp:coreProperties>
</file>