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2" r:id="rId3"/>
    <p:sldId id="315" r:id="rId4"/>
    <p:sldId id="303" r:id="rId5"/>
    <p:sldId id="316" r:id="rId6"/>
    <p:sldId id="317" r:id="rId7"/>
    <p:sldId id="320" r:id="rId8"/>
    <p:sldId id="318" r:id="rId9"/>
    <p:sldId id="319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0127" autoAdjust="0"/>
  </p:normalViewPr>
  <p:slideViewPr>
    <p:cSldViewPr>
      <p:cViewPr>
        <p:scale>
          <a:sx n="60" d="100"/>
          <a:sy n="60" d="100"/>
        </p:scale>
        <p:origin x="-6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emf"/><Relationship Id="rId10" Type="http://schemas.openxmlformats.org/officeDocument/2006/relationships/image" Target="../media/image3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5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Problem 2</a:t>
            </a:r>
            <a:endParaRPr lang="en-US" sz="6600" dirty="0"/>
          </a:p>
        </p:txBody>
      </p:sp>
      <p:pic>
        <p:nvPicPr>
          <p:cNvPr id="5" name="Content Placeholder 4" descr="dbms1 00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53696" t="11277" r="15824" b="68520"/>
          <a:stretch>
            <a:fillRect/>
          </a:stretch>
        </p:blipFill>
        <p:spPr>
          <a:xfrm rot="16200000">
            <a:off x="1050468" y="2149930"/>
            <a:ext cx="4114801" cy="43869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4" descr="dbms1 006.jpg"/>
          <p:cNvPicPr>
            <a:picLocks noChangeAspect="1"/>
          </p:cNvPicPr>
          <p:nvPr/>
        </p:nvPicPr>
        <p:blipFill>
          <a:blip r:embed="rId2">
            <a:lum bright="10000"/>
          </a:blip>
          <a:srcRect l="79822" t="34174" r="15824" b="28786"/>
          <a:stretch>
            <a:fillRect/>
          </a:stretch>
        </p:blipFill>
        <p:spPr>
          <a:xfrm rot="16200000">
            <a:off x="4284661" y="-2836861"/>
            <a:ext cx="803277" cy="876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7526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6572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Problem 2 (Contd.)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Solution</a:t>
            </a:r>
            <a:endParaRPr lang="en-US" dirty="0"/>
          </a:p>
        </p:txBody>
      </p:sp>
      <p:pic>
        <p:nvPicPr>
          <p:cNvPr id="5" name="Content Placeholder 4" descr="dbms1 00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27572" t="11277" r="44126" b="68520"/>
          <a:stretch>
            <a:fillRect/>
          </a:stretch>
        </p:blipFill>
        <p:spPr>
          <a:xfrm rot="16200000">
            <a:off x="381000" y="1524001"/>
            <a:ext cx="1981202" cy="18287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4" descr="dbms1 006.jpg"/>
          <p:cNvPicPr>
            <a:picLocks noChangeAspect="1"/>
          </p:cNvPicPr>
          <p:nvPr/>
        </p:nvPicPr>
        <p:blipFill>
          <a:blip r:embed="rId2">
            <a:lum bright="10000"/>
          </a:blip>
          <a:srcRect l="819" t="13147" r="73577" b="68520"/>
          <a:stretch>
            <a:fillRect/>
          </a:stretch>
        </p:blipFill>
        <p:spPr>
          <a:xfrm rot="16200000">
            <a:off x="304801" y="3657599"/>
            <a:ext cx="2057400" cy="1905000"/>
          </a:xfrm>
          <a:prstGeom prst="rect">
            <a:avLst/>
          </a:prstGeom>
        </p:spPr>
      </p:pic>
      <p:pic>
        <p:nvPicPr>
          <p:cNvPr id="7" name="Content Placeholder 4" descr="dbms1 006.jpg"/>
          <p:cNvPicPr>
            <a:picLocks noChangeAspect="1"/>
          </p:cNvPicPr>
          <p:nvPr/>
        </p:nvPicPr>
        <p:blipFill>
          <a:blip r:embed="rId2">
            <a:lum bright="10000"/>
          </a:blip>
          <a:srcRect l="39425" t="31480" r="26709" b="28861"/>
          <a:stretch>
            <a:fillRect/>
          </a:stretch>
        </p:blipFill>
        <p:spPr>
          <a:xfrm rot="16200000">
            <a:off x="3631477" y="254725"/>
            <a:ext cx="4343401" cy="657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dbms1 006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l="2214" t="13147" r="73577" b="68520"/>
          <a:stretch>
            <a:fillRect/>
          </a:stretch>
        </p:blipFill>
        <p:spPr>
          <a:xfrm rot="16200000">
            <a:off x="-41148" y="2473452"/>
            <a:ext cx="39684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Problem 2 (Contd.)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4" descr="dbms1 006.jpg"/>
          <p:cNvPicPr>
            <a:picLocks noChangeAspect="1"/>
          </p:cNvPicPr>
          <p:nvPr/>
        </p:nvPicPr>
        <p:blipFill>
          <a:blip r:embed="rId2">
            <a:lum bright="20000" contrast="-10000"/>
          </a:blip>
          <a:srcRect l="1995" t="31480" r="59981" b="32222"/>
          <a:stretch>
            <a:fillRect/>
          </a:stretch>
        </p:blipFill>
        <p:spPr>
          <a:xfrm rot="16200000">
            <a:off x="3390900" y="723900"/>
            <a:ext cx="48768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pic>
        <p:nvPicPr>
          <p:cNvPr id="5" name="Content Placeholder 4" descr="dbms1 00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rcRect l="8749" t="11487" r="53696" b="71467"/>
          <a:stretch>
            <a:fillRect/>
          </a:stretch>
        </p:blipFill>
        <p:spPr>
          <a:xfrm rot="5400000">
            <a:off x="634994" y="2844795"/>
            <a:ext cx="4673611" cy="3352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4" descr="dbms1 007.jpg"/>
          <p:cNvPicPr>
            <a:picLocks noChangeAspect="1"/>
          </p:cNvPicPr>
          <p:nvPr/>
        </p:nvPicPr>
        <p:blipFill>
          <a:blip r:embed="rId2">
            <a:lum bright="10000"/>
          </a:blip>
          <a:srcRect l="8205" t="31410" r="86353" b="31157"/>
          <a:stretch>
            <a:fillRect/>
          </a:stretch>
        </p:blipFill>
        <p:spPr>
          <a:xfrm rot="5400000">
            <a:off x="3962399" y="-2743197"/>
            <a:ext cx="1066801" cy="88392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Problem 3(Contd..)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 descr="dbms1 00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15879" t="30833" r="49457" b="30829"/>
          <a:stretch>
            <a:fillRect/>
          </a:stretch>
        </p:blipFill>
        <p:spPr>
          <a:xfrm rot="5400000">
            <a:off x="1065092" y="306507"/>
            <a:ext cx="4727815" cy="6400800"/>
          </a:xfrm>
        </p:spPr>
      </p:pic>
      <p:pic>
        <p:nvPicPr>
          <p:cNvPr id="6" name="Content Placeholder 4" descr="dbms1 007.jpg"/>
          <p:cNvPicPr>
            <a:picLocks noChangeAspect="1"/>
          </p:cNvPicPr>
          <p:nvPr/>
        </p:nvPicPr>
        <p:blipFill>
          <a:blip r:embed="rId2"/>
          <a:srcRect l="50543" t="9593" r="14509" b="73943"/>
          <a:stretch>
            <a:fillRect/>
          </a:stretch>
        </p:blipFill>
        <p:spPr>
          <a:xfrm rot="5400000">
            <a:off x="6232439" y="2762908"/>
            <a:ext cx="3693269" cy="21298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 descr="dbms1 00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10000"/>
          </a:blip>
          <a:srcRect l="53111" t="30638" r="14509" b="30734"/>
          <a:stretch>
            <a:fillRect/>
          </a:stretch>
        </p:blipFill>
        <p:spPr>
          <a:xfrm rot="5400000">
            <a:off x="1614713" y="61686"/>
            <a:ext cx="5029201" cy="734423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5943600" cy="1143000"/>
          </a:xfrm>
          <a:prstGeom prst="rect">
            <a:avLst/>
          </a:prstGeom>
          <a:solidFill>
            <a:srgbClr val="199513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Problem 3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Solution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(Contd..)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pic>
        <p:nvPicPr>
          <p:cNvPr id="5" name="Content Placeholder 4" descr="dbms1 009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rcRect l="85900" t="39955" r="10825" b="29370"/>
          <a:stretch>
            <a:fillRect/>
          </a:stretch>
        </p:blipFill>
        <p:spPr>
          <a:xfrm rot="16200000">
            <a:off x="4114802" y="-2819400"/>
            <a:ext cx="685801" cy="891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4" descr="dbms1 009.jpg"/>
          <p:cNvPicPr>
            <a:picLocks noChangeAspect="1"/>
          </p:cNvPicPr>
          <p:nvPr/>
        </p:nvPicPr>
        <p:blipFill>
          <a:blip r:embed="rId2">
            <a:lum/>
          </a:blip>
          <a:srcRect l="49342" t="39955" r="15953" b="31258"/>
          <a:stretch>
            <a:fillRect/>
          </a:stretch>
        </p:blipFill>
        <p:spPr>
          <a:xfrm rot="16200000">
            <a:off x="995552" y="1823851"/>
            <a:ext cx="4333497" cy="46481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2192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1600200"/>
            <a:ext cx="914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p:pic>
        <p:nvPicPr>
          <p:cNvPr id="5" name="Content Placeholder 4" descr="dbms1 00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54354" t="6734" r="10812" b="61277"/>
          <a:stretch>
            <a:fillRect/>
          </a:stretch>
        </p:blipFill>
        <p:spPr>
          <a:xfrm rot="5400000">
            <a:off x="2092492" y="2206792"/>
            <a:ext cx="3625516" cy="4305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4" descr="dbms1 008.jpg"/>
          <p:cNvPicPr>
            <a:picLocks noChangeAspect="1"/>
          </p:cNvPicPr>
          <p:nvPr/>
        </p:nvPicPr>
        <p:blipFill>
          <a:blip r:embed="rId2">
            <a:lum bright="10000"/>
          </a:blip>
          <a:srcRect l="47399" t="6734" r="46012" b="61277"/>
          <a:stretch>
            <a:fillRect/>
          </a:stretch>
        </p:blipFill>
        <p:spPr>
          <a:xfrm rot="5400000">
            <a:off x="4197069" y="-2444469"/>
            <a:ext cx="1359462" cy="853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2954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Dot Product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angles between two vectors cannot be found by trigonometry easily in three dimension</a:t>
            </a:r>
          </a:p>
          <a:p>
            <a:r>
              <a:rPr lang="en-US" dirty="0" smtClean="0"/>
              <a:t>The vector method using dot product will be useful</a:t>
            </a:r>
          </a:p>
          <a:p>
            <a:r>
              <a:rPr lang="en-US" dirty="0" smtClean="0"/>
              <a:t>Dot product of two vectors A and B is defines as the product of magnitudes of A and B and the cosine of angle between their tails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where 0</a:t>
            </a:r>
            <a:r>
              <a:rPr lang="en-US" dirty="0" smtClean="0">
                <a:sym typeface="Symbol"/>
              </a:rPr>
              <a:t> 180 </a:t>
            </a:r>
          </a:p>
          <a:p>
            <a:r>
              <a:rPr lang="en-US" dirty="0" smtClean="0"/>
              <a:t>The dot product is  a scalar product</a:t>
            </a:r>
          </a:p>
          <a:p>
            <a:r>
              <a:rPr lang="en-US" dirty="0" smtClean="0"/>
              <a:t>Dot product is commutative </a:t>
            </a:r>
          </a:p>
          <a:p>
            <a:r>
              <a:rPr lang="en-US" dirty="0" smtClean="0"/>
              <a:t>When multiplied by scalar</a:t>
            </a:r>
          </a:p>
          <a:p>
            <a:endParaRPr lang="en-US" dirty="0" smtClean="0"/>
          </a:p>
          <a:p>
            <a:r>
              <a:rPr lang="en-US" dirty="0" smtClean="0"/>
              <a:t>Similarly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1981200" y="3505200"/>
          <a:ext cx="2672778" cy="473075"/>
        </p:xfrm>
        <a:graphic>
          <a:graphicData uri="http://schemas.openxmlformats.org/presentationml/2006/ole">
            <p:oleObj spid="_x0000_s116740" name="Equation" r:id="rId3" imgW="1015920" imgH="215640" progId="Equation.3">
              <p:embed/>
            </p:oleObj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4648200" y="2514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86400" y="2514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28940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57800" y="28940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1479550" y="5638800"/>
          <a:ext cx="4505325" cy="381000"/>
        </p:xfrm>
        <a:graphic>
          <a:graphicData uri="http://schemas.openxmlformats.org/presentationml/2006/ole">
            <p:oleObj spid="_x0000_s116741" name="Equation" r:id="rId4" imgW="2374560" imgH="241200" progId="Equation.3">
              <p:embed/>
            </p:oleObj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4800600" y="4800600"/>
          <a:ext cx="1752600" cy="382588"/>
        </p:xfrm>
        <a:graphic>
          <a:graphicData uri="http://schemas.openxmlformats.org/presentationml/2006/ole">
            <p:oleObj spid="_x0000_s116742" name="Equation" r:id="rId5" imgW="774360" imgH="203040" progId="Equation.3">
              <p:embed/>
            </p:oleObj>
          </a:graphicData>
        </a:graphic>
      </p:graphicFrame>
      <p:graphicFrame>
        <p:nvGraphicFramePr>
          <p:cNvPr id="116748" name="Object 12"/>
          <p:cNvGraphicFramePr>
            <a:graphicFrameLocks noChangeAspect="1"/>
          </p:cNvGraphicFramePr>
          <p:nvPr/>
        </p:nvGraphicFramePr>
        <p:xfrm>
          <a:off x="2209801" y="6096000"/>
          <a:ext cx="3048000" cy="346692"/>
        </p:xfrm>
        <a:graphic>
          <a:graphicData uri="http://schemas.openxmlformats.org/presentationml/2006/ole">
            <p:oleObj spid="_x0000_s116748" name="Equation" r:id="rId6" imgW="1765080" imgH="241200" progId="Equation.3">
              <p:embed/>
            </p:oleObj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flipV="1">
            <a:off x="6172200" y="3276600"/>
            <a:ext cx="2133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72200" y="39624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>
            <a:off x="6781800" y="3657600"/>
            <a:ext cx="533400" cy="457200"/>
          </a:xfrm>
          <a:prstGeom prst="arc">
            <a:avLst>
              <a:gd name="adj1" fmla="val 16200000"/>
              <a:gd name="adj2" fmla="val 1171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315200" y="3581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543800" y="403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B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620000" y="4114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10400" y="3200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A</a:t>
            </a:r>
            <a:endParaRPr lang="en-US" sz="24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086600" y="3272135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Dot Product (Contd.)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3100" dirty="0" smtClean="0"/>
              <a:t>Dot product and Cartesian Vector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Considering the unit vectors acting along X, Y and Z axes </a:t>
            </a:r>
          </a:p>
          <a:p>
            <a:pPr>
              <a:buNone/>
            </a:pPr>
            <a:r>
              <a:rPr lang="en-US" dirty="0" smtClean="0"/>
              <a:t>	as </a:t>
            </a:r>
            <a:r>
              <a:rPr lang="en-US" dirty="0" err="1" smtClean="0"/>
              <a:t>i</a:t>
            </a:r>
            <a:r>
              <a:rPr lang="en-US" dirty="0" smtClean="0"/>
              <a:t>, j and k respectively</a:t>
            </a:r>
          </a:p>
          <a:p>
            <a:r>
              <a:rPr lang="en-US" dirty="0" smtClean="0"/>
              <a:t>Dot product of these unit vectors can be found by using formula			     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The dot product of two vectors A and B expressed in Cartesian form is given 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2286000" y="2514601"/>
          <a:ext cx="2152568" cy="380999"/>
        </p:xfrm>
        <a:graphic>
          <a:graphicData uri="http://schemas.openxmlformats.org/presentationml/2006/ole">
            <p:oleObj spid="_x0000_s147458" name="Equation" r:id="rId3" imgW="1015920" imgH="215640" progId="Equation.3">
              <p:embed/>
            </p:oleObj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685800" y="2971800"/>
          <a:ext cx="3014663" cy="1717675"/>
        </p:xfrm>
        <a:graphic>
          <a:graphicData uri="http://schemas.openxmlformats.org/presentationml/2006/ole">
            <p:oleObj spid="_x0000_s147460" name="Equation" r:id="rId4" imgW="1409400" imgH="965160" progId="Equation.3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153400" y="2895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B</a:t>
            </a:r>
            <a:endParaRPr lang="en-US" sz="2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143000" y="1676400"/>
            <a:ext cx="76200" cy="152400"/>
            <a:chOff x="1143000" y="2819400"/>
            <a:chExt cx="533400" cy="381000"/>
          </a:xfrm>
        </p:grpSpPr>
        <p:cxnSp>
          <p:nvCxnSpPr>
            <p:cNvPr id="44" name="Straight Connector 43"/>
            <p:cNvCxnSpPr/>
            <p:nvPr/>
          </p:nvCxnSpPr>
          <p:spPr>
            <a:xfrm rot="5400000" flipH="1" flipV="1">
              <a:off x="1143000" y="2895600"/>
              <a:ext cx="30480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371600" y="2895600"/>
              <a:ext cx="38100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447800" y="1676400"/>
            <a:ext cx="76200" cy="152400"/>
            <a:chOff x="1143000" y="2819400"/>
            <a:chExt cx="533400" cy="381000"/>
          </a:xfrm>
        </p:grpSpPr>
        <p:cxnSp>
          <p:nvCxnSpPr>
            <p:cNvPr id="56" name="Straight Connector 55"/>
            <p:cNvCxnSpPr/>
            <p:nvPr/>
          </p:nvCxnSpPr>
          <p:spPr>
            <a:xfrm rot="5400000" flipH="1" flipV="1">
              <a:off x="1143000" y="2895600"/>
              <a:ext cx="30480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1371600" y="2895600"/>
              <a:ext cx="38100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209800" y="1676400"/>
            <a:ext cx="76200" cy="152400"/>
            <a:chOff x="1143000" y="2819400"/>
            <a:chExt cx="533400" cy="381000"/>
          </a:xfrm>
        </p:grpSpPr>
        <p:cxnSp>
          <p:nvCxnSpPr>
            <p:cNvPr id="59" name="Straight Connector 58"/>
            <p:cNvCxnSpPr/>
            <p:nvPr/>
          </p:nvCxnSpPr>
          <p:spPr>
            <a:xfrm rot="5400000" flipH="1" flipV="1">
              <a:off x="1143000" y="2895600"/>
              <a:ext cx="30480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1371600" y="2895600"/>
              <a:ext cx="381000" cy="228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5867400" y="2438400"/>
            <a:ext cx="2817845" cy="2214445"/>
            <a:chOff x="5715000" y="1828802"/>
            <a:chExt cx="2817845" cy="2214445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6553200" y="3124200"/>
              <a:ext cx="106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6096794" y="2666206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2" idx="0"/>
            </p:cNvCxnSpPr>
            <p:nvPr/>
          </p:nvCxnSpPr>
          <p:spPr>
            <a:xfrm rot="10800000" flipV="1">
              <a:off x="5927272" y="3124199"/>
              <a:ext cx="702131" cy="5497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58"/>
            <p:cNvGrpSpPr/>
            <p:nvPr/>
          </p:nvGrpSpPr>
          <p:grpSpPr>
            <a:xfrm>
              <a:off x="5715000" y="1828802"/>
              <a:ext cx="2817845" cy="2214445"/>
              <a:chOff x="381000" y="3886200"/>
              <a:chExt cx="3540369" cy="2835032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1447800" y="5562600"/>
                <a:ext cx="2438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723900" y="4819935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0800000" flipV="1">
                <a:off x="381000" y="5562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295769" y="5056853"/>
                <a:ext cx="304800" cy="47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j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40369" y="5739736"/>
                <a:ext cx="381000" cy="47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24000" y="3886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flipH="1">
                <a:off x="457200" y="6248397"/>
                <a:ext cx="381000" cy="47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5943600" y="3124200"/>
              <a:ext cx="242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315200" y="2667000"/>
              <a:ext cx="76200" cy="152400"/>
              <a:chOff x="1143000" y="2819400"/>
              <a:chExt cx="533400" cy="381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 flipH="1" flipV="1">
                <a:off x="1143000" y="2895600"/>
                <a:ext cx="30480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1371600" y="28956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6019800" y="3048000"/>
              <a:ext cx="76200" cy="152400"/>
              <a:chOff x="1143000" y="2819400"/>
              <a:chExt cx="533400" cy="381000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rot="5400000" flipH="1" flipV="1">
                <a:off x="1143000" y="2895600"/>
                <a:ext cx="30480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1371600" y="28956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6248400" y="2438400"/>
              <a:ext cx="76200" cy="152400"/>
              <a:chOff x="1143000" y="2819400"/>
              <a:chExt cx="533400" cy="3810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1143000" y="2895600"/>
                <a:ext cx="304800" cy="304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1371600" y="28956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6172200" y="2590800"/>
              <a:ext cx="242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</a:t>
              </a:r>
              <a:endParaRPr lang="en-US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581400" y="2895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Similarly</a:t>
            </a:r>
            <a:endParaRPr lang="en-US" sz="2400" dirty="0"/>
          </a:p>
        </p:txBody>
      </p:sp>
      <p:graphicFrame>
        <p:nvGraphicFramePr>
          <p:cNvPr id="147464" name="Object 8"/>
          <p:cNvGraphicFramePr>
            <a:graphicFrameLocks noChangeAspect="1"/>
          </p:cNvGraphicFramePr>
          <p:nvPr/>
        </p:nvGraphicFramePr>
        <p:xfrm>
          <a:off x="4114800" y="3276600"/>
          <a:ext cx="1114425" cy="1311275"/>
        </p:xfrm>
        <a:graphic>
          <a:graphicData uri="http://schemas.openxmlformats.org/presentationml/2006/ole">
            <p:oleObj spid="_x0000_s147464" name="Equation" r:id="rId5" imgW="520560" imgH="736560" progId="Equation.3">
              <p:embed/>
            </p:oleObj>
          </a:graphicData>
        </a:graphic>
      </p:graphicFrame>
      <p:graphicFrame>
        <p:nvGraphicFramePr>
          <p:cNvPr id="147465" name="Object 9"/>
          <p:cNvGraphicFramePr>
            <a:graphicFrameLocks noChangeAspect="1"/>
          </p:cNvGraphicFramePr>
          <p:nvPr/>
        </p:nvGraphicFramePr>
        <p:xfrm>
          <a:off x="533400" y="5154277"/>
          <a:ext cx="8610600" cy="1703723"/>
        </p:xfrm>
        <a:graphic>
          <a:graphicData uri="http://schemas.openxmlformats.org/presentationml/2006/ole">
            <p:oleObj spid="_x0000_s147465" name="Equation" r:id="rId6" imgW="4698720" imgH="1117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It has two main applications in </a:t>
            </a:r>
            <a:r>
              <a:rPr lang="en-US" sz="2800" dirty="0" err="1" smtClean="0"/>
              <a:t>Engg</a:t>
            </a:r>
            <a:r>
              <a:rPr lang="en-US" sz="2800" dirty="0" smtClean="0"/>
              <a:t>. Mechanics</a:t>
            </a:r>
          </a:p>
          <a:p>
            <a:pPr lvl="1"/>
            <a:r>
              <a:rPr lang="en-US" sz="2400" dirty="0" smtClean="0"/>
              <a:t>Angle formed between two intersecting vectors can be found as shown below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components of a vector parallel and perpendicular to a line can be obtained (resolution of vector)</a:t>
            </a:r>
          </a:p>
          <a:p>
            <a:pPr lvl="1">
              <a:buNone/>
            </a:pPr>
            <a:r>
              <a:rPr lang="en-US" sz="2400" dirty="0" smtClean="0"/>
              <a:t>				The parallel component      has magnitude</a:t>
            </a:r>
          </a:p>
          <a:p>
            <a:pPr lvl="1">
              <a:buNone/>
            </a:pPr>
            <a:r>
              <a:rPr lang="en-US" sz="2400" dirty="0" smtClean="0"/>
              <a:t>				</a:t>
            </a:r>
            <a:r>
              <a:rPr lang="en-US" sz="2400" dirty="0" err="1" smtClean="0"/>
              <a:t>Acos</a:t>
            </a:r>
            <a:r>
              <a:rPr lang="en-US" sz="2400" dirty="0" smtClean="0">
                <a:sym typeface="Symbol"/>
              </a:rPr>
              <a:t>, therefore					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i="1" dirty="0" smtClean="0"/>
              <a:t>		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4724400"/>
            <a:ext cx="3124200" cy="2214447"/>
            <a:chOff x="381000" y="3886200"/>
            <a:chExt cx="3925276" cy="2835036"/>
          </a:xfrm>
        </p:grpSpPr>
        <p:grpSp>
          <p:nvGrpSpPr>
            <p:cNvPr id="6" name="Group 58"/>
            <p:cNvGrpSpPr/>
            <p:nvPr/>
          </p:nvGrpSpPr>
          <p:grpSpPr>
            <a:xfrm>
              <a:off x="381000" y="3886200"/>
              <a:ext cx="3925276" cy="2835036"/>
              <a:chOff x="381000" y="3886200"/>
              <a:chExt cx="3925276" cy="2835036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447800" y="5562600"/>
                <a:ext cx="2438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723900" y="4838700"/>
                <a:ext cx="1447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0800000" flipV="1">
                <a:off x="381000" y="5562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774461" y="447152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25276" y="5251966"/>
                <a:ext cx="381000" cy="472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24000" y="3886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457200" y="6248400"/>
                <a:ext cx="381000" cy="472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cxnSp>
          <p:nvCxnSpPr>
            <p:cNvPr id="7" name="Straight Arrow Connector 6"/>
            <p:cNvCxnSpPr>
              <a:endCxn id="11" idx="0"/>
            </p:cNvCxnSpPr>
            <p:nvPr/>
          </p:nvCxnSpPr>
          <p:spPr>
            <a:xfrm flipV="1">
              <a:off x="1465385" y="4471528"/>
              <a:ext cx="1461476" cy="1066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>
            <a:off x="914400" y="5181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7000" y="6019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743200" y="5715000"/>
            <a:ext cx="152400" cy="76200"/>
            <a:chOff x="5689600" y="3505200"/>
            <a:chExt cx="304800" cy="152400"/>
          </a:xfrm>
        </p:grpSpPr>
        <p:cxnSp>
          <p:nvCxnSpPr>
            <p:cNvPr id="22" name="Straight Connector 21"/>
            <p:cNvCxnSpPr/>
            <p:nvPr/>
          </p:nvCxnSpPr>
          <p:spPr>
            <a:xfrm rot="5400000" flipH="1" flipV="1">
              <a:off x="56896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8420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2133600" y="6096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1143000" y="5742802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1981200" y="5209402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219200" y="5285601"/>
            <a:ext cx="838200" cy="53340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14600" y="5209401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0" y="5285601"/>
            <a:ext cx="242596" cy="28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096000" y="4800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229600" y="4494212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153400" y="4419600"/>
            <a:ext cx="24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6019800" y="4800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II</a:t>
            </a:r>
            <a:endParaRPr lang="en-US" sz="2000" baseline="-25000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Dot Product (Contd.)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Application of Dot product</a:t>
            </a:r>
            <a:endParaRPr lang="en-US" sz="4000" dirty="0"/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2895600" y="2362200"/>
          <a:ext cx="2130896" cy="1676400"/>
        </p:xfrm>
        <a:graphic>
          <a:graphicData uri="http://schemas.openxmlformats.org/presentationml/2006/ole">
            <p:oleObj spid="_x0000_s133121" name="Equation" r:id="rId3" imgW="1066680" imgH="1193760" progId="Equation.3">
              <p:embed/>
            </p:oleObj>
          </a:graphicData>
        </a:graphic>
      </p:graphicFrame>
      <p:sp>
        <p:nvSpPr>
          <p:cNvPr id="47" name="Arc 46"/>
          <p:cNvSpPr/>
          <p:nvPr/>
        </p:nvSpPr>
        <p:spPr>
          <a:xfrm>
            <a:off x="1524000" y="5791200"/>
            <a:ext cx="457200" cy="381000"/>
          </a:xfrm>
          <a:prstGeom prst="arc">
            <a:avLst>
              <a:gd name="adj1" fmla="val 16200000"/>
              <a:gd name="adj2" fmla="val 1171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905000" y="5638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447800" y="6019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959701" y="5593499"/>
            <a:ext cx="82459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43404" y="6019800"/>
            <a:ext cx="14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II</a:t>
            </a:r>
            <a:r>
              <a:rPr lang="en-US" dirty="0" smtClean="0"/>
              <a:t>=Ac </a:t>
            </a:r>
            <a:r>
              <a:rPr lang="en-US" dirty="0" err="1" smtClean="0"/>
              <a:t>os</a:t>
            </a:r>
            <a:r>
              <a:rPr lang="en-US" dirty="0" smtClean="0">
                <a:sym typeface="Symbol"/>
              </a:rPr>
              <a:t> u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38200" y="5105400"/>
            <a:ext cx="54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>
                <a:sym typeface="Symbol"/>
              </a:rPr>
              <a:t></a:t>
            </a:r>
            <a:endParaRPr lang="en-US" baseline="-25000" dirty="0"/>
          </a:p>
        </p:txBody>
      </p:sp>
      <p:cxnSp>
        <p:nvCxnSpPr>
          <p:cNvPr id="64" name="Straight Connector 63"/>
          <p:cNvCxnSpPr>
            <a:endCxn id="11" idx="0"/>
          </p:cNvCxnSpPr>
          <p:nvPr/>
        </p:nvCxnSpPr>
        <p:spPr>
          <a:xfrm rot="5400000" flipH="1" flipV="1">
            <a:off x="2134526" y="5575671"/>
            <a:ext cx="819242" cy="31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667000" y="5638800"/>
            <a:ext cx="24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endParaRPr lang="en-US" sz="2400" dirty="0"/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5334000" y="5156200"/>
          <a:ext cx="3048000" cy="1068388"/>
        </p:xfrm>
        <a:graphic>
          <a:graphicData uri="http://schemas.openxmlformats.org/presentationml/2006/ole">
            <p:oleObj spid="_x0000_s133122" name="Equation" r:id="rId4" imgW="1790640" imgH="761760" progId="Equation.3">
              <p:embed/>
            </p:oleObj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3124200" y="6019800"/>
            <a:ext cx="152400" cy="76200"/>
            <a:chOff x="5689600" y="3505200"/>
            <a:chExt cx="304800" cy="152400"/>
          </a:xfrm>
        </p:grpSpPr>
        <p:cxnSp>
          <p:nvCxnSpPr>
            <p:cNvPr id="53" name="Straight Connector 52"/>
            <p:cNvCxnSpPr/>
            <p:nvPr/>
          </p:nvCxnSpPr>
          <p:spPr>
            <a:xfrm rot="5400000" flipH="1" flipV="1">
              <a:off x="56896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5842000" y="35052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bms1 002.jpg"/>
          <p:cNvPicPr>
            <a:picLocks noChangeAspect="1"/>
          </p:cNvPicPr>
          <p:nvPr/>
        </p:nvPicPr>
        <p:blipFill>
          <a:blip r:embed="rId3">
            <a:lum bright="10000"/>
          </a:blip>
          <a:srcRect l="3125" t="60807" r="10938"/>
          <a:stretch>
            <a:fillRect/>
          </a:stretch>
        </p:blipFill>
        <p:spPr>
          <a:xfrm rot="5400000">
            <a:off x="7062216" y="737616"/>
            <a:ext cx="1676400" cy="2487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Example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Determine the magnitude  of given force parallel and perpendicular to AB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304801" y="2209800"/>
          <a:ext cx="7696199" cy="4527550"/>
        </p:xfrm>
        <a:graphic>
          <a:graphicData uri="http://schemas.openxmlformats.org/presentationml/2006/ole">
            <p:oleObj spid="_x0000_s148482" name="Equation" r:id="rId4" imgW="4178160" imgH="3225600" progId="Equation.3">
              <p:embed/>
            </p:oleObj>
          </a:graphicData>
        </a:graphic>
      </p:graphicFrame>
      <p:pic>
        <p:nvPicPr>
          <p:cNvPr id="7" name="Picture 6" descr="dbms1 002.jpg"/>
          <p:cNvPicPr>
            <a:picLocks noChangeAspect="1"/>
          </p:cNvPicPr>
          <p:nvPr/>
        </p:nvPicPr>
        <p:blipFill>
          <a:blip r:embed="rId3">
            <a:lum bright="10000"/>
          </a:blip>
          <a:srcRect l="3125" t="12344" r="10938" b="40826"/>
          <a:stretch>
            <a:fillRect/>
          </a:stretch>
        </p:blipFill>
        <p:spPr>
          <a:xfrm rot="5400000">
            <a:off x="6515100" y="3543300"/>
            <a:ext cx="1676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Problem 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pipe shown below is subjected to a force of 80 N at the end B. Determine the angle between F (i.e. line BC) and pipe segment BA and the magnitudes of components of F parallel and perpendicular to </a:t>
            </a:r>
            <a:r>
              <a:rPr lang="en-US" sz="2000" dirty="0" smtClean="0"/>
              <a:t>BA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5000" y="2438400"/>
            <a:ext cx="5105400" cy="3276600"/>
            <a:chOff x="1905000" y="2438400"/>
            <a:chExt cx="5105400" cy="3276600"/>
          </a:xfrm>
        </p:grpSpPr>
        <p:grpSp>
          <p:nvGrpSpPr>
            <p:cNvPr id="9" name="Group 8"/>
            <p:cNvGrpSpPr/>
            <p:nvPr/>
          </p:nvGrpSpPr>
          <p:grpSpPr>
            <a:xfrm>
              <a:off x="1905000" y="2438400"/>
              <a:ext cx="5029200" cy="3276600"/>
              <a:chOff x="1905000" y="2743200"/>
              <a:chExt cx="4267200" cy="2971800"/>
            </a:xfrm>
          </p:grpSpPr>
          <p:pic>
            <p:nvPicPr>
              <p:cNvPr id="7" name="Picture 6" descr="dbms1 003.jpg"/>
              <p:cNvPicPr>
                <a:picLocks noChangeAspect="1"/>
              </p:cNvPicPr>
              <p:nvPr/>
            </p:nvPicPr>
            <p:blipFill>
              <a:blip r:embed="rId2">
                <a:lum bright="10000"/>
              </a:blip>
              <a:srcRect l="52874" t="11111" r="21264" b="61111"/>
              <a:stretch>
                <a:fillRect/>
              </a:stretch>
            </p:blipFill>
            <p:spPr>
              <a:xfrm rot="16200000">
                <a:off x="2482850" y="2165350"/>
                <a:ext cx="2971800" cy="41275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876800" y="2819400"/>
                <a:ext cx="12954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483679" y="4343400"/>
              <a:ext cx="1526721" cy="1008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57800" y="3581400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3505200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1m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4800600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1m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4191000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2m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257800"/>
            <a:ext cx="838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F=80 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find </a:t>
            </a:r>
            <a:r>
              <a:rPr lang="en-US" dirty="0" smtClean="0">
                <a:sym typeface="Symbol"/>
              </a:rPr>
              <a:t>, consider the position vectors along BA and BC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To </a:t>
            </a:r>
            <a:r>
              <a:rPr lang="en-US" dirty="0" smtClean="0">
                <a:sym typeface="Symbol"/>
              </a:rPr>
              <a:t>resolve the given force in to components Parallel and perpendicular to BA: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Unit vector along BA is to be found</a:t>
            </a:r>
            <a:r>
              <a:rPr lang="en-US" sz="1600" dirty="0" smtClean="0">
                <a:sym typeface="Symbol"/>
              </a:rPr>
              <a:t>.</a:t>
            </a:r>
            <a:endParaRPr lang="en-US" sz="1600" dirty="0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304800" y="1524000"/>
          <a:ext cx="6994525" cy="2066925"/>
        </p:xfrm>
        <a:graphic>
          <a:graphicData uri="http://schemas.openxmlformats.org/presentationml/2006/ole">
            <p:oleObj spid="_x0000_s152578" name="Equation" r:id="rId3" imgW="3797280" imgH="1473120" progId="Equation.3">
              <p:embed/>
            </p:oleObj>
          </a:graphicData>
        </a:graphic>
      </p:graphicFrame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831850" y="4105275"/>
          <a:ext cx="6176963" cy="2281238"/>
        </p:xfrm>
        <a:graphic>
          <a:graphicData uri="http://schemas.openxmlformats.org/presentationml/2006/ole">
            <p:oleObj spid="_x0000_s152579" name="Equation" r:id="rId4" imgW="3352680" imgH="1625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Problem1 Solution(Contd..)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unit vector along BA is therefore,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381000" y="1828800"/>
          <a:ext cx="6856413" cy="4133850"/>
        </p:xfrm>
        <a:graphic>
          <a:graphicData uri="http://schemas.openxmlformats.org/presentationml/2006/ole">
            <p:oleObj spid="_x0000_s150530" name="Equation" r:id="rId3" imgW="3720960" imgH="2946240" progId="Equation.3">
              <p:embed/>
            </p:oleObj>
          </a:graphicData>
        </a:graphic>
      </p:graphicFrame>
      <p:pic>
        <p:nvPicPr>
          <p:cNvPr id="6" name="Picture 5" descr="dbms1 003.jpg"/>
          <p:cNvPicPr>
            <a:picLocks noChangeAspect="1"/>
          </p:cNvPicPr>
          <p:nvPr/>
        </p:nvPicPr>
        <p:blipFill>
          <a:blip r:embed="rId4">
            <a:lum bright="10000"/>
          </a:blip>
          <a:srcRect l="6897" t="12222" r="68602" b="67778"/>
          <a:stretch>
            <a:fillRect/>
          </a:stretch>
        </p:blipFill>
        <p:spPr>
          <a:xfrm rot="16200000">
            <a:off x="6324600" y="914400"/>
            <a:ext cx="27432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2590800"/>
            <a:ext cx="838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F=80 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Equilibrium of 3D Force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The particle will be in equilibrium when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838200" y="2133600"/>
          <a:ext cx="5334000" cy="2590800"/>
        </p:xfrm>
        <a:graphic>
          <a:graphicData uri="http://schemas.openxmlformats.org/presentationml/2006/ole">
            <p:oleObj spid="_x0000_s151554" name="Equation" r:id="rId3" imgW="2679480" imgH="1549080" progId="Equation.3">
              <p:embed/>
            </p:oleObj>
          </a:graphicData>
        </a:graphic>
      </p:graphicFrame>
      <p:pic>
        <p:nvPicPr>
          <p:cNvPr id="6" name="Picture 5" descr="dbms1 005.jpg"/>
          <p:cNvPicPr>
            <a:picLocks noChangeAspect="1"/>
          </p:cNvPicPr>
          <p:nvPr/>
        </p:nvPicPr>
        <p:blipFill>
          <a:blip r:embed="rId4">
            <a:lum bright="10000"/>
          </a:blip>
          <a:srcRect l="56823" t="8889" r="19828" b="70000"/>
          <a:stretch>
            <a:fillRect/>
          </a:stretch>
        </p:blipFill>
        <p:spPr>
          <a:xfrm rot="16200000">
            <a:off x="6315075" y="1838326"/>
            <a:ext cx="2590801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317</Words>
  <Application>Microsoft Office PowerPoint</Application>
  <PresentationFormat>On-screen Show (4:3)</PresentationFormat>
  <Paragraphs>111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Microsoft Equation 3.0</vt:lpstr>
      <vt:lpstr>ENGINEERING MECHANICS</vt:lpstr>
      <vt:lpstr>Dot Product</vt:lpstr>
      <vt:lpstr>Dot Product (Contd.)  Dot product and Cartesian Vector</vt:lpstr>
      <vt:lpstr>Dot Product (Contd.)  Application of Dot product</vt:lpstr>
      <vt:lpstr>Example</vt:lpstr>
      <vt:lpstr>Problem 1</vt:lpstr>
      <vt:lpstr>Solution to Problem 1</vt:lpstr>
      <vt:lpstr>Problem1 Solution(Contd..)</vt:lpstr>
      <vt:lpstr>Equilibrium of 3D Force System</vt:lpstr>
      <vt:lpstr>Problem 2</vt:lpstr>
      <vt:lpstr>Problem 2 (Contd.)               Solution</vt:lpstr>
      <vt:lpstr>Problem 2 (Contd.)               Solution</vt:lpstr>
      <vt:lpstr>Problem 3</vt:lpstr>
      <vt:lpstr>Problem 3(Contd..)             Solution</vt:lpstr>
      <vt:lpstr>Slide 15</vt:lpstr>
      <vt:lpstr>Problem 4</vt:lpstr>
      <vt:lpstr>Problem 5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srm</cp:lastModifiedBy>
  <cp:revision>256</cp:revision>
  <dcterms:created xsi:type="dcterms:W3CDTF">2012-01-07T15:28:18Z</dcterms:created>
  <dcterms:modified xsi:type="dcterms:W3CDTF">2012-01-25T05:02:55Z</dcterms:modified>
</cp:coreProperties>
</file>