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2" r:id="rId3"/>
    <p:sldId id="303" r:id="rId4"/>
    <p:sldId id="305" r:id="rId5"/>
    <p:sldId id="304" r:id="rId6"/>
    <p:sldId id="306" r:id="rId7"/>
    <p:sldId id="308" r:id="rId8"/>
    <p:sldId id="307" r:id="rId9"/>
    <p:sldId id="309" r:id="rId10"/>
    <p:sldId id="310" r:id="rId11"/>
    <p:sldId id="311" r:id="rId12"/>
    <p:sldId id="312" r:id="rId13"/>
    <p:sldId id="313" r:id="rId14"/>
    <p:sldId id="31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0127" autoAdjust="0"/>
  </p:normalViewPr>
  <p:slideViewPr>
    <p:cSldViewPr>
      <p:cViewPr>
        <p:scale>
          <a:sx n="60" d="100"/>
          <a:sy n="60" d="100"/>
        </p:scale>
        <p:origin x="-6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emf"/><Relationship Id="rId10" Type="http://schemas.openxmlformats.org/officeDocument/2006/relationships/image" Target="../media/image3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5"/>
          <a:srcRect b="13600"/>
          <a:stretch>
            <a:fillRect/>
          </a:stretch>
        </p:blipFill>
        <p:spPr bwMode="auto">
          <a:xfrm>
            <a:off x="0" y="0"/>
            <a:ext cx="2214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alpha val="88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 MECHANICS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alpha val="88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 107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05400"/>
            <a:ext cx="28956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Lecture 4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Important in formulating Cartesian force vector directed between two points in space</a:t>
            </a:r>
          </a:p>
          <a:p>
            <a:r>
              <a:rPr lang="en-US" sz="2000" dirty="0" smtClean="0"/>
              <a:t>Also in finding the moment of a force</a:t>
            </a:r>
          </a:p>
          <a:p>
            <a:r>
              <a:rPr lang="en-US" sz="2000" dirty="0" smtClean="0"/>
              <a:t>Position vector is denoted as r</a:t>
            </a:r>
          </a:p>
          <a:p>
            <a:r>
              <a:rPr lang="en-US" sz="2000" dirty="0" smtClean="0"/>
              <a:t>Position vector directed along points A and B is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AB</a:t>
            </a:r>
            <a:endParaRPr lang="en-US" sz="2000" baseline="-25000" dirty="0" smtClean="0"/>
          </a:p>
          <a:p>
            <a:r>
              <a:rPr lang="en-US" sz="2000" dirty="0" smtClean="0"/>
              <a:t>From the figure, considering the head tail sequence in		       the triangle,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For example, if A and B are located as shown below					then their position vector  is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86200" y="2514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15000" y="2895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400800" y="3048000"/>
            <a:ext cx="2362200" cy="1817132"/>
            <a:chOff x="228600" y="4800600"/>
            <a:chExt cx="2362200" cy="1817132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533400" y="5410200"/>
              <a:ext cx="914400" cy="1588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90600" y="5867400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228600" y="5867400"/>
              <a:ext cx="7620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609600" y="5029200"/>
              <a:ext cx="7620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533400" y="5791200"/>
              <a:ext cx="457200" cy="7620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800100" y="5295900"/>
              <a:ext cx="762000" cy="381000"/>
            </a:xfrm>
            <a:prstGeom prst="straightConnector1">
              <a:avLst/>
            </a:prstGeom>
            <a:ln>
              <a:solidFill>
                <a:srgbClr val="199513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4800" y="6248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5400" y="4800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8600" y="5486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1200" y="5562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9600" y="4800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9600" y="5181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AB</a:t>
              </a:r>
              <a:endParaRPr lang="en-US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43000" y="5334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B</a:t>
              </a:r>
              <a:endParaRPr lang="en-US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400" y="5791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B</a:t>
              </a:r>
              <a:endParaRPr lang="en-US" baseline="-25000" dirty="0"/>
            </a:p>
          </p:txBody>
        </p:sp>
      </p:grp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2362200" y="3657600"/>
          <a:ext cx="1897063" cy="785813"/>
        </p:xfrm>
        <a:graphic>
          <a:graphicData uri="http://schemas.openxmlformats.org/presentationml/2006/ole">
            <p:oleObj spid="_x0000_s143362" name="Equation" r:id="rId3" imgW="888840" imgH="444240" progId="Equation.3">
              <p:embed/>
            </p:oleObj>
          </a:graphicData>
        </a:graphic>
      </p:graphicFrame>
      <p:cxnSp>
        <p:nvCxnSpPr>
          <p:cNvPr id="34" name="Straight Arrow Connector 33"/>
          <p:cNvCxnSpPr/>
          <p:nvPr/>
        </p:nvCxnSpPr>
        <p:spPr>
          <a:xfrm rot="5400000">
            <a:off x="387628" y="5785366"/>
            <a:ext cx="1663938" cy="79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28600" y="5855732"/>
            <a:ext cx="2590800" cy="13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457200" y="5703332"/>
            <a:ext cx="914400" cy="849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1" idx="3"/>
          </p:cNvCxnSpPr>
          <p:nvPr/>
        </p:nvCxnSpPr>
        <p:spPr>
          <a:xfrm rot="5400000" flipH="1" flipV="1">
            <a:off x="740033" y="5388233"/>
            <a:ext cx="1644134" cy="9906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1000" y="601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flipH="1">
            <a:off x="20574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</a:t>
            </a:r>
            <a:r>
              <a:rPr lang="en-US" sz="1400" dirty="0" smtClean="0"/>
              <a:t>(-2,-2,3)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6488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(1,0,-3)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514600" y="563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38200" y="480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82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AB</a:t>
            </a:r>
            <a:endParaRPr lang="en-US" baseline="-25000" dirty="0"/>
          </a:p>
        </p:txBody>
      </p:sp>
      <p:cxnSp>
        <p:nvCxnSpPr>
          <p:cNvPr id="52" name="Straight Connector 51"/>
          <p:cNvCxnSpPr/>
          <p:nvPr/>
        </p:nvCxnSpPr>
        <p:spPr>
          <a:xfrm rot="5400000" flipH="1" flipV="1">
            <a:off x="1790700" y="5589032"/>
            <a:ext cx="304800" cy="22860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1791494" y="5284232"/>
            <a:ext cx="532606" cy="79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722709" y="6286103"/>
            <a:ext cx="686594" cy="158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1066800" y="6553200"/>
            <a:ext cx="152400" cy="15240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flipH="1">
            <a:off x="2057400" y="5257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3m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 flipH="1">
            <a:off x="1828800" y="5638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 flipH="1">
            <a:off x="1143000" y="6400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1m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flipH="1">
            <a:off x="838200" y="61722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3m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flipH="1">
            <a:off x="1371600" y="54102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2m</a:t>
            </a:r>
            <a:endParaRPr lang="en-US" dirty="0"/>
          </a:p>
        </p:txBody>
      </p:sp>
      <p:cxnSp>
        <p:nvCxnSpPr>
          <p:cNvPr id="85" name="Straight Arrow Connector 84"/>
          <p:cNvCxnSpPr>
            <a:endCxn id="83" idx="2"/>
          </p:cNvCxnSpPr>
          <p:nvPr/>
        </p:nvCxnSpPr>
        <p:spPr>
          <a:xfrm>
            <a:off x="1295400" y="5715000"/>
            <a:ext cx="571500" cy="29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4267200" y="5257800"/>
          <a:ext cx="3657600" cy="876583"/>
        </p:xfrm>
        <a:graphic>
          <a:graphicData uri="http://schemas.openxmlformats.org/presentationml/2006/ole">
            <p:oleObj spid="_x0000_s143364" name="Equation" r:id="rId4" imgW="231120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Position Vectors (Contd.)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>
            <p:ph idx="1"/>
          </p:nvPr>
        </p:nvGraphicFramePr>
        <p:xfrm>
          <a:off x="2506663" y="2063750"/>
          <a:ext cx="2928937" cy="3803650"/>
        </p:xfrm>
        <a:graphic>
          <a:graphicData uri="http://schemas.openxmlformats.org/presentationml/2006/ole">
            <p:oleObj spid="_x0000_s144386" name="Equation" r:id="rId3" imgW="1955520" imgH="2539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295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magnitude and direction of the position vector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438400"/>
            <a:ext cx="2863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Applying unit vector formula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3505200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Hence the direction cosines are found as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77000" y="41910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867400" y="35052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676900" y="43053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6400800" y="3505200"/>
            <a:ext cx="838200" cy="533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2530698">
            <a:off x="6455339" y="3868084"/>
            <a:ext cx="543467" cy="372042"/>
          </a:xfrm>
          <a:prstGeom prst="arc">
            <a:avLst>
              <a:gd name="adj1" fmla="val 14967746"/>
              <a:gd name="adj2" fmla="val 2085962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6390733" y="3514158"/>
            <a:ext cx="543467" cy="372042"/>
          </a:xfrm>
          <a:prstGeom prst="arc">
            <a:avLst>
              <a:gd name="adj1" fmla="val 13892966"/>
              <a:gd name="adj2" fmla="val 2085962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5539972">
            <a:off x="6211123" y="4078615"/>
            <a:ext cx="543467" cy="372042"/>
          </a:xfrm>
          <a:prstGeom prst="arc">
            <a:avLst>
              <a:gd name="adj1" fmla="val 13916570"/>
              <a:gd name="adj2" fmla="val 2645755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86600" y="3733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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29400" y="3124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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43600" y="3810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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7086600" y="3135868"/>
            <a:ext cx="457200" cy="369332"/>
            <a:chOff x="7086600" y="3048000"/>
            <a:chExt cx="457200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7086600" y="3048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ym typeface="Symbol"/>
                </a:rPr>
                <a:t>r</a:t>
              </a:r>
              <a:r>
                <a:rPr lang="en-US" baseline="-25000" dirty="0" err="1" smtClean="0">
                  <a:sym typeface="Symbol"/>
                </a:rPr>
                <a:t>AB</a:t>
              </a:r>
              <a:endParaRPr lang="en-US" baseline="-250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7162800" y="3124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pic>
        <p:nvPicPr>
          <p:cNvPr id="5" name="Content Placeholder 4" descr="dbms.jpg"/>
          <p:cNvPicPr>
            <a:picLocks noGrp="1" noChangeAspect="1"/>
          </p:cNvPicPr>
          <p:nvPr>
            <p:ph idx="1"/>
          </p:nvPr>
        </p:nvPicPr>
        <p:blipFill>
          <a:blip r:embed="rId3"/>
          <a:srcRect l="44988" t="79414" r="20178"/>
          <a:stretch>
            <a:fillRect/>
          </a:stretch>
        </p:blipFill>
        <p:spPr>
          <a:xfrm rot="16200000">
            <a:off x="-399651" y="1542653"/>
            <a:ext cx="3390103" cy="2590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4" descr="dbms.jpg"/>
          <p:cNvPicPr>
            <a:picLocks noChangeAspect="1"/>
          </p:cNvPicPr>
          <p:nvPr/>
        </p:nvPicPr>
        <p:blipFill>
          <a:blip r:embed="rId3"/>
          <a:srcRect l="10920" t="78622" r="61543"/>
          <a:stretch>
            <a:fillRect/>
          </a:stretch>
        </p:blipFill>
        <p:spPr>
          <a:xfrm rot="16200000">
            <a:off x="6253741" y="1823459"/>
            <a:ext cx="2743200" cy="2753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1066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man pulls on the cord with a force of 70N . Represent the force acting on the support as Cartesian vector. Determine its direction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2743201"/>
            <a:ext cx="6096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 m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3886200"/>
            <a:ext cx="6096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m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3456801"/>
            <a:ext cx="4572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 m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3075801"/>
            <a:ext cx="4572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 m</a:t>
            </a:r>
            <a:endParaRPr lang="en-US" sz="1200" dirty="0"/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2743200" y="2667000"/>
          <a:ext cx="3576638" cy="876300"/>
        </p:xfrm>
        <a:graphic>
          <a:graphicData uri="http://schemas.openxmlformats.org/presentationml/2006/ole">
            <p:oleObj spid="_x0000_s145410" name="Equation" r:id="rId4" imgW="2260440" imgH="736560" progId="Equation.3">
              <p:embed/>
            </p:oleObj>
          </a:graphicData>
        </a:graphic>
      </p:graphicFrame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0" y="4843463"/>
          <a:ext cx="2205037" cy="2014537"/>
        </p:xfrm>
        <a:graphic>
          <a:graphicData uri="http://schemas.openxmlformats.org/presentationml/2006/ole">
            <p:oleObj spid="_x0000_s145412" name="Equation" r:id="rId5" imgW="1473120" imgH="1346040" progId="Equation.3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819400" y="4114800"/>
          <a:ext cx="4848225" cy="2019300"/>
        </p:xfrm>
        <a:graphic>
          <a:graphicData uri="http://schemas.openxmlformats.org/presentationml/2006/ole">
            <p:oleObj spid="_x0000_s145413" name="Equation" r:id="rId6" imgW="3238200" imgH="134604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667000" y="228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position vector along the cord is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90800" y="3276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magnitude of position vector  is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4648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Force acting along the cord is written as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4648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 cosines</a:t>
            </a:r>
            <a:endParaRPr lang="en-US" dirty="0"/>
          </a:p>
        </p:txBody>
      </p:sp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2895600" y="3657600"/>
          <a:ext cx="3346450" cy="760413"/>
        </p:xfrm>
        <a:graphic>
          <a:graphicData uri="http://schemas.openxmlformats.org/presentationml/2006/ole">
            <p:oleObj spid="_x0000_s145414" name="Equation" r:id="rId7" imgW="223488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pic>
        <p:nvPicPr>
          <p:cNvPr id="5" name="Content Placeholder 4" descr="dbms1 001.jpg"/>
          <p:cNvPicPr>
            <a:picLocks noGrp="1" noChangeAspect="1"/>
          </p:cNvPicPr>
          <p:nvPr>
            <p:ph idx="1"/>
          </p:nvPr>
        </p:nvPicPr>
        <p:blipFill>
          <a:blip r:embed="rId3"/>
          <a:srcRect l="7116" t="78622" r="66759" b="3289"/>
          <a:stretch>
            <a:fillRect/>
          </a:stretch>
        </p:blipFill>
        <p:spPr>
          <a:xfrm rot="5400000">
            <a:off x="225164" y="2195424"/>
            <a:ext cx="2978669" cy="2667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circular plate shown below is partially supported by the cable AB, If the force of the cable on the hook at A is 500 N, express it as Cartesian vector,</a:t>
            </a:r>
            <a:endParaRPr lang="en-US" dirty="0"/>
          </a:p>
        </p:txBody>
      </p:sp>
      <p:pic>
        <p:nvPicPr>
          <p:cNvPr id="7" name="Picture 6" descr="dbms1 001.jpg"/>
          <p:cNvPicPr>
            <a:picLocks noChangeAspect="1"/>
          </p:cNvPicPr>
          <p:nvPr/>
        </p:nvPicPr>
        <p:blipFill>
          <a:blip r:embed="rId3"/>
          <a:srcRect l="42816" t="76667" r="29885" b="2762"/>
          <a:stretch>
            <a:fillRect/>
          </a:stretch>
        </p:blipFill>
        <p:spPr>
          <a:xfrm rot="5400000">
            <a:off x="6364816" y="2321984"/>
            <a:ext cx="2815167" cy="2743200"/>
          </a:xfrm>
          <a:prstGeom prst="rect">
            <a:avLst/>
          </a:prstGeom>
        </p:spPr>
      </p:pic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3187700" y="2209800"/>
          <a:ext cx="4059238" cy="876300"/>
        </p:xfrm>
        <a:graphic>
          <a:graphicData uri="http://schemas.openxmlformats.org/presentationml/2006/ole">
            <p:oleObj spid="_x0000_s146434" name="Equation" r:id="rId4" imgW="2565360" imgH="736560" progId="Equation.3">
              <p:embed/>
            </p:oleObj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3040063" y="3200400"/>
          <a:ext cx="3973512" cy="760413"/>
        </p:xfrm>
        <a:graphic>
          <a:graphicData uri="http://schemas.openxmlformats.org/presentationml/2006/ole">
            <p:oleObj spid="_x0000_s146435" name="Equation" r:id="rId5" imgW="2654280" imgH="507960" progId="Equation.3">
              <p:embed/>
            </p:oleObj>
          </a:graphicData>
        </a:graphic>
      </p:graphicFrame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2743200" y="3990975"/>
          <a:ext cx="5837238" cy="2228850"/>
        </p:xfrm>
        <a:graphic>
          <a:graphicData uri="http://schemas.openxmlformats.org/presentationml/2006/ole">
            <p:oleObj spid="_x0000_s146436" name="Equation" r:id="rId6" imgW="3898800" imgH="1485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Content Placeholder 6" descr="dbms1.jpg"/>
          <p:cNvPicPr>
            <a:picLocks noGrp="1" noChangeAspect="1"/>
          </p:cNvPicPr>
          <p:nvPr>
            <p:ph idx="1"/>
          </p:nvPr>
        </p:nvPicPr>
        <p:blipFill>
          <a:blip r:embed="rId2"/>
          <a:srcRect l="60373" t="79130" r="12990"/>
          <a:stretch>
            <a:fillRect/>
          </a:stretch>
        </p:blipFill>
        <p:spPr>
          <a:xfrm rot="16200000">
            <a:off x="19497" y="2190303"/>
            <a:ext cx="2971800" cy="3010794"/>
          </a:xfrm>
        </p:spPr>
      </p:pic>
      <p:sp>
        <p:nvSpPr>
          <p:cNvPr id="8" name="TextBox 7"/>
          <p:cNvSpPr txBox="1"/>
          <p:nvPr/>
        </p:nvSpPr>
        <p:spPr>
          <a:xfrm>
            <a:off x="0" y="1371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cable exerts force FAB=100Nand FAC=120 N on the ring at A as shown. Determine the magnitude of the resultant force (Ans:217N)</a:t>
            </a:r>
            <a:endParaRPr lang="en-US" dirty="0"/>
          </a:p>
        </p:txBody>
      </p:sp>
      <p:pic>
        <p:nvPicPr>
          <p:cNvPr id="9" name="Picture 8" descr="dbms1.jpg"/>
          <p:cNvPicPr>
            <a:picLocks noChangeAspect="1"/>
          </p:cNvPicPr>
          <p:nvPr/>
        </p:nvPicPr>
        <p:blipFill>
          <a:blip r:embed="rId2"/>
          <a:srcRect l="28448" t="77778" r="42816"/>
          <a:stretch>
            <a:fillRect/>
          </a:stretch>
        </p:blipFill>
        <p:spPr>
          <a:xfrm rot="16200000">
            <a:off x="5638800" y="1828800"/>
            <a:ext cx="2971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/>
          <p:cNvSpPr/>
          <p:nvPr/>
        </p:nvSpPr>
        <p:spPr>
          <a:xfrm>
            <a:off x="1028700" y="5562600"/>
            <a:ext cx="1841500" cy="381000"/>
          </a:xfrm>
          <a:custGeom>
            <a:avLst/>
            <a:gdLst>
              <a:gd name="connsiteX0" fmla="*/ 1447800 w 1841500"/>
              <a:gd name="connsiteY0" fmla="*/ 381000 h 381000"/>
              <a:gd name="connsiteX1" fmla="*/ 1841500 w 1841500"/>
              <a:gd name="connsiteY1" fmla="*/ 0 h 381000"/>
              <a:gd name="connsiteX2" fmla="*/ 381000 w 1841500"/>
              <a:gd name="connsiteY2" fmla="*/ 0 h 381000"/>
              <a:gd name="connsiteX3" fmla="*/ 0 w 1841500"/>
              <a:gd name="connsiteY3" fmla="*/ 3556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500" h="381000">
                <a:moveTo>
                  <a:pt x="1447800" y="381000"/>
                </a:moveTo>
                <a:lnTo>
                  <a:pt x="1841500" y="0"/>
                </a:lnTo>
                <a:lnTo>
                  <a:pt x="381000" y="0"/>
                </a:lnTo>
                <a:lnTo>
                  <a:pt x="0" y="355600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435100" y="4445000"/>
            <a:ext cx="1104900" cy="1511300"/>
          </a:xfrm>
          <a:custGeom>
            <a:avLst/>
            <a:gdLst>
              <a:gd name="connsiteX0" fmla="*/ 12700 w 1104900"/>
              <a:gd name="connsiteY0" fmla="*/ 1104900 h 1511300"/>
              <a:gd name="connsiteX1" fmla="*/ 1054100 w 1104900"/>
              <a:gd name="connsiteY1" fmla="*/ 1511300 h 1511300"/>
              <a:gd name="connsiteX2" fmla="*/ 1104900 w 1104900"/>
              <a:gd name="connsiteY2" fmla="*/ 381000 h 1511300"/>
              <a:gd name="connsiteX3" fmla="*/ 0 w 1104900"/>
              <a:gd name="connsiteY3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900" h="1511300">
                <a:moveTo>
                  <a:pt x="12700" y="1104900"/>
                </a:moveTo>
                <a:lnTo>
                  <a:pt x="1054100" y="1511300"/>
                </a:lnTo>
                <a:lnTo>
                  <a:pt x="1104900" y="38100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Forces (on Particles) in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525963"/>
          </a:xfrm>
        </p:spPr>
        <p:txBody>
          <a:bodyPr/>
          <a:lstStyle/>
          <a:p>
            <a:r>
              <a:rPr lang="en-US" dirty="0" smtClean="0"/>
              <a:t>A particle in space is represented in a three dimensional coordinate system</a:t>
            </a:r>
          </a:p>
          <a:p>
            <a:r>
              <a:rPr lang="en-US" dirty="0" smtClean="0"/>
              <a:t>A right handed coordinate system will be used</a:t>
            </a:r>
          </a:p>
          <a:p>
            <a:r>
              <a:rPr lang="en-US" dirty="0" smtClean="0"/>
              <a:t>For example, vector A in space can resolved by applying parallelogram law successively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381000" y="3886200"/>
            <a:ext cx="3733800" cy="2731532"/>
            <a:chOff x="381000" y="3886200"/>
            <a:chExt cx="3733800" cy="2731532"/>
          </a:xfrm>
        </p:grpSpPr>
        <p:grpSp>
          <p:nvGrpSpPr>
            <p:cNvPr id="59" name="Group 58"/>
            <p:cNvGrpSpPr/>
            <p:nvPr/>
          </p:nvGrpSpPr>
          <p:grpSpPr>
            <a:xfrm>
              <a:off x="381000" y="3886200"/>
              <a:ext cx="3733800" cy="2731532"/>
              <a:chOff x="381000" y="3886200"/>
              <a:chExt cx="3733800" cy="273153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447800" y="5562600"/>
                <a:ext cx="2438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723900" y="4838700"/>
                <a:ext cx="1447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0800000" flipV="1">
                <a:off x="381000" y="5562600"/>
                <a:ext cx="10668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438400" y="44958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733800" y="5638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524000" y="38862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flipH="1">
                <a:off x="457200" y="6248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1447800" y="4800600"/>
              <a:ext cx="10668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1447800" y="5562600"/>
            <a:ext cx="1066800" cy="381000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Y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6670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875109" y="4991497"/>
            <a:ext cx="114458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447800" y="55626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990600" y="55626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00200" y="5650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30000" dirty="0" smtClean="0"/>
              <a:t>’</a:t>
            </a:r>
            <a:endParaRPr lang="en-US" baseline="3000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4648200" y="4343400"/>
          <a:ext cx="1568450" cy="419100"/>
        </p:xfrm>
        <a:graphic>
          <a:graphicData uri="http://schemas.openxmlformats.org/presentationml/2006/ole">
            <p:oleObj spid="_x0000_s116738" name="Equation" r:id="rId3" imgW="749160" imgH="241200" progId="Equation.3">
              <p:embed/>
            </p:oleObj>
          </a:graphicData>
        </a:graphic>
      </p:graphicFrame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4648200" y="4724400"/>
          <a:ext cx="1728787" cy="419100"/>
        </p:xfrm>
        <a:graphic>
          <a:graphicData uri="http://schemas.openxmlformats.org/presentationml/2006/ole">
            <p:oleObj spid="_x0000_s116739" name="Equation" r:id="rId4" imgW="825480" imgH="241200" progId="Equation.3">
              <p:embed/>
            </p:oleObj>
          </a:graphicData>
        </a:graphic>
      </p:graphicFrame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4724400" y="5105400"/>
          <a:ext cx="2579687" cy="419100"/>
        </p:xfrm>
        <a:graphic>
          <a:graphicData uri="http://schemas.openxmlformats.org/presentationml/2006/ole">
            <p:oleObj spid="_x0000_s116740" name="Equation" r:id="rId5" imgW="1231560" imgH="241200" progId="Equation.3">
              <p:embed/>
            </p:oleObj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10668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Z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6" grpId="0" animBg="1"/>
      <p:bldP spid="31" grpId="0"/>
      <p:bldP spid="32" grpId="0"/>
      <p:bldP spid="43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Vectors in Three Dimension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Unit Vectors can be used to represent the magnitude and directions separately</a:t>
            </a:r>
          </a:p>
          <a:p>
            <a:r>
              <a:rPr lang="en-US" dirty="0" smtClean="0"/>
              <a:t>For example, the vector A can be represented using unit vector as A=AU</a:t>
            </a:r>
            <a:r>
              <a:rPr lang="en-US" baseline="-25000" dirty="0" smtClean="0"/>
              <a:t>A</a:t>
            </a:r>
          </a:p>
          <a:p>
            <a:pPr lvl="1"/>
            <a:r>
              <a:rPr lang="en-US" dirty="0" smtClean="0"/>
              <a:t>Where A is the scalar ( magnitude of vector A )</a:t>
            </a:r>
          </a:p>
          <a:p>
            <a:pPr lvl="1">
              <a:buNone/>
            </a:pPr>
            <a:r>
              <a:rPr lang="en-US" dirty="0" smtClean="0"/>
              <a:t>	and U</a:t>
            </a:r>
            <a:r>
              <a:rPr lang="en-US" baseline="-25000" dirty="0" smtClean="0"/>
              <a:t>A </a:t>
            </a:r>
            <a:r>
              <a:rPr lang="en-US" dirty="0" smtClean="0"/>
              <a:t>is the unit vector for A</a:t>
            </a:r>
          </a:p>
          <a:p>
            <a:pPr lvl="1">
              <a:buNone/>
            </a:pPr>
            <a:r>
              <a:rPr lang="en-US" dirty="0" smtClean="0"/>
              <a:t>			 </a:t>
            </a:r>
          </a:p>
          <a:p>
            <a:pPr lvl="1">
              <a:buNone/>
            </a:pPr>
            <a:r>
              <a:rPr lang="en-US" dirty="0" smtClean="0"/>
              <a:t>				U</a:t>
            </a:r>
            <a:r>
              <a:rPr lang="en-US" baseline="-25000" dirty="0" smtClean="0"/>
              <a:t>A</a:t>
            </a:r>
            <a:r>
              <a:rPr lang="en-US" dirty="0" smtClean="0"/>
              <a:t>=	</a:t>
            </a:r>
          </a:p>
          <a:p>
            <a:pPr lvl="1">
              <a:buNone/>
            </a:pPr>
            <a:r>
              <a:rPr lang="en-US" i="1" dirty="0" smtClean="0"/>
              <a:t>	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15000" y="4191000"/>
            <a:ext cx="2971800" cy="2133600"/>
            <a:chOff x="381000" y="3886200"/>
            <a:chExt cx="3733800" cy="2731532"/>
          </a:xfrm>
        </p:grpSpPr>
        <p:grpSp>
          <p:nvGrpSpPr>
            <p:cNvPr id="6" name="Group 58"/>
            <p:cNvGrpSpPr/>
            <p:nvPr/>
          </p:nvGrpSpPr>
          <p:grpSpPr>
            <a:xfrm>
              <a:off x="381000" y="3886200"/>
              <a:ext cx="3733800" cy="2731532"/>
              <a:chOff x="381000" y="3886200"/>
              <a:chExt cx="3733800" cy="2731532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447800" y="5562600"/>
                <a:ext cx="2438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723900" y="4838700"/>
                <a:ext cx="1447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0800000" flipV="1">
                <a:off x="381000" y="5562600"/>
                <a:ext cx="10668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438400" y="44958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33800" y="5638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24000" y="38862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457200" y="6248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V="1">
              <a:off x="1447800" y="4800600"/>
              <a:ext cx="10668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>
            <a:off x="4876800" y="2667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91000" y="3048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876800" y="2971800"/>
            <a:ext cx="228600" cy="76200"/>
            <a:chOff x="5689600" y="3505200"/>
            <a:chExt cx="304800" cy="152400"/>
          </a:xfrm>
        </p:grpSpPr>
        <p:cxnSp>
          <p:nvCxnSpPr>
            <p:cNvPr id="22" name="Straight Connector 21"/>
            <p:cNvCxnSpPr/>
            <p:nvPr/>
          </p:nvCxnSpPr>
          <p:spPr>
            <a:xfrm rot="5400000" flipH="1" flipV="1">
              <a:off x="56896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8420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7543800" y="35814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315200" y="5257800"/>
            <a:ext cx="152400" cy="76200"/>
            <a:chOff x="5689600" y="3505200"/>
            <a:chExt cx="254000" cy="152400"/>
          </a:xfrm>
        </p:grpSpPr>
        <p:cxnSp>
          <p:nvCxnSpPr>
            <p:cNvPr id="28" name="Straight Connector 27"/>
            <p:cNvCxnSpPr/>
            <p:nvPr/>
          </p:nvCxnSpPr>
          <p:spPr>
            <a:xfrm rot="5400000" flipH="1" flipV="1">
              <a:off x="56896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57912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 flipV="1">
            <a:off x="7086600" y="51816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39000" y="5257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n-US" sz="1200" baseline="-25000" dirty="0" smtClean="0"/>
              <a:t>A</a:t>
            </a:r>
            <a:endParaRPr lang="en-US" sz="1200" baseline="-25000" dirty="0"/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6324600" y="5257801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7162800" y="4724401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400800" y="4800600"/>
            <a:ext cx="838200" cy="53340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391400" y="47244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05600" y="4800600"/>
            <a:ext cx="242596" cy="288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3352800" y="4800600"/>
            <a:ext cx="762000" cy="904220"/>
            <a:chOff x="990600" y="4724400"/>
            <a:chExt cx="762000" cy="90422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524000" y="4800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524000" y="5180012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990600" y="4800600"/>
              <a:ext cx="228600" cy="76200"/>
              <a:chOff x="5689600" y="3505200"/>
              <a:chExt cx="304800" cy="1524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5689600" y="35052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5842000" y="35052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1447800" y="5105400"/>
              <a:ext cx="2425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3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47800" y="4724400"/>
              <a:ext cx="2425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Cartesian Unit Vectors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In three dimensions, the set of Cartesian vectors </a:t>
            </a:r>
            <a:r>
              <a:rPr lang="en-US" dirty="0" err="1" smtClean="0"/>
              <a:t>i</a:t>
            </a:r>
            <a:r>
              <a:rPr lang="en-US" dirty="0" smtClean="0"/>
              <a:t>, j and K are used to represent X, Y and Z axes</a:t>
            </a:r>
          </a:p>
          <a:p>
            <a:r>
              <a:rPr lang="en-US" dirty="0" smtClean="0"/>
              <a:t>This will be useful simplifying vector algebraic operations.</a:t>
            </a:r>
          </a:p>
          <a:p>
            <a:r>
              <a:rPr lang="en-US" dirty="0" smtClean="0"/>
              <a:t>The vector A is now represented 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1132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"/>
          <p:cNvGrpSpPr/>
          <p:nvPr/>
        </p:nvGrpSpPr>
        <p:grpSpPr>
          <a:xfrm>
            <a:off x="1981200" y="1905000"/>
            <a:ext cx="152400" cy="76200"/>
            <a:chOff x="5689600" y="3505200"/>
            <a:chExt cx="304800" cy="152400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56896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58420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2286000" y="1905000"/>
            <a:ext cx="152400" cy="76200"/>
            <a:chOff x="5689600" y="3505200"/>
            <a:chExt cx="304800" cy="152400"/>
          </a:xfrm>
        </p:grpSpPr>
        <p:cxnSp>
          <p:nvCxnSpPr>
            <p:cNvPr id="11" name="Straight Connector 10"/>
            <p:cNvCxnSpPr/>
            <p:nvPr/>
          </p:nvCxnSpPr>
          <p:spPr>
            <a:xfrm rot="5400000" flipH="1" flipV="1">
              <a:off x="56896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58420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2"/>
          <p:cNvGrpSpPr/>
          <p:nvPr/>
        </p:nvGrpSpPr>
        <p:grpSpPr>
          <a:xfrm>
            <a:off x="3276600" y="1905000"/>
            <a:ext cx="152400" cy="76200"/>
            <a:chOff x="5689600" y="3505200"/>
            <a:chExt cx="304800" cy="152400"/>
          </a:xfrm>
        </p:grpSpPr>
        <p:cxnSp>
          <p:nvCxnSpPr>
            <p:cNvPr id="14" name="Straight Connector 13"/>
            <p:cNvCxnSpPr/>
            <p:nvPr/>
          </p:nvCxnSpPr>
          <p:spPr>
            <a:xfrm rot="5400000" flipH="1" flipV="1">
              <a:off x="56896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58420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2819399" y="4800600"/>
          <a:ext cx="3893415" cy="533400"/>
        </p:xfrm>
        <a:graphic>
          <a:graphicData uri="http://schemas.openxmlformats.org/presentationml/2006/ole">
            <p:oleObj spid="_x0000_s118786" name="Equation" r:id="rId3" imgW="14601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Cartesian Unit Vectors (Contd..)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magnitude of Cartesian vectors can be obtained by applying the </a:t>
            </a:r>
            <a:r>
              <a:rPr lang="en-US" sz="2400" i="1" dirty="0" smtClean="0"/>
              <a:t>Pythagoras</a:t>
            </a:r>
            <a:r>
              <a:rPr lang="en-US" sz="2400" dirty="0" smtClean="0"/>
              <a:t> theorem successively to the two triangles shown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Similarly , the direction of the Cartesian vector can be obtained by considering the angles</a:t>
            </a:r>
            <a:r>
              <a:rPr lang="en-US" sz="2400" dirty="0" smtClean="0">
                <a:sym typeface="Symbol"/>
              </a:rPr>
              <a:t> , and  as shown below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1447800" y="2057400"/>
          <a:ext cx="2921000" cy="1412577"/>
        </p:xfrm>
        <a:graphic>
          <a:graphicData uri="http://schemas.openxmlformats.org/presentationml/2006/ole">
            <p:oleObj spid="_x0000_s117762" name="Equation" r:id="rId3" imgW="1523880" imgH="888840" progId="Equation.3">
              <p:embed/>
            </p:oleObj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019800" y="1981200"/>
            <a:ext cx="3124200" cy="1792629"/>
            <a:chOff x="4876800" y="2133600"/>
            <a:chExt cx="3733800" cy="2793920"/>
          </a:xfrm>
        </p:grpSpPr>
        <p:sp>
          <p:nvSpPr>
            <p:cNvPr id="38" name="Freeform 37"/>
            <p:cNvSpPr/>
            <p:nvPr/>
          </p:nvSpPr>
          <p:spPr>
            <a:xfrm>
              <a:off x="5527343" y="3807725"/>
              <a:ext cx="1419367" cy="382138"/>
            </a:xfrm>
            <a:custGeom>
              <a:avLst/>
              <a:gdLst>
                <a:gd name="connsiteX0" fmla="*/ 450376 w 1419367"/>
                <a:gd name="connsiteY0" fmla="*/ 0 h 382138"/>
                <a:gd name="connsiteX1" fmla="*/ 0 w 1419367"/>
                <a:gd name="connsiteY1" fmla="*/ 354842 h 382138"/>
                <a:gd name="connsiteX2" fmla="*/ 1419367 w 1419367"/>
                <a:gd name="connsiteY2" fmla="*/ 382138 h 38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9367" h="382138">
                  <a:moveTo>
                    <a:pt x="450376" y="0"/>
                  </a:moveTo>
                  <a:lnTo>
                    <a:pt x="0" y="354842"/>
                  </a:lnTo>
                  <a:lnTo>
                    <a:pt x="1419367" y="382138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934200" y="2743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876800" y="2133600"/>
              <a:ext cx="3733800" cy="2793920"/>
              <a:chOff x="381000" y="3886200"/>
              <a:chExt cx="3733800" cy="2793920"/>
            </a:xfrm>
          </p:grpSpPr>
          <p:grpSp>
            <p:nvGrpSpPr>
              <p:cNvPr id="20" name="Group 58"/>
              <p:cNvGrpSpPr/>
              <p:nvPr/>
            </p:nvGrpSpPr>
            <p:grpSpPr>
              <a:xfrm>
                <a:off x="381000" y="3886200"/>
                <a:ext cx="3733800" cy="2793920"/>
                <a:chOff x="381000" y="3886200"/>
                <a:chExt cx="3733800" cy="2793920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1447800" y="5562600"/>
                  <a:ext cx="24384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rot="5400000" flipH="1" flipV="1">
                  <a:off x="723900" y="4838700"/>
                  <a:ext cx="14478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rot="10800000" flipV="1">
                  <a:off x="381000" y="5562600"/>
                  <a:ext cx="1066800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2438400" y="4495800"/>
                  <a:ext cx="304800" cy="43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A</a:t>
                  </a:r>
                  <a:endParaRPr lang="en-US" sz="12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733800" y="5638801"/>
                  <a:ext cx="381000" cy="43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X</a:t>
                  </a:r>
                  <a:endParaRPr lang="en-US" sz="12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524000" y="3886200"/>
                  <a:ext cx="381000" cy="43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Z</a:t>
                  </a:r>
                  <a:endParaRPr lang="en-US" sz="12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 flipH="1">
                  <a:off x="457200" y="6248400"/>
                  <a:ext cx="381000" cy="43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Y</a:t>
                  </a:r>
                  <a:endParaRPr lang="en-US" sz="1200" dirty="0"/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447800" y="4800600"/>
                <a:ext cx="10668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>
              <a:off x="5943600" y="3810000"/>
              <a:ext cx="1066800" cy="381000"/>
            </a:xfrm>
            <a:prstGeom prst="line">
              <a:avLst/>
            </a:prstGeom>
            <a:ln>
              <a:prstDash val="lg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423210" y="3677510"/>
              <a:ext cx="685800" cy="43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</a:t>
              </a:r>
              <a:r>
                <a:rPr lang="en-US" sz="1200" baseline="-25000" dirty="0" smtClean="0"/>
                <a:t>Y </a:t>
              </a:r>
              <a:r>
                <a:rPr lang="en-US" sz="1200" dirty="0" smtClean="0"/>
                <a:t>j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34200" y="3505200"/>
              <a:ext cx="762000" cy="43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</a:t>
              </a:r>
              <a:r>
                <a:rPr lang="en-US" sz="1200" baseline="-25000" dirty="0" smtClean="0"/>
                <a:t>X </a:t>
              </a:r>
              <a:r>
                <a:rPr lang="en-US" sz="1200" dirty="0" err="1" smtClean="0"/>
                <a:t>i</a:t>
              </a:r>
              <a:endParaRPr lang="en-US" sz="12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5370909" y="3238897"/>
              <a:ext cx="1144588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943600" y="3810000"/>
              <a:ext cx="1447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0800000" flipV="1">
              <a:off x="5486400" y="3810000"/>
              <a:ext cx="45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096000" y="3897868"/>
              <a:ext cx="457200" cy="43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</a:t>
              </a:r>
              <a:r>
                <a:rPr lang="en-US" sz="1200" baseline="30000" dirty="0" smtClean="0"/>
                <a:t>’</a:t>
              </a:r>
              <a:endParaRPr lang="en-US" sz="1200" baseline="30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14278" y="3083698"/>
              <a:ext cx="685800" cy="43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</a:t>
              </a:r>
              <a:r>
                <a:rPr lang="en-US" sz="1200" baseline="-25000" dirty="0" smtClean="0"/>
                <a:t>Z </a:t>
              </a:r>
              <a:r>
                <a:rPr lang="en-US" sz="1200" dirty="0" smtClean="0"/>
                <a:t>k</a:t>
              </a:r>
              <a:endParaRPr lang="en-US" sz="12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991367" y="3084394"/>
              <a:ext cx="982639" cy="1078173"/>
            </a:xfrm>
            <a:custGeom>
              <a:avLst/>
              <a:gdLst>
                <a:gd name="connsiteX0" fmla="*/ 0 w 982639"/>
                <a:gd name="connsiteY0" fmla="*/ 723331 h 1078173"/>
                <a:gd name="connsiteX1" fmla="*/ 982639 w 982639"/>
                <a:gd name="connsiteY1" fmla="*/ 0 h 1078173"/>
                <a:gd name="connsiteX2" fmla="*/ 955343 w 982639"/>
                <a:gd name="connsiteY2" fmla="*/ 1078173 h 107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639" h="1078173">
                  <a:moveTo>
                    <a:pt x="0" y="723331"/>
                  </a:moveTo>
                  <a:lnTo>
                    <a:pt x="982639" y="0"/>
                  </a:lnTo>
                  <a:lnTo>
                    <a:pt x="955343" y="1078173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228600" y="4419600"/>
            <a:ext cx="7543800" cy="2133600"/>
            <a:chOff x="228600" y="4419600"/>
            <a:chExt cx="8534400" cy="2362200"/>
          </a:xfrm>
        </p:grpSpPr>
        <p:sp>
          <p:nvSpPr>
            <p:cNvPr id="178" name="Freeform 177"/>
            <p:cNvSpPr/>
            <p:nvPr/>
          </p:nvSpPr>
          <p:spPr>
            <a:xfrm>
              <a:off x="6539023" y="4837814"/>
              <a:ext cx="457200" cy="861237"/>
            </a:xfrm>
            <a:custGeom>
              <a:avLst/>
              <a:gdLst>
                <a:gd name="connsiteX0" fmla="*/ 457200 w 457200"/>
                <a:gd name="connsiteY0" fmla="*/ 287079 h 861237"/>
                <a:gd name="connsiteX1" fmla="*/ 10633 w 457200"/>
                <a:gd name="connsiteY1" fmla="*/ 0 h 861237"/>
                <a:gd name="connsiteX2" fmla="*/ 0 w 457200"/>
                <a:gd name="connsiteY2" fmla="*/ 861237 h 8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" h="861237">
                  <a:moveTo>
                    <a:pt x="457200" y="287079"/>
                  </a:moveTo>
                  <a:lnTo>
                    <a:pt x="10633" y="0"/>
                  </a:lnTo>
                  <a:lnTo>
                    <a:pt x="0" y="861237"/>
                  </a:lnTo>
                </a:path>
              </a:pathLst>
            </a:cu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228600" y="4648200"/>
              <a:ext cx="3124200" cy="2133600"/>
              <a:chOff x="381000" y="4343400"/>
              <a:chExt cx="3124200" cy="2133600"/>
            </a:xfrm>
          </p:grpSpPr>
          <p:grpSp>
            <p:nvGrpSpPr>
              <p:cNvPr id="53" name="Group 58"/>
              <p:cNvGrpSpPr/>
              <p:nvPr/>
            </p:nvGrpSpPr>
            <p:grpSpPr>
              <a:xfrm>
                <a:off x="381000" y="4343400"/>
                <a:ext cx="3124200" cy="2133600"/>
                <a:chOff x="381000" y="3886200"/>
                <a:chExt cx="3733800" cy="2731532"/>
              </a:xfrm>
            </p:grpSpPr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1447800" y="5562600"/>
                  <a:ext cx="24384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rot="5400000" flipH="1" flipV="1">
                  <a:off x="723900" y="4838700"/>
                  <a:ext cx="14478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rot="10800000" flipV="1">
                  <a:off x="381000" y="5562600"/>
                  <a:ext cx="1066800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2020229" y="4764192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733800" y="56388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524000" y="38862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Z</a:t>
                  </a:r>
                  <a:endParaRPr lang="en-US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 flipH="1">
                  <a:off x="457200" y="62484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Y</a:t>
                  </a:r>
                  <a:endParaRPr lang="en-US" dirty="0"/>
                </a:p>
              </p:txBody>
            </p:sp>
          </p:grpSp>
          <p:cxnSp>
            <p:nvCxnSpPr>
              <p:cNvPr id="54" name="Straight Arrow Connector 53"/>
              <p:cNvCxnSpPr/>
              <p:nvPr/>
            </p:nvCxnSpPr>
            <p:spPr>
              <a:xfrm rot="5400000" flipH="1" flipV="1">
                <a:off x="1212183" y="5112417"/>
                <a:ext cx="623636" cy="457202"/>
              </a:xfrm>
              <a:prstGeom prst="straightConnector1">
                <a:avLst/>
              </a:prstGeom>
              <a:ln>
                <a:solidFill>
                  <a:srgbClr val="199513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 flipH="1" flipV="1">
                <a:off x="799768" y="5219368"/>
                <a:ext cx="990600" cy="6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295400" y="4724400"/>
                <a:ext cx="914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 flipV="1">
                <a:off x="762000" y="5634568"/>
                <a:ext cx="533400" cy="3836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1866122" y="5104160"/>
                <a:ext cx="191278" cy="12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1197429" y="5638800"/>
                <a:ext cx="1012371" cy="124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0800000" flipV="1">
                <a:off x="762000" y="5638798"/>
                <a:ext cx="533404" cy="3810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0800000" flipV="1">
                <a:off x="762000" y="4724400"/>
                <a:ext cx="5334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762000" y="5029200"/>
                <a:ext cx="914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0800000" flipV="1">
                <a:off x="1752600" y="4724400"/>
                <a:ext cx="436984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85800" y="6018212"/>
                <a:ext cx="10668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 flipV="1">
                <a:off x="1752600" y="5638800"/>
                <a:ext cx="513183" cy="3836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267494" y="5523706"/>
                <a:ext cx="990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1219994" y="5485606"/>
                <a:ext cx="10668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1715294" y="5218906"/>
                <a:ext cx="990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Freeform 108"/>
              <p:cNvSpPr/>
              <p:nvPr/>
            </p:nvSpPr>
            <p:spPr>
              <a:xfrm>
                <a:off x="791570" y="5022376"/>
                <a:ext cx="955343" cy="955343"/>
              </a:xfrm>
              <a:custGeom>
                <a:avLst/>
                <a:gdLst>
                  <a:gd name="connsiteX0" fmla="*/ 0 w 955343"/>
                  <a:gd name="connsiteY0" fmla="*/ 955343 h 955343"/>
                  <a:gd name="connsiteX1" fmla="*/ 955343 w 955343"/>
                  <a:gd name="connsiteY1" fmla="*/ 0 h 955343"/>
                  <a:gd name="connsiteX2" fmla="*/ 464024 w 955343"/>
                  <a:gd name="connsiteY2" fmla="*/ 655093 h 95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5343" h="955343">
                    <a:moveTo>
                      <a:pt x="0" y="955343"/>
                    </a:moveTo>
                    <a:lnTo>
                      <a:pt x="955343" y="0"/>
                    </a:lnTo>
                    <a:lnTo>
                      <a:pt x="464024" y="655093"/>
                    </a:lnTo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Arc 110"/>
              <p:cNvSpPr/>
              <p:nvPr/>
            </p:nvSpPr>
            <p:spPr>
              <a:xfrm rot="15096190">
                <a:off x="1245537" y="5464480"/>
                <a:ext cx="228600" cy="381000"/>
              </a:xfrm>
              <a:prstGeom prst="arc">
                <a:avLst>
                  <a:gd name="adj1" fmla="val 16200000"/>
                  <a:gd name="adj2" fmla="val 168515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990600" y="5257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ym typeface="Symbol"/>
                  </a:rPr>
                  <a:t></a:t>
                </a:r>
                <a:endParaRPr lang="en-US" dirty="0"/>
              </a:p>
            </p:txBody>
          </p:sp>
        </p:grpSp>
        <p:grpSp>
          <p:nvGrpSpPr>
            <p:cNvPr id="121" name="Group 58"/>
            <p:cNvGrpSpPr/>
            <p:nvPr/>
          </p:nvGrpSpPr>
          <p:grpSpPr>
            <a:xfrm>
              <a:off x="5638800" y="4419600"/>
              <a:ext cx="3124200" cy="2132934"/>
              <a:chOff x="381000" y="3886200"/>
              <a:chExt cx="3733800" cy="2731532"/>
            </a:xfrm>
          </p:grpSpPr>
          <p:cxnSp>
            <p:nvCxnSpPr>
              <p:cNvPr id="140" name="Straight Arrow Connector 139"/>
              <p:cNvCxnSpPr/>
              <p:nvPr/>
            </p:nvCxnSpPr>
            <p:spPr>
              <a:xfrm>
                <a:off x="1447800" y="5562600"/>
                <a:ext cx="2438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rot="5400000" flipH="1" flipV="1">
                <a:off x="723900" y="4838700"/>
                <a:ext cx="1447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rot="10800000" flipV="1">
                <a:off x="381000" y="5562600"/>
                <a:ext cx="10668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Box 142"/>
              <p:cNvSpPr txBox="1"/>
              <p:nvPr/>
            </p:nvSpPr>
            <p:spPr>
              <a:xfrm>
                <a:off x="2020229" y="4764192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3733800" y="5638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1524000" y="38862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 flipH="1">
                <a:off x="457200" y="6248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cxnSp>
          <p:nvCxnSpPr>
            <p:cNvPr id="122" name="Straight Arrow Connector 121"/>
            <p:cNvCxnSpPr/>
            <p:nvPr/>
          </p:nvCxnSpPr>
          <p:spPr>
            <a:xfrm rot="5400000" flipH="1" flipV="1">
              <a:off x="6469983" y="5189564"/>
              <a:ext cx="623636" cy="457202"/>
            </a:xfrm>
            <a:prstGeom prst="straightConnector1">
              <a:avLst/>
            </a:prstGeom>
            <a:ln>
              <a:solidFill>
                <a:srgbClr val="199513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5400000" flipH="1" flipV="1">
              <a:off x="6057568" y="5296515"/>
              <a:ext cx="990600" cy="6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553200" y="4801547"/>
              <a:ext cx="914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0800000" flipV="1">
              <a:off x="6019800" y="5711715"/>
              <a:ext cx="533400" cy="383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7123922" y="5181307"/>
              <a:ext cx="191278" cy="12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6455229" y="5715947"/>
              <a:ext cx="1012371" cy="124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10800000" flipV="1">
              <a:off x="6019800" y="5715945"/>
              <a:ext cx="533404" cy="3810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0800000" flipV="1">
              <a:off x="6019800" y="4801547"/>
              <a:ext cx="533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19800" y="5106347"/>
              <a:ext cx="914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0800000" flipV="1">
              <a:off x="7010400" y="4801547"/>
              <a:ext cx="43698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5943600" y="6095359"/>
              <a:ext cx="1066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0800000" flipV="1">
              <a:off x="7010400" y="5715947"/>
              <a:ext cx="513183" cy="383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525294" y="5600853"/>
              <a:ext cx="99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6477794" y="5562753"/>
              <a:ext cx="1066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6973094" y="5296053"/>
              <a:ext cx="99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Arc 137"/>
            <p:cNvSpPr/>
            <p:nvPr/>
          </p:nvSpPr>
          <p:spPr>
            <a:xfrm rot="21267335">
              <a:off x="6413228" y="5348763"/>
              <a:ext cx="318811" cy="272715"/>
            </a:xfrm>
            <a:prstGeom prst="arc">
              <a:avLst>
                <a:gd name="adj1" fmla="val 14997494"/>
                <a:gd name="adj2" fmla="val 21115189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553200" y="5029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</a:t>
              </a:r>
              <a:endParaRPr lang="en-US" dirty="0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2743200" y="4647253"/>
              <a:ext cx="3124200" cy="2132934"/>
              <a:chOff x="2590800" y="4494853"/>
              <a:chExt cx="3124200" cy="2132934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3498112" y="5220586"/>
                <a:ext cx="478465" cy="606056"/>
              </a:xfrm>
              <a:custGeom>
                <a:avLst/>
                <a:gdLst>
                  <a:gd name="connsiteX0" fmla="*/ 0 w 478465"/>
                  <a:gd name="connsiteY0" fmla="*/ 606056 h 606056"/>
                  <a:gd name="connsiteX1" fmla="*/ 478465 w 478465"/>
                  <a:gd name="connsiteY1" fmla="*/ 606056 h 606056"/>
                  <a:gd name="connsiteX2" fmla="*/ 457200 w 478465"/>
                  <a:gd name="connsiteY2" fmla="*/ 0 h 6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8465" h="606056">
                    <a:moveTo>
                      <a:pt x="0" y="606056"/>
                    </a:moveTo>
                    <a:lnTo>
                      <a:pt x="478465" y="606056"/>
                    </a:lnTo>
                    <a:lnTo>
                      <a:pt x="457200" y="0"/>
                    </a:lnTo>
                  </a:path>
                </a:pathLst>
              </a:cu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2" name="Group 58"/>
              <p:cNvGrpSpPr/>
              <p:nvPr/>
            </p:nvGrpSpPr>
            <p:grpSpPr>
              <a:xfrm>
                <a:off x="2590800" y="4494853"/>
                <a:ext cx="3124200" cy="2132934"/>
                <a:chOff x="381000" y="3886200"/>
                <a:chExt cx="3733800" cy="2731532"/>
              </a:xfrm>
            </p:grpSpPr>
            <p:cxnSp>
              <p:nvCxnSpPr>
                <p:cNvPr id="170" name="Straight Arrow Connector 169"/>
                <p:cNvCxnSpPr/>
                <p:nvPr/>
              </p:nvCxnSpPr>
              <p:spPr>
                <a:xfrm>
                  <a:off x="1447800" y="5562600"/>
                  <a:ext cx="24384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/>
                <p:cNvCxnSpPr/>
                <p:nvPr/>
              </p:nvCxnSpPr>
              <p:spPr>
                <a:xfrm rot="5400000" flipH="1" flipV="1">
                  <a:off x="723900" y="4838700"/>
                  <a:ext cx="14478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Arrow Connector 171"/>
                <p:cNvCxnSpPr/>
                <p:nvPr/>
              </p:nvCxnSpPr>
              <p:spPr>
                <a:xfrm rot="10800000" flipV="1">
                  <a:off x="381000" y="5562600"/>
                  <a:ext cx="1066800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TextBox 172"/>
                <p:cNvSpPr txBox="1"/>
                <p:nvPr/>
              </p:nvSpPr>
              <p:spPr>
                <a:xfrm>
                  <a:off x="2020229" y="4764192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3733800" y="56388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1524000" y="38862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Z</a:t>
                  </a:r>
                  <a:endParaRPr lang="en-US" dirty="0"/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 flipH="1">
                  <a:off x="457200" y="62484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Y</a:t>
                  </a:r>
                  <a:endParaRPr lang="en-US" dirty="0"/>
                </a:p>
              </p:txBody>
            </p:sp>
          </p:grpSp>
          <p:cxnSp>
            <p:nvCxnSpPr>
              <p:cNvPr id="153" name="Straight Arrow Connector 152"/>
              <p:cNvCxnSpPr/>
              <p:nvPr/>
            </p:nvCxnSpPr>
            <p:spPr>
              <a:xfrm rot="5400000" flipH="1" flipV="1">
                <a:off x="3421983" y="5264817"/>
                <a:ext cx="623636" cy="457202"/>
              </a:xfrm>
              <a:prstGeom prst="straightConnector1">
                <a:avLst/>
              </a:prstGeom>
              <a:ln>
                <a:solidFill>
                  <a:srgbClr val="199513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 rot="5400000" flipH="1" flipV="1">
                <a:off x="3009568" y="5371768"/>
                <a:ext cx="990600" cy="6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505200" y="4876800"/>
                <a:ext cx="914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0800000" flipV="1">
                <a:off x="2971800" y="5786968"/>
                <a:ext cx="533400" cy="3836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4075922" y="5256560"/>
                <a:ext cx="191278" cy="12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 flipV="1">
                <a:off x="3407229" y="5791200"/>
                <a:ext cx="1012371" cy="124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 rot="10800000" flipV="1">
                <a:off x="2971800" y="5791198"/>
                <a:ext cx="533404" cy="3810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 flipV="1">
                <a:off x="2971800" y="4876800"/>
                <a:ext cx="5334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2971800" y="5181600"/>
                <a:ext cx="914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0800000" flipV="1">
                <a:off x="3962400" y="4876800"/>
                <a:ext cx="436984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2895600" y="6170612"/>
                <a:ext cx="10668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0800000" flipV="1">
                <a:off x="3962400" y="5791200"/>
                <a:ext cx="513183" cy="3836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2477294" y="5676106"/>
                <a:ext cx="990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3429794" y="5638006"/>
                <a:ext cx="10668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>
                <a:off x="3925094" y="5371306"/>
                <a:ext cx="990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Arc 167"/>
              <p:cNvSpPr/>
              <p:nvPr/>
            </p:nvSpPr>
            <p:spPr>
              <a:xfrm rot="21267335">
                <a:off x="3517628" y="5577363"/>
                <a:ext cx="318811" cy="272715"/>
              </a:xfrm>
              <a:prstGeom prst="arc">
                <a:avLst>
                  <a:gd name="adj1" fmla="val 16200000"/>
                  <a:gd name="adj2" fmla="val 3481313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3810000" y="5486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ym typeface="Symbol"/>
                  </a:rPr>
                  <a:t>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Cartesian Unit Vectors (Contd..)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10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1066800" y="4419600"/>
          <a:ext cx="1327379" cy="1676400"/>
        </p:xfrm>
        <a:graphic>
          <a:graphicData uri="http://schemas.openxmlformats.org/presentationml/2006/ole">
            <p:oleObj spid="_x0000_s136194" name="Equation" r:id="rId3" imgW="799920" imgH="1218960" progId="Equation.3">
              <p:embed/>
            </p:oleObj>
          </a:graphicData>
        </a:graphic>
      </p:graphicFrame>
      <p:grpSp>
        <p:nvGrpSpPr>
          <p:cNvPr id="213" name="Group 212"/>
          <p:cNvGrpSpPr/>
          <p:nvPr/>
        </p:nvGrpSpPr>
        <p:grpSpPr>
          <a:xfrm>
            <a:off x="3124200" y="1730477"/>
            <a:ext cx="2592494" cy="1927123"/>
            <a:chOff x="685800" y="1654277"/>
            <a:chExt cx="2592494" cy="1927123"/>
          </a:xfrm>
        </p:grpSpPr>
        <p:grpSp>
          <p:nvGrpSpPr>
            <p:cNvPr id="11" name="Group 58"/>
            <p:cNvGrpSpPr/>
            <p:nvPr/>
          </p:nvGrpSpPr>
          <p:grpSpPr>
            <a:xfrm>
              <a:off x="685800" y="1654277"/>
              <a:ext cx="2592494" cy="1927123"/>
              <a:chOff x="381000" y="3886200"/>
              <a:chExt cx="3505200" cy="2731532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1447800" y="5562600"/>
                <a:ext cx="2438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5400000" flipH="1" flipV="1">
                <a:off x="723900" y="4838700"/>
                <a:ext cx="1447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381000" y="5562600"/>
                <a:ext cx="10668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2020229" y="4764192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265749" y="5321648"/>
                <a:ext cx="38100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524000" y="38862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flipH="1">
                <a:off x="457200" y="6248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1414489" y="2353285"/>
              <a:ext cx="563284" cy="404134"/>
            </a:xfrm>
            <a:prstGeom prst="straightConnector1">
              <a:avLst/>
            </a:prstGeom>
            <a:ln>
              <a:solidFill>
                <a:srgbClr val="199513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1046403" y="2445480"/>
              <a:ext cx="894736" cy="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494064" y="1998406"/>
              <a:ext cx="808264" cy="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 flipV="1">
              <a:off x="1022577" y="2820494"/>
              <a:ext cx="471488" cy="346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998542" y="2341415"/>
              <a:ext cx="169076" cy="1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1407465" y="2824316"/>
              <a:ext cx="894864" cy="112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 flipV="1">
              <a:off x="1022577" y="2824314"/>
              <a:ext cx="471491" cy="3441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 flipV="1">
              <a:off x="1022577" y="1998406"/>
              <a:ext cx="471488" cy="275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22577" y="2273709"/>
              <a:ext cx="808264" cy="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1898197" y="1998406"/>
              <a:ext cx="386263" cy="275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955221" y="3167011"/>
              <a:ext cx="942975" cy="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 flipV="1">
              <a:off x="1898197" y="2824316"/>
              <a:ext cx="453617" cy="346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75911" y="2720375"/>
              <a:ext cx="894736" cy="1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417118" y="2685962"/>
              <a:ext cx="963562" cy="1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1855663" y="2445072"/>
              <a:ext cx="894736" cy="1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Freeform 108"/>
            <p:cNvSpPr/>
            <p:nvPr/>
          </p:nvSpPr>
          <p:spPr>
            <a:xfrm>
              <a:off x="1048715" y="2267546"/>
              <a:ext cx="844455" cy="862891"/>
            </a:xfrm>
            <a:custGeom>
              <a:avLst/>
              <a:gdLst>
                <a:gd name="connsiteX0" fmla="*/ 0 w 955343"/>
                <a:gd name="connsiteY0" fmla="*/ 955343 h 955343"/>
                <a:gd name="connsiteX1" fmla="*/ 955343 w 955343"/>
                <a:gd name="connsiteY1" fmla="*/ 0 h 955343"/>
                <a:gd name="connsiteX2" fmla="*/ 464024 w 955343"/>
                <a:gd name="connsiteY2" fmla="*/ 655093 h 95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343" h="955343">
                  <a:moveTo>
                    <a:pt x="0" y="955343"/>
                  </a:moveTo>
                  <a:lnTo>
                    <a:pt x="955343" y="0"/>
                  </a:lnTo>
                  <a:lnTo>
                    <a:pt x="464024" y="655093"/>
                  </a:ln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5096190">
              <a:off x="1447783" y="2670542"/>
              <a:ext cx="206477" cy="336777"/>
            </a:xfrm>
            <a:prstGeom prst="arc">
              <a:avLst>
                <a:gd name="adj1" fmla="val 16200000"/>
                <a:gd name="adj2" fmla="val 168515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224643" y="2480187"/>
              <a:ext cx="336777" cy="33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</a:t>
              </a:r>
              <a:endParaRPr lang="en-US" dirty="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5468030" y="1731079"/>
            <a:ext cx="2761570" cy="1926521"/>
            <a:chOff x="5468030" y="1447800"/>
            <a:chExt cx="2761570" cy="1926521"/>
          </a:xfrm>
        </p:grpSpPr>
        <p:sp>
          <p:nvSpPr>
            <p:cNvPr id="178" name="Freeform 177"/>
            <p:cNvSpPr/>
            <p:nvPr/>
          </p:nvSpPr>
          <p:spPr>
            <a:xfrm>
              <a:off x="6263763" y="1825542"/>
              <a:ext cx="404132" cy="777891"/>
            </a:xfrm>
            <a:custGeom>
              <a:avLst/>
              <a:gdLst>
                <a:gd name="connsiteX0" fmla="*/ 457200 w 457200"/>
                <a:gd name="connsiteY0" fmla="*/ 287079 h 861237"/>
                <a:gd name="connsiteX1" fmla="*/ 10633 w 457200"/>
                <a:gd name="connsiteY1" fmla="*/ 0 h 861237"/>
                <a:gd name="connsiteX2" fmla="*/ 0 w 457200"/>
                <a:gd name="connsiteY2" fmla="*/ 861237 h 8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" h="861237">
                  <a:moveTo>
                    <a:pt x="457200" y="287079"/>
                  </a:moveTo>
                  <a:lnTo>
                    <a:pt x="10633" y="0"/>
                  </a:lnTo>
                  <a:lnTo>
                    <a:pt x="0" y="861237"/>
                  </a:lnTo>
                </a:path>
              </a:pathLst>
            </a:cu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58"/>
            <p:cNvGrpSpPr/>
            <p:nvPr/>
          </p:nvGrpSpPr>
          <p:grpSpPr>
            <a:xfrm>
              <a:off x="5468030" y="1447800"/>
              <a:ext cx="2761570" cy="1926521"/>
              <a:chOff x="381000" y="3886200"/>
              <a:chExt cx="3733800" cy="2731532"/>
            </a:xfrm>
          </p:grpSpPr>
          <p:cxnSp>
            <p:nvCxnSpPr>
              <p:cNvPr id="140" name="Straight Arrow Connector 139"/>
              <p:cNvCxnSpPr/>
              <p:nvPr/>
            </p:nvCxnSpPr>
            <p:spPr>
              <a:xfrm>
                <a:off x="1447800" y="5562600"/>
                <a:ext cx="2438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rot="5400000" flipH="1" flipV="1">
                <a:off x="723900" y="4838700"/>
                <a:ext cx="1447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rot="10800000" flipV="1">
                <a:off x="381000" y="5562600"/>
                <a:ext cx="10668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Box 142"/>
              <p:cNvSpPr txBox="1"/>
              <p:nvPr/>
            </p:nvSpPr>
            <p:spPr>
              <a:xfrm>
                <a:off x="2020229" y="4764192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3733800" y="5638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1524000" y="38862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 flipH="1">
                <a:off x="457200" y="6248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cxnSp>
          <p:nvCxnSpPr>
            <p:cNvPr id="122" name="Straight Arrow Connector 121"/>
            <p:cNvCxnSpPr/>
            <p:nvPr/>
          </p:nvCxnSpPr>
          <p:spPr>
            <a:xfrm rot="5400000" flipH="1" flipV="1">
              <a:off x="6196720" y="2147663"/>
              <a:ext cx="563284" cy="404134"/>
            </a:xfrm>
            <a:prstGeom prst="straightConnector1">
              <a:avLst/>
            </a:prstGeom>
            <a:ln>
              <a:solidFill>
                <a:srgbClr val="199513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5400000" flipH="1" flipV="1">
              <a:off x="5828633" y="2239859"/>
              <a:ext cx="894735" cy="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276295" y="1792784"/>
              <a:ext cx="808264" cy="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0800000" flipV="1">
              <a:off x="5804807" y="2614872"/>
              <a:ext cx="471488" cy="346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6780772" y="2135793"/>
              <a:ext cx="169076" cy="1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6189695" y="2618694"/>
              <a:ext cx="894864" cy="112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10800000" flipV="1">
              <a:off x="5804807" y="2618692"/>
              <a:ext cx="471491" cy="3441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0800000" flipV="1">
              <a:off x="5804807" y="1792784"/>
              <a:ext cx="471488" cy="275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5804807" y="2068088"/>
              <a:ext cx="808264" cy="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0800000" flipV="1">
              <a:off x="6680427" y="1792784"/>
              <a:ext cx="386263" cy="275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5737452" y="2961389"/>
              <a:ext cx="942975" cy="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0800000" flipV="1">
              <a:off x="6680427" y="2618694"/>
              <a:ext cx="453617" cy="346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358141" y="2514754"/>
              <a:ext cx="894735" cy="1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6199348" y="2480341"/>
              <a:ext cx="963561" cy="1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6637893" y="2239450"/>
              <a:ext cx="894735" cy="1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Arc 137"/>
            <p:cNvSpPr/>
            <p:nvPr/>
          </p:nvSpPr>
          <p:spPr>
            <a:xfrm rot="21267335">
              <a:off x="6152569" y="2287044"/>
              <a:ext cx="281806" cy="246323"/>
            </a:xfrm>
            <a:prstGeom prst="arc">
              <a:avLst>
                <a:gd name="adj1" fmla="val 14997494"/>
                <a:gd name="adj2" fmla="val 21115189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276295" y="1998406"/>
              <a:ext cx="336777" cy="33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</a:t>
              </a:r>
              <a:endParaRPr lang="en-US" dirty="0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381000" y="1883479"/>
            <a:ext cx="2592494" cy="1926521"/>
            <a:chOff x="2908527" y="1653422"/>
            <a:chExt cx="2592494" cy="1926521"/>
          </a:xfrm>
        </p:grpSpPr>
        <p:sp>
          <p:nvSpPr>
            <p:cNvPr id="151" name="Freeform 150"/>
            <p:cNvSpPr/>
            <p:nvPr/>
          </p:nvSpPr>
          <p:spPr>
            <a:xfrm>
              <a:off x="3710526" y="2308923"/>
              <a:ext cx="422929" cy="547405"/>
            </a:xfrm>
            <a:custGeom>
              <a:avLst/>
              <a:gdLst>
                <a:gd name="connsiteX0" fmla="*/ 0 w 478465"/>
                <a:gd name="connsiteY0" fmla="*/ 606056 h 606056"/>
                <a:gd name="connsiteX1" fmla="*/ 478465 w 478465"/>
                <a:gd name="connsiteY1" fmla="*/ 606056 h 606056"/>
                <a:gd name="connsiteX2" fmla="*/ 457200 w 478465"/>
                <a:gd name="connsiteY2" fmla="*/ 0 h 6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465" h="606056">
                  <a:moveTo>
                    <a:pt x="0" y="606056"/>
                  </a:moveTo>
                  <a:lnTo>
                    <a:pt x="478465" y="606056"/>
                  </a:lnTo>
                  <a:lnTo>
                    <a:pt x="457200" y="0"/>
                  </a:lnTo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58"/>
            <p:cNvGrpSpPr/>
            <p:nvPr/>
          </p:nvGrpSpPr>
          <p:grpSpPr>
            <a:xfrm>
              <a:off x="2908527" y="1653422"/>
              <a:ext cx="2592494" cy="1926521"/>
              <a:chOff x="381000" y="3886200"/>
              <a:chExt cx="3505200" cy="2731532"/>
            </a:xfrm>
          </p:grpSpPr>
          <p:cxnSp>
            <p:nvCxnSpPr>
              <p:cNvPr id="170" name="Straight Arrow Connector 169"/>
              <p:cNvCxnSpPr/>
              <p:nvPr/>
            </p:nvCxnSpPr>
            <p:spPr>
              <a:xfrm>
                <a:off x="1447800" y="5562600"/>
                <a:ext cx="2438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 rot="5400000" flipH="1" flipV="1">
                <a:off x="723900" y="4838700"/>
                <a:ext cx="1447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 rot="10800000" flipV="1">
                <a:off x="381000" y="5562600"/>
                <a:ext cx="10668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/>
              <p:cNvSpPr txBox="1"/>
              <p:nvPr/>
            </p:nvSpPr>
            <p:spPr>
              <a:xfrm>
                <a:off x="2020229" y="4764192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248271" y="5323309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1524000" y="38862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 flipH="1">
                <a:off x="457200" y="6248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cxnSp>
          <p:nvCxnSpPr>
            <p:cNvPr id="153" name="Straight Arrow Connector 152"/>
            <p:cNvCxnSpPr/>
            <p:nvPr/>
          </p:nvCxnSpPr>
          <p:spPr>
            <a:xfrm rot="5400000" flipH="1" flipV="1">
              <a:off x="3654225" y="2365575"/>
              <a:ext cx="563284" cy="404134"/>
            </a:xfrm>
            <a:prstGeom prst="straightConnector1">
              <a:avLst/>
            </a:prstGeom>
            <a:ln>
              <a:solidFill>
                <a:srgbClr val="199513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 flipH="1" flipV="1">
              <a:off x="3269130" y="2445481"/>
              <a:ext cx="894735" cy="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716791" y="1998406"/>
              <a:ext cx="808264" cy="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0800000" flipV="1">
              <a:off x="3245304" y="2820494"/>
              <a:ext cx="471488" cy="346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4221269" y="2341415"/>
              <a:ext cx="169076" cy="1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V="1">
              <a:off x="3630192" y="2824316"/>
              <a:ext cx="894864" cy="112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 flipV="1">
              <a:off x="3245304" y="2824314"/>
              <a:ext cx="471491" cy="3441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0800000" flipV="1">
              <a:off x="3245304" y="1998406"/>
              <a:ext cx="471488" cy="275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245304" y="2273710"/>
              <a:ext cx="808264" cy="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10800000" flipV="1">
              <a:off x="4120924" y="1998406"/>
              <a:ext cx="386263" cy="275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3177948" y="3167011"/>
              <a:ext cx="942975" cy="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4120924" y="2824316"/>
              <a:ext cx="453617" cy="346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2829934" y="2732665"/>
              <a:ext cx="894735" cy="1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3639845" y="2685963"/>
              <a:ext cx="963561" cy="1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4078390" y="2445072"/>
              <a:ext cx="894735" cy="1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Arc 167"/>
            <p:cNvSpPr/>
            <p:nvPr/>
          </p:nvSpPr>
          <p:spPr>
            <a:xfrm rot="21267335">
              <a:off x="3727777" y="2631173"/>
              <a:ext cx="281806" cy="246323"/>
            </a:xfrm>
            <a:prstGeom prst="arc">
              <a:avLst>
                <a:gd name="adj1" fmla="val 16200000"/>
                <a:gd name="adj2" fmla="val 3481313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986213" y="2549013"/>
              <a:ext cx="336777" cy="33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</a:t>
              </a:r>
              <a:endParaRPr lang="en-US" dirty="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0" y="403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Hence the direction cosines are given as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267200" y="4038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know that</a:t>
            </a:r>
            <a:endParaRPr lang="en-US" dirty="0"/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5715000" y="4114800"/>
          <a:ext cx="3097212" cy="1885950"/>
        </p:xfrm>
        <a:graphic>
          <a:graphicData uri="http://schemas.openxmlformats.org/presentationml/2006/ole">
            <p:oleObj spid="_x0000_s136195" name="Equation" r:id="rId4" imgW="1866600" imgH="1371600" progId="Equation.3">
              <p:embed/>
            </p:oleObj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4343400" y="5029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magnitude of a vector is the positive square root of sum of its components</a:t>
            </a:r>
            <a:endParaRPr lang="en-US" dirty="0"/>
          </a:p>
        </p:txBody>
      </p:sp>
      <p:sp>
        <p:nvSpPr>
          <p:cNvPr id="148" name="Freeform 147"/>
          <p:cNvSpPr/>
          <p:nvPr/>
        </p:nvSpPr>
        <p:spPr>
          <a:xfrm>
            <a:off x="3386533" y="4568742"/>
            <a:ext cx="404132" cy="777891"/>
          </a:xfrm>
          <a:custGeom>
            <a:avLst/>
            <a:gdLst>
              <a:gd name="connsiteX0" fmla="*/ 457200 w 457200"/>
              <a:gd name="connsiteY0" fmla="*/ 287079 h 861237"/>
              <a:gd name="connsiteX1" fmla="*/ 10633 w 457200"/>
              <a:gd name="connsiteY1" fmla="*/ 0 h 861237"/>
              <a:gd name="connsiteX2" fmla="*/ 0 w 457200"/>
              <a:gd name="connsiteY2" fmla="*/ 861237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861237">
                <a:moveTo>
                  <a:pt x="457200" y="287079"/>
                </a:moveTo>
                <a:lnTo>
                  <a:pt x="10633" y="0"/>
                </a:lnTo>
                <a:lnTo>
                  <a:pt x="0" y="861237"/>
                </a:lnTo>
              </a:path>
            </a:pathLst>
          </a:cu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58"/>
          <p:cNvGrpSpPr/>
          <p:nvPr/>
        </p:nvGrpSpPr>
        <p:grpSpPr>
          <a:xfrm>
            <a:off x="2590800" y="4191000"/>
            <a:ext cx="2761570" cy="1926521"/>
            <a:chOff x="381000" y="3886200"/>
            <a:chExt cx="3733800" cy="2731532"/>
          </a:xfrm>
        </p:grpSpPr>
        <p:cxnSp>
          <p:nvCxnSpPr>
            <p:cNvPr id="150" name="Straight Arrow Connector 149"/>
            <p:cNvCxnSpPr/>
            <p:nvPr/>
          </p:nvCxnSpPr>
          <p:spPr>
            <a:xfrm>
              <a:off x="1447800" y="5562600"/>
              <a:ext cx="2438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5400000" flipH="1" flipV="1">
              <a:off x="723900" y="4838700"/>
              <a:ext cx="1447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rot="10800000" flipV="1">
              <a:off x="381000" y="5562600"/>
              <a:ext cx="10668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2020229" y="476419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733800" y="5638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524000" y="3886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182" name="TextBox 181"/>
            <p:cNvSpPr txBox="1"/>
            <p:nvPr/>
          </p:nvSpPr>
          <p:spPr>
            <a:xfrm flipH="1">
              <a:off x="457200" y="6248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cxnSp>
        <p:nvCxnSpPr>
          <p:cNvPr id="183" name="Straight Arrow Connector 182"/>
          <p:cNvCxnSpPr/>
          <p:nvPr/>
        </p:nvCxnSpPr>
        <p:spPr>
          <a:xfrm rot="5400000" flipH="1" flipV="1">
            <a:off x="3319490" y="4890863"/>
            <a:ext cx="563284" cy="404134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5400000" flipH="1" flipV="1">
            <a:off x="2951403" y="4983059"/>
            <a:ext cx="894735" cy="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399065" y="4535984"/>
            <a:ext cx="808264" cy="1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0800000" flipV="1">
            <a:off x="2927577" y="5358072"/>
            <a:ext cx="471488" cy="346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>
            <a:off x="3903542" y="4878993"/>
            <a:ext cx="169076" cy="1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V="1">
            <a:off x="3312465" y="5361894"/>
            <a:ext cx="894864" cy="1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rot="10800000" flipV="1">
            <a:off x="2927577" y="5361892"/>
            <a:ext cx="471491" cy="344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10800000" flipV="1">
            <a:off x="2927577" y="4535984"/>
            <a:ext cx="471488" cy="275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2927577" y="4811288"/>
            <a:ext cx="808264" cy="1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10800000" flipV="1">
            <a:off x="3803197" y="4535984"/>
            <a:ext cx="386263" cy="275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860222" y="5704589"/>
            <a:ext cx="942975" cy="1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10800000" flipV="1">
            <a:off x="3803197" y="5361894"/>
            <a:ext cx="453617" cy="346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>
            <a:off x="2480911" y="5257954"/>
            <a:ext cx="894735" cy="1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3322118" y="5223541"/>
            <a:ext cx="963561" cy="1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3760663" y="4982650"/>
            <a:ext cx="894735" cy="1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Arc 197"/>
          <p:cNvSpPr/>
          <p:nvPr/>
        </p:nvSpPr>
        <p:spPr>
          <a:xfrm rot="21267335">
            <a:off x="3275339" y="5030244"/>
            <a:ext cx="281806" cy="246323"/>
          </a:xfrm>
          <a:prstGeom prst="arc">
            <a:avLst>
              <a:gd name="adj1" fmla="val 14997494"/>
              <a:gd name="adj2" fmla="val 211151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/>
          <p:cNvSpPr txBox="1"/>
          <p:nvPr/>
        </p:nvSpPr>
        <p:spPr>
          <a:xfrm>
            <a:off x="3399065" y="4741606"/>
            <a:ext cx="336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Symbol"/>
              </a:rPr>
              <a:t></a:t>
            </a:r>
            <a:endParaRPr lang="en-US" dirty="0"/>
          </a:p>
        </p:txBody>
      </p:sp>
      <p:sp>
        <p:nvSpPr>
          <p:cNvPr id="200" name="Freeform 199"/>
          <p:cNvSpPr/>
          <p:nvPr/>
        </p:nvSpPr>
        <p:spPr>
          <a:xfrm>
            <a:off x="3429000" y="4800600"/>
            <a:ext cx="422929" cy="547405"/>
          </a:xfrm>
          <a:custGeom>
            <a:avLst/>
            <a:gdLst>
              <a:gd name="connsiteX0" fmla="*/ 0 w 478465"/>
              <a:gd name="connsiteY0" fmla="*/ 606056 h 606056"/>
              <a:gd name="connsiteX1" fmla="*/ 478465 w 478465"/>
              <a:gd name="connsiteY1" fmla="*/ 606056 h 606056"/>
              <a:gd name="connsiteX2" fmla="*/ 457200 w 478465"/>
              <a:gd name="connsiteY2" fmla="*/ 0 h 60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465" h="606056">
                <a:moveTo>
                  <a:pt x="0" y="606056"/>
                </a:moveTo>
                <a:lnTo>
                  <a:pt x="478465" y="606056"/>
                </a:lnTo>
                <a:lnTo>
                  <a:pt x="457200" y="0"/>
                </a:lnTo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Arc 207"/>
          <p:cNvSpPr/>
          <p:nvPr/>
        </p:nvSpPr>
        <p:spPr>
          <a:xfrm rot="21267335">
            <a:off x="3399164" y="5111360"/>
            <a:ext cx="281806" cy="246323"/>
          </a:xfrm>
          <a:prstGeom prst="arc">
            <a:avLst>
              <a:gd name="adj1" fmla="val 16200000"/>
              <a:gd name="adj2" fmla="val 348131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/>
          <p:cNvSpPr txBox="1"/>
          <p:nvPr/>
        </p:nvSpPr>
        <p:spPr>
          <a:xfrm>
            <a:off x="3657600" y="5029200"/>
            <a:ext cx="336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Symbol"/>
              </a:rPr>
              <a:t></a:t>
            </a:r>
            <a:endParaRPr lang="en-US" sz="1400" dirty="0"/>
          </a:p>
        </p:txBody>
      </p:sp>
      <p:sp>
        <p:nvSpPr>
          <p:cNvPr id="210" name="Freeform 209"/>
          <p:cNvSpPr/>
          <p:nvPr/>
        </p:nvSpPr>
        <p:spPr>
          <a:xfrm>
            <a:off x="2971800" y="4800600"/>
            <a:ext cx="844455" cy="862891"/>
          </a:xfrm>
          <a:custGeom>
            <a:avLst/>
            <a:gdLst>
              <a:gd name="connsiteX0" fmla="*/ 0 w 955343"/>
              <a:gd name="connsiteY0" fmla="*/ 955343 h 955343"/>
              <a:gd name="connsiteX1" fmla="*/ 955343 w 955343"/>
              <a:gd name="connsiteY1" fmla="*/ 0 h 955343"/>
              <a:gd name="connsiteX2" fmla="*/ 464024 w 955343"/>
              <a:gd name="connsiteY2" fmla="*/ 655093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343" h="955343">
                <a:moveTo>
                  <a:pt x="0" y="955343"/>
                </a:moveTo>
                <a:lnTo>
                  <a:pt x="955343" y="0"/>
                </a:lnTo>
                <a:lnTo>
                  <a:pt x="464024" y="655093"/>
                </a:lnTo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Arc 210"/>
          <p:cNvSpPr/>
          <p:nvPr/>
        </p:nvSpPr>
        <p:spPr>
          <a:xfrm rot="15096190">
            <a:off x="3365726" y="5243106"/>
            <a:ext cx="206477" cy="336777"/>
          </a:xfrm>
          <a:prstGeom prst="arc">
            <a:avLst>
              <a:gd name="adj1" fmla="val 16200000"/>
              <a:gd name="adj2" fmla="val 168515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/>
          <p:cNvSpPr txBox="1"/>
          <p:nvPr/>
        </p:nvSpPr>
        <p:spPr>
          <a:xfrm>
            <a:off x="3124200" y="5105400"/>
            <a:ext cx="336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Symbol"/>
              </a:rPr>
              <a:t></a:t>
            </a:r>
            <a:endParaRPr lang="en-US" sz="1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3200400" y="4648200"/>
            <a:ext cx="28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3886200" y="5334000"/>
            <a:ext cx="28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3048000" y="5486400"/>
            <a:ext cx="28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228600" y="1143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right angled triangles formed by each component of A and the angle between the vector and its resolved components are shown below 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Cartesian Unit Vectors (Contd..)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10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1066800" y="4419600"/>
          <a:ext cx="1327379" cy="1676400"/>
        </p:xfrm>
        <a:graphic>
          <a:graphicData uri="http://schemas.openxmlformats.org/presentationml/2006/ole">
            <p:oleObj spid="_x0000_s140290" name="Equation" r:id="rId3" imgW="799920" imgH="1218960" progId="Equation.3">
              <p:embed/>
            </p:oleObj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3505200" y="1676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know that</a:t>
            </a:r>
            <a:endParaRPr lang="en-US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152400" y="1828800"/>
            <a:ext cx="2761570" cy="1926521"/>
            <a:chOff x="2590800" y="4191000"/>
            <a:chExt cx="2761570" cy="1926521"/>
          </a:xfrm>
        </p:grpSpPr>
        <p:sp>
          <p:nvSpPr>
            <p:cNvPr id="148" name="Freeform 147"/>
            <p:cNvSpPr/>
            <p:nvPr/>
          </p:nvSpPr>
          <p:spPr>
            <a:xfrm>
              <a:off x="3386533" y="4568742"/>
              <a:ext cx="404132" cy="777891"/>
            </a:xfrm>
            <a:custGeom>
              <a:avLst/>
              <a:gdLst>
                <a:gd name="connsiteX0" fmla="*/ 457200 w 457200"/>
                <a:gd name="connsiteY0" fmla="*/ 287079 h 861237"/>
                <a:gd name="connsiteX1" fmla="*/ 10633 w 457200"/>
                <a:gd name="connsiteY1" fmla="*/ 0 h 861237"/>
                <a:gd name="connsiteX2" fmla="*/ 0 w 457200"/>
                <a:gd name="connsiteY2" fmla="*/ 861237 h 8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" h="861237">
                  <a:moveTo>
                    <a:pt x="457200" y="287079"/>
                  </a:moveTo>
                  <a:lnTo>
                    <a:pt x="10633" y="0"/>
                  </a:lnTo>
                  <a:lnTo>
                    <a:pt x="0" y="861237"/>
                  </a:lnTo>
                </a:path>
              </a:pathLst>
            </a:cu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58"/>
            <p:cNvGrpSpPr/>
            <p:nvPr/>
          </p:nvGrpSpPr>
          <p:grpSpPr>
            <a:xfrm>
              <a:off x="2590800" y="4191000"/>
              <a:ext cx="2761570" cy="1926521"/>
              <a:chOff x="381000" y="3886200"/>
              <a:chExt cx="3733800" cy="2731532"/>
            </a:xfrm>
          </p:grpSpPr>
          <p:cxnSp>
            <p:nvCxnSpPr>
              <p:cNvPr id="150" name="Straight Arrow Connector 149"/>
              <p:cNvCxnSpPr/>
              <p:nvPr/>
            </p:nvCxnSpPr>
            <p:spPr>
              <a:xfrm>
                <a:off x="1447800" y="5562600"/>
                <a:ext cx="2438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 rot="5400000" flipH="1" flipV="1">
                <a:off x="723900" y="4838700"/>
                <a:ext cx="1447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 rot="10800000" flipV="1">
                <a:off x="381000" y="5562600"/>
                <a:ext cx="10668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extBox 178"/>
              <p:cNvSpPr txBox="1"/>
              <p:nvPr/>
            </p:nvSpPr>
            <p:spPr>
              <a:xfrm>
                <a:off x="2020229" y="4764192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3733800" y="5638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1524000" y="38862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 flipH="1">
                <a:off x="457200" y="6248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cxnSp>
          <p:nvCxnSpPr>
            <p:cNvPr id="183" name="Straight Arrow Connector 182"/>
            <p:cNvCxnSpPr/>
            <p:nvPr/>
          </p:nvCxnSpPr>
          <p:spPr>
            <a:xfrm rot="5400000" flipH="1" flipV="1">
              <a:off x="3319490" y="4890863"/>
              <a:ext cx="563284" cy="404134"/>
            </a:xfrm>
            <a:prstGeom prst="straightConnector1">
              <a:avLst/>
            </a:prstGeom>
            <a:ln>
              <a:solidFill>
                <a:srgbClr val="199513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rot="5400000" flipH="1" flipV="1">
              <a:off x="2951403" y="4983059"/>
              <a:ext cx="894735" cy="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399065" y="4535984"/>
              <a:ext cx="808264" cy="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0800000" flipV="1">
              <a:off x="2927577" y="5358072"/>
              <a:ext cx="471488" cy="346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>
              <a:off x="3903542" y="4878993"/>
              <a:ext cx="169076" cy="1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V="1">
              <a:off x="3312465" y="5361894"/>
              <a:ext cx="894864" cy="112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rot="10800000" flipV="1">
              <a:off x="2927577" y="5361892"/>
              <a:ext cx="471491" cy="3441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0800000" flipV="1">
              <a:off x="2927577" y="4535984"/>
              <a:ext cx="471488" cy="275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2927577" y="4811288"/>
              <a:ext cx="808264" cy="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3803197" y="4535984"/>
              <a:ext cx="386263" cy="275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2860222" y="5704589"/>
              <a:ext cx="942975" cy="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0800000" flipV="1">
              <a:off x="3803197" y="5361894"/>
              <a:ext cx="453617" cy="346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>
              <a:off x="2480911" y="5257954"/>
              <a:ext cx="894735" cy="1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>
              <a:off x="3322118" y="5223541"/>
              <a:ext cx="963561" cy="1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>
              <a:off x="3760663" y="4982650"/>
              <a:ext cx="894735" cy="1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Arc 197"/>
            <p:cNvSpPr/>
            <p:nvPr/>
          </p:nvSpPr>
          <p:spPr>
            <a:xfrm rot="21267335">
              <a:off x="3275339" y="5030244"/>
              <a:ext cx="281806" cy="246323"/>
            </a:xfrm>
            <a:prstGeom prst="arc">
              <a:avLst>
                <a:gd name="adj1" fmla="val 14997494"/>
                <a:gd name="adj2" fmla="val 21115189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3399065" y="4741606"/>
              <a:ext cx="3367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</a:t>
              </a:r>
              <a:endParaRPr lang="en-US" dirty="0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3429000" y="4800600"/>
              <a:ext cx="422929" cy="547405"/>
            </a:xfrm>
            <a:custGeom>
              <a:avLst/>
              <a:gdLst>
                <a:gd name="connsiteX0" fmla="*/ 0 w 478465"/>
                <a:gd name="connsiteY0" fmla="*/ 606056 h 606056"/>
                <a:gd name="connsiteX1" fmla="*/ 478465 w 478465"/>
                <a:gd name="connsiteY1" fmla="*/ 606056 h 606056"/>
                <a:gd name="connsiteX2" fmla="*/ 457200 w 478465"/>
                <a:gd name="connsiteY2" fmla="*/ 0 h 6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465" h="606056">
                  <a:moveTo>
                    <a:pt x="0" y="606056"/>
                  </a:moveTo>
                  <a:lnTo>
                    <a:pt x="478465" y="606056"/>
                  </a:lnTo>
                  <a:lnTo>
                    <a:pt x="457200" y="0"/>
                  </a:lnTo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Arc 207"/>
            <p:cNvSpPr/>
            <p:nvPr/>
          </p:nvSpPr>
          <p:spPr>
            <a:xfrm rot="21267335">
              <a:off x="3399164" y="5111360"/>
              <a:ext cx="281806" cy="246323"/>
            </a:xfrm>
            <a:prstGeom prst="arc">
              <a:avLst>
                <a:gd name="adj1" fmla="val 16200000"/>
                <a:gd name="adj2" fmla="val 3481313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3657600" y="5029200"/>
              <a:ext cx="3367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</a:t>
              </a:r>
              <a:endParaRPr lang="en-US" sz="1400" dirty="0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2971800" y="4800600"/>
              <a:ext cx="844455" cy="862891"/>
            </a:xfrm>
            <a:custGeom>
              <a:avLst/>
              <a:gdLst>
                <a:gd name="connsiteX0" fmla="*/ 0 w 955343"/>
                <a:gd name="connsiteY0" fmla="*/ 955343 h 955343"/>
                <a:gd name="connsiteX1" fmla="*/ 955343 w 955343"/>
                <a:gd name="connsiteY1" fmla="*/ 0 h 955343"/>
                <a:gd name="connsiteX2" fmla="*/ 464024 w 955343"/>
                <a:gd name="connsiteY2" fmla="*/ 655093 h 95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343" h="955343">
                  <a:moveTo>
                    <a:pt x="0" y="955343"/>
                  </a:moveTo>
                  <a:lnTo>
                    <a:pt x="955343" y="0"/>
                  </a:lnTo>
                  <a:lnTo>
                    <a:pt x="464024" y="655093"/>
                  </a:lnTo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Arc 210"/>
            <p:cNvSpPr/>
            <p:nvPr/>
          </p:nvSpPr>
          <p:spPr>
            <a:xfrm rot="15096190">
              <a:off x="3365726" y="5243106"/>
              <a:ext cx="206477" cy="336777"/>
            </a:xfrm>
            <a:prstGeom prst="arc">
              <a:avLst>
                <a:gd name="adj1" fmla="val 16200000"/>
                <a:gd name="adj2" fmla="val 168515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3124200" y="5105400"/>
              <a:ext cx="3367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</a:t>
              </a:r>
              <a:endParaRPr lang="en-US" sz="1400" dirty="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200400" y="4648200"/>
              <a:ext cx="281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886200" y="5334000"/>
              <a:ext cx="281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048000" y="5486400"/>
              <a:ext cx="281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</p:grp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4038600" y="2133600"/>
          <a:ext cx="3276600" cy="2286836"/>
        </p:xfrm>
        <a:graphic>
          <a:graphicData uri="http://schemas.openxmlformats.org/presentationml/2006/ole">
            <p:oleObj spid="_x0000_s140292" name="Equation" r:id="rId4" imgW="1930320" imgH="1460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 and subtraction of Cartesian Vectors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6019800" y="1371600"/>
            <a:ext cx="3124200" cy="1792629"/>
            <a:chOff x="5638800" y="1447800"/>
            <a:chExt cx="3124200" cy="1792629"/>
          </a:xfrm>
        </p:grpSpPr>
        <p:grpSp>
          <p:nvGrpSpPr>
            <p:cNvPr id="18" name="Group 58"/>
            <p:cNvGrpSpPr/>
            <p:nvPr/>
          </p:nvGrpSpPr>
          <p:grpSpPr>
            <a:xfrm>
              <a:off x="5638800" y="1447800"/>
              <a:ext cx="3124200" cy="1792629"/>
              <a:chOff x="381000" y="3886200"/>
              <a:chExt cx="3733800" cy="279392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1447800" y="5562600"/>
                <a:ext cx="2438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5400000" flipH="1" flipV="1">
                <a:off x="723900" y="4838700"/>
                <a:ext cx="1447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0800000" flipV="1">
                <a:off x="381000" y="5562600"/>
                <a:ext cx="10668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202366" y="4955061"/>
                <a:ext cx="304800" cy="4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</a:t>
                </a:r>
                <a:endParaRPr lang="en-US" sz="12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733800" y="5638801"/>
                <a:ext cx="381000" cy="4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X</a:t>
                </a:r>
                <a:endParaRPr lang="en-US" sz="12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524000" y="3886200"/>
                <a:ext cx="381000" cy="4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Z</a:t>
                </a:r>
                <a:endParaRPr lang="en-US" sz="1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flipH="1">
                <a:off x="457200" y="6248400"/>
                <a:ext cx="381000" cy="4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Y</a:t>
                </a:r>
                <a:endParaRPr lang="en-US" sz="1200" dirty="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5943600" y="1600200"/>
              <a:ext cx="2133600" cy="1419999"/>
              <a:chOff x="5943600" y="1600200"/>
              <a:chExt cx="2133600" cy="1419999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6198781" y="2052084"/>
                <a:ext cx="1010093" cy="478465"/>
              </a:xfrm>
              <a:custGeom>
                <a:avLst/>
                <a:gdLst>
                  <a:gd name="connsiteX0" fmla="*/ 1010093 w 1010093"/>
                  <a:gd name="connsiteY0" fmla="*/ 148856 h 478465"/>
                  <a:gd name="connsiteX1" fmla="*/ 648586 w 1010093"/>
                  <a:gd name="connsiteY1" fmla="*/ 0 h 478465"/>
                  <a:gd name="connsiteX2" fmla="*/ 0 w 1010093"/>
                  <a:gd name="connsiteY2" fmla="*/ 318976 h 478465"/>
                  <a:gd name="connsiteX3" fmla="*/ 361507 w 1010093"/>
                  <a:gd name="connsiteY3" fmla="*/ 478465 h 47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0093" h="478465">
                    <a:moveTo>
                      <a:pt x="1010093" y="148856"/>
                    </a:moveTo>
                    <a:lnTo>
                      <a:pt x="648586" y="0"/>
                    </a:lnTo>
                    <a:lnTo>
                      <a:pt x="0" y="318976"/>
                    </a:lnTo>
                    <a:lnTo>
                      <a:pt x="361507" y="478465"/>
                    </a:lnTo>
                  </a:path>
                </a:pathLst>
              </a:cu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7239000" y="2133600"/>
                <a:ext cx="191278" cy="10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6531429" y="2209800"/>
                <a:ext cx="707571" cy="31360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6172201" y="2362200"/>
                <a:ext cx="359229" cy="161208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solid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6163902" y="2156901"/>
                <a:ext cx="734388" cy="6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531429" y="2523408"/>
                <a:ext cx="1211424" cy="10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0800000" flipV="1">
                <a:off x="6148873" y="2523408"/>
                <a:ext cx="382555" cy="2444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553200" y="1600200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(A</a:t>
                </a:r>
                <a:r>
                  <a:rPr lang="en-US" sz="1200" baseline="-25000" dirty="0" smtClean="0"/>
                  <a:t>Z </a:t>
                </a:r>
                <a:r>
                  <a:rPr lang="en-US" sz="1200" dirty="0" smtClean="0"/>
                  <a:t>+B</a:t>
                </a:r>
                <a:r>
                  <a:rPr lang="en-US" sz="1200" baseline="-25000" dirty="0" smtClean="0"/>
                  <a:t>Z </a:t>
                </a:r>
                <a:r>
                  <a:rPr lang="en-US" sz="1200" dirty="0" smtClean="0"/>
                  <a:t>)k</a:t>
                </a:r>
                <a:endParaRPr lang="en-US" sz="1200" dirty="0"/>
              </a:p>
            </p:txBody>
          </p:sp>
          <p:cxnSp>
            <p:nvCxnSpPr>
              <p:cNvPr id="32" name="Straight Arrow Connector 31"/>
              <p:cNvCxnSpPr>
                <a:stCxn id="30" idx="3"/>
                <a:endCxn id="30" idx="3"/>
              </p:cNvCxnSpPr>
              <p:nvPr/>
            </p:nvCxnSpPr>
            <p:spPr>
              <a:xfrm>
                <a:off x="6560288" y="2530549"/>
                <a:ext cx="158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0" idx="3"/>
                <a:endCxn id="30" idx="1"/>
              </p:cNvCxnSpPr>
              <p:nvPr/>
            </p:nvCxnSpPr>
            <p:spPr>
              <a:xfrm flipV="1">
                <a:off x="6560288" y="2052084"/>
                <a:ext cx="287079" cy="4784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5943600" y="2286000"/>
                <a:ext cx="2550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</a:t>
                </a:r>
                <a:endParaRPr lang="en-US" sz="1200" dirty="0"/>
              </a:p>
            </p:txBody>
          </p:sp>
          <p:cxnSp>
            <p:nvCxnSpPr>
              <p:cNvPr id="81" name="Straight Arrow Connector 80"/>
              <p:cNvCxnSpPr>
                <a:stCxn id="80" idx="0"/>
              </p:cNvCxnSpPr>
              <p:nvPr/>
            </p:nvCxnSpPr>
            <p:spPr>
              <a:xfrm rot="16200000" flipH="1">
                <a:off x="6140588" y="2216530"/>
                <a:ext cx="1019" cy="139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5943600" y="2743200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(A</a:t>
                </a:r>
                <a:r>
                  <a:rPr lang="en-US" sz="1200" baseline="-25000" dirty="0" smtClean="0"/>
                  <a:t>Y</a:t>
                </a:r>
                <a:r>
                  <a:rPr lang="en-US" sz="1200" dirty="0" smtClean="0"/>
                  <a:t>+B</a:t>
                </a:r>
                <a:r>
                  <a:rPr lang="en-US" sz="1200" baseline="-25000" dirty="0" smtClean="0"/>
                  <a:t>Y </a:t>
                </a:r>
                <a:r>
                  <a:rPr lang="en-US" sz="1200" dirty="0" smtClean="0"/>
                  <a:t>)j</a:t>
                </a:r>
                <a:endParaRPr lang="en-US" sz="12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239000" y="2514600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(A</a:t>
                </a:r>
                <a:r>
                  <a:rPr lang="en-US" sz="1200" baseline="-25000" dirty="0" smtClean="0"/>
                  <a:t>X </a:t>
                </a:r>
                <a:r>
                  <a:rPr lang="en-US" sz="1200" dirty="0" smtClean="0"/>
                  <a:t>+B</a:t>
                </a:r>
                <a:r>
                  <a:rPr lang="en-US" sz="1200" baseline="-25000" dirty="0" smtClean="0"/>
                  <a:t>X </a:t>
                </a:r>
                <a:r>
                  <a:rPr lang="en-US" sz="1200" dirty="0" smtClean="0"/>
                  <a:t>)</a:t>
                </a:r>
                <a:r>
                  <a:rPr lang="en-US" sz="1200" dirty="0" err="1" smtClean="0"/>
                  <a:t>i</a:t>
                </a:r>
                <a:endParaRPr lang="en-US" sz="1200" dirty="0"/>
              </a:p>
            </p:txBody>
          </p:sp>
        </p:grpSp>
      </p:grp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838200" y="1466850"/>
          <a:ext cx="5203825" cy="2724150"/>
        </p:xfrm>
        <a:graphic>
          <a:graphicData uri="http://schemas.openxmlformats.org/presentationml/2006/ole">
            <p:oleObj spid="_x0000_s141314" name="Equation" r:id="rId3" imgW="3136680" imgH="1981080" progId="Equation.3">
              <p:embed/>
            </p:oleObj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609600" y="1143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two vectors A and B in the Cartesian form as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200400" y="144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85800" y="2133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the resultant vector will be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85800" y="2819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Similarly the resultant difference will be given as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09600" y="3429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system of concurrent forces, resultant vector will be the sum of all forces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33400" y="4419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                      	     are the algebraic sum of respective x , y and z components</a:t>
            </a:r>
            <a:endParaRPr lang="en-US" dirty="0"/>
          </a:p>
        </p:txBody>
      </p:sp>
      <p:graphicFrame>
        <p:nvGraphicFramePr>
          <p:cNvPr id="141315" name="Object 3"/>
          <p:cNvGraphicFramePr>
            <a:graphicFrameLocks noChangeAspect="1"/>
          </p:cNvGraphicFramePr>
          <p:nvPr/>
        </p:nvGraphicFramePr>
        <p:xfrm>
          <a:off x="1295400" y="4451350"/>
          <a:ext cx="2401888" cy="349250"/>
        </p:xfrm>
        <a:graphic>
          <a:graphicData uri="http://schemas.openxmlformats.org/presentationml/2006/ole">
            <p:oleObj spid="_x0000_s141315" name="Equation" r:id="rId4" imgW="14475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 hanging eye is acted upon by two forces as shown . To find the magnitude of resultant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943600" y="2743200"/>
            <a:ext cx="3429000" cy="2209006"/>
            <a:chOff x="0" y="2362994"/>
            <a:chExt cx="3429000" cy="2209006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657600"/>
              <a:ext cx="1041990" cy="568842"/>
              <a:chOff x="871870" y="2631558"/>
              <a:chExt cx="1041990" cy="568842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871870" y="2934586"/>
                <a:ext cx="1041990" cy="265814"/>
              </a:xfrm>
              <a:custGeom>
                <a:avLst/>
                <a:gdLst>
                  <a:gd name="connsiteX0" fmla="*/ 202018 w 1041990"/>
                  <a:gd name="connsiteY0" fmla="*/ 0 h 265814"/>
                  <a:gd name="connsiteX1" fmla="*/ 0 w 1041990"/>
                  <a:gd name="connsiteY1" fmla="*/ 265814 h 265814"/>
                  <a:gd name="connsiteX2" fmla="*/ 967563 w 1041990"/>
                  <a:gd name="connsiteY2" fmla="*/ 265814 h 265814"/>
                  <a:gd name="connsiteX3" fmla="*/ 1041990 w 1041990"/>
                  <a:gd name="connsiteY3" fmla="*/ 42530 h 265814"/>
                  <a:gd name="connsiteX4" fmla="*/ 1020725 w 1041990"/>
                  <a:gd name="connsiteY4" fmla="*/ 31898 h 26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1990" h="265814">
                    <a:moveTo>
                      <a:pt x="202018" y="0"/>
                    </a:moveTo>
                    <a:lnTo>
                      <a:pt x="0" y="265814"/>
                    </a:lnTo>
                    <a:lnTo>
                      <a:pt x="967563" y="265814"/>
                    </a:lnTo>
                    <a:lnTo>
                      <a:pt x="1041990" y="42530"/>
                    </a:lnTo>
                    <a:lnTo>
                      <a:pt x="1020725" y="31898"/>
                    </a:lnTo>
                  </a:path>
                </a:pathLst>
              </a:cu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143000" y="3012558"/>
                <a:ext cx="533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143000" y="2631558"/>
                <a:ext cx="533400" cy="457200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219200" y="2707758"/>
                <a:ext cx="3810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1143000" y="3886200"/>
              <a:ext cx="2286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381000" y="3124200"/>
              <a:ext cx="1524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152400" y="3886200"/>
              <a:ext cx="95693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66800" y="3352800"/>
              <a:ext cx="609600" cy="45720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533400" y="3505200"/>
              <a:ext cx="609600" cy="381000"/>
            </a:xfrm>
            <a:prstGeom prst="straightConnector1">
              <a:avLst/>
            </a:prstGeom>
            <a:ln>
              <a:solidFill>
                <a:srgbClr val="199513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43000" y="32766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295400" y="35814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0" y="3886200"/>
              <a:ext cx="1143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8600" y="38100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" idx="2"/>
            </p:cNvCxnSpPr>
            <p:nvPr/>
          </p:nvCxnSpPr>
          <p:spPr>
            <a:xfrm rot="10800000" flipV="1">
              <a:off x="533400" y="3886200"/>
              <a:ext cx="34733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533400" y="41148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2339" name="Object 3"/>
            <p:cNvGraphicFramePr>
              <a:graphicFrameLocks noChangeAspect="1"/>
            </p:cNvGraphicFramePr>
            <p:nvPr/>
          </p:nvGraphicFramePr>
          <p:xfrm>
            <a:off x="1600200" y="3048794"/>
            <a:ext cx="1520224" cy="254793"/>
          </p:xfrm>
          <a:graphic>
            <a:graphicData uri="http://schemas.openxmlformats.org/presentationml/2006/ole">
              <p:oleObj spid="_x0000_s142339" name="Equation" r:id="rId3" imgW="1193760" imgH="241200" progId="Equation.3">
                <p:embed/>
              </p:oleObj>
            </a:graphicData>
          </a:graphic>
        </p:graphicFrame>
      </p:grp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5077278" y="3657600"/>
          <a:ext cx="2237922" cy="255588"/>
        </p:xfrm>
        <a:graphic>
          <a:graphicData uri="http://schemas.openxmlformats.org/presentationml/2006/ole">
            <p:oleObj spid="_x0000_s142340" name="Equation" r:id="rId4" imgW="1752480" imgH="241200" progId="Equation.3">
              <p:embed/>
            </p:oleObj>
          </a:graphicData>
        </a:graphic>
      </p:graphicFrame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762000" y="2209800"/>
          <a:ext cx="6584950" cy="920750"/>
        </p:xfrm>
        <a:graphic>
          <a:graphicData uri="http://schemas.openxmlformats.org/presentationml/2006/ole">
            <p:oleObj spid="_x0000_s142341" name="Equation" r:id="rId5" imgW="3085920" imgH="52056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04800" y="5181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39725">
              <a:buFont typeface="Arial" pitchFamily="34" charset="0"/>
              <a:buChar char="•"/>
            </a:pPr>
            <a:r>
              <a:rPr lang="en-US" sz="2800" dirty="0" smtClean="0"/>
              <a:t>The direction cosines  of resultant are</a:t>
            </a:r>
            <a:endParaRPr lang="en-US" sz="2800" dirty="0"/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609600" y="3657600"/>
          <a:ext cx="4572000" cy="3080160"/>
        </p:xfrm>
        <a:graphic>
          <a:graphicData uri="http://schemas.openxmlformats.org/presentationml/2006/ole">
            <p:oleObj spid="_x0000_s142342" name="Equation" r:id="rId6" imgW="2361960" imgH="1917360" progId="Equation.3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04800" y="3124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39725">
              <a:buFont typeface="Arial" pitchFamily="34" charset="0"/>
              <a:buChar char="•"/>
            </a:pPr>
            <a:r>
              <a:rPr lang="en-US" sz="2800" dirty="0" smtClean="0"/>
              <a:t>The magnitude of resultant is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669</Words>
  <Application>Microsoft Office PowerPoint</Application>
  <PresentationFormat>On-screen Show (4:3)</PresentationFormat>
  <Paragraphs>211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ENGINEERING MECHANICS</vt:lpstr>
      <vt:lpstr>Forces (on Particles) in Space</vt:lpstr>
      <vt:lpstr>Unit Vectors in Three Dimension Space</vt:lpstr>
      <vt:lpstr>Cartesian Unit Vectors </vt:lpstr>
      <vt:lpstr>Cartesian Unit Vectors (Contd..)</vt:lpstr>
      <vt:lpstr>Cartesian Unit Vectors (Contd..)</vt:lpstr>
      <vt:lpstr>Cartesian Unit Vectors (Contd..)</vt:lpstr>
      <vt:lpstr>Addition and subtraction of Cartesian Vectors</vt:lpstr>
      <vt:lpstr>Example</vt:lpstr>
      <vt:lpstr>Position Vectors</vt:lpstr>
      <vt:lpstr>Position Vectors (Contd.)</vt:lpstr>
      <vt:lpstr>Problem 1</vt:lpstr>
      <vt:lpstr>Problem 2</vt:lpstr>
      <vt:lpstr>Problem 3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srm</cp:lastModifiedBy>
  <cp:revision>218</cp:revision>
  <dcterms:created xsi:type="dcterms:W3CDTF">2012-01-07T15:28:18Z</dcterms:created>
  <dcterms:modified xsi:type="dcterms:W3CDTF">2012-01-23T05:09:42Z</dcterms:modified>
</cp:coreProperties>
</file>