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38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60" r:id="rId14"/>
    <p:sldId id="361" r:id="rId15"/>
    <p:sldId id="350" r:id="rId16"/>
    <p:sldId id="362" r:id="rId17"/>
    <p:sldId id="351" r:id="rId18"/>
    <p:sldId id="354" r:id="rId19"/>
    <p:sldId id="355" r:id="rId20"/>
    <p:sldId id="356" r:id="rId21"/>
    <p:sldId id="357" r:id="rId22"/>
    <p:sldId id="358" r:id="rId23"/>
    <p:sldId id="359" r:id="rId24"/>
    <p:sldId id="363" r:id="rId25"/>
    <p:sldId id="364" r:id="rId26"/>
    <p:sldId id="365" r:id="rId27"/>
    <p:sldId id="366" r:id="rId28"/>
    <p:sldId id="3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86329" autoAdjust="0"/>
  </p:normalViewPr>
  <p:slideViewPr>
    <p:cSldViewPr>
      <p:cViewPr>
        <p:scale>
          <a:sx n="75" d="100"/>
          <a:sy n="75" d="100"/>
        </p:scale>
        <p:origin x="-906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56213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21D8-E77E-4050-B3D4-D7AFB6541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3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6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ocket 1.bmp"/>
          <p:cNvPicPr>
            <a:picLocks noChangeAspect="1"/>
          </p:cNvPicPr>
          <p:nvPr/>
        </p:nvPicPr>
        <p:blipFill>
          <a:blip r:embed="rId3"/>
          <a:srcRect r="85553" b="65556"/>
          <a:stretch>
            <a:fillRect/>
          </a:stretch>
        </p:blipFill>
        <p:spPr>
          <a:xfrm>
            <a:off x="5638800" y="0"/>
            <a:ext cx="1419521" cy="2895600"/>
          </a:xfrm>
          <a:prstGeom prst="rect">
            <a:avLst/>
          </a:prstGeom>
        </p:spPr>
      </p:pic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6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05400"/>
            <a:ext cx="2895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Lecture 13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57800" cy="912813"/>
          </a:xfrm>
        </p:spPr>
        <p:txBody>
          <a:bodyPr/>
          <a:lstStyle/>
          <a:p>
            <a:r>
              <a:rPr lang="en-US" sz="2400" smtClean="0"/>
              <a:t>Equation of Motion for Undamped Free Vibration (Contd.)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814387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05400" cy="912813"/>
          </a:xfrm>
        </p:spPr>
        <p:txBody>
          <a:bodyPr>
            <a:normAutofit fontScale="90000"/>
          </a:bodyPr>
          <a:lstStyle/>
          <a:p>
            <a:r>
              <a:rPr lang="en-US" sz="3200" smtClean="0"/>
              <a:t>Graphical Representation of Motion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68413"/>
            <a:ext cx="7920038" cy="501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912813"/>
          </a:xfrm>
        </p:spPr>
        <p:txBody>
          <a:bodyPr/>
          <a:lstStyle/>
          <a:p>
            <a:r>
              <a:rPr lang="en-US" sz="2400" smtClean="0"/>
              <a:t>Graphical Representation of Motion (Contd.)</a:t>
            </a:r>
          </a:p>
        </p:txBody>
      </p:sp>
      <p:pic>
        <p:nvPicPr>
          <p:cNvPr id="102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196975"/>
            <a:ext cx="8097838" cy="4598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>
            <a:normAutofit fontScale="90000"/>
          </a:bodyPr>
          <a:lstStyle/>
          <a:p>
            <a:r>
              <a:rPr lang="en-US" sz="3600" dirty="0" smtClean="0"/>
              <a:t>Equivalent Spring Mass System</a:t>
            </a:r>
            <a:endParaRPr lang="en-US" sz="3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57900" cy="4522788"/>
          </a:xfrm>
        </p:spPr>
        <p:txBody>
          <a:bodyPr/>
          <a:lstStyle/>
          <a:p>
            <a:pPr defTabSz="914400">
              <a:lnSpc>
                <a:spcPct val="90000"/>
              </a:lnSpc>
              <a:buFont typeface="Times New Roman" charset="0"/>
              <a:buNone/>
            </a:pPr>
            <a:r>
              <a:rPr lang="en-US" sz="2800" dirty="0" smtClean="0"/>
              <a:t>Any vibrating machine may consists of masses cause vibration</a:t>
            </a:r>
          </a:p>
          <a:p>
            <a:pPr defTabSz="914400">
              <a:lnSpc>
                <a:spcPct val="90000"/>
              </a:lnSpc>
              <a:buFont typeface="Times New Roman" charset="0"/>
              <a:buNone/>
            </a:pPr>
            <a:r>
              <a:rPr lang="en-US" sz="2800" dirty="0" smtClean="0"/>
              <a:t>There are elastic members in the machine lead to vibration</a:t>
            </a:r>
          </a:p>
          <a:p>
            <a:pPr defTabSz="914400">
              <a:lnSpc>
                <a:spcPct val="90000"/>
              </a:lnSpc>
              <a:buFont typeface="Times New Roman" charset="0"/>
              <a:buNone/>
            </a:pPr>
            <a:r>
              <a:rPr lang="en-US" sz="2800" dirty="0" smtClean="0"/>
              <a:t>The masses and elastic members are modeled as single mass and spring system for vibration analysis</a:t>
            </a:r>
          </a:p>
          <a:p>
            <a:pPr defTabSz="914400">
              <a:lnSpc>
                <a:spcPct val="90000"/>
              </a:lnSpc>
              <a:buFont typeface="Times New Roman" charset="0"/>
              <a:buNone/>
            </a:pPr>
            <a:r>
              <a:rPr lang="en-US" sz="2800" dirty="0" smtClean="0"/>
              <a:t>This is known as equivalent spring mass system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400175"/>
            <a:ext cx="13747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>
            <a:normAutofit fontScale="90000"/>
          </a:bodyPr>
          <a:lstStyle/>
          <a:p>
            <a:pPr algn="l"/>
            <a:r>
              <a:rPr lang="en-US" sz="3600" smtClean="0"/>
              <a:t>Equivalent Spring Mass System (Contd.)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50825" y="1268413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225425" defTabSz="914400">
              <a:buClrTx/>
              <a:buSzTx/>
              <a:buFontTx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7561262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573713"/>
            <a:ext cx="49688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90888" cy="912813"/>
          </a:xfrm>
        </p:spPr>
        <p:txBody>
          <a:bodyPr/>
          <a:lstStyle/>
          <a:p>
            <a:r>
              <a:rPr lang="en-US" smtClean="0"/>
              <a:t>Problem 1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4525962"/>
          </a:xfrm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z="2000" dirty="0" smtClean="0"/>
              <a:t>For the spring-mass system in the figure shown, determine </a:t>
            </a:r>
            <a:r>
              <a:rPr lang="en-US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 smtClean="0"/>
              <a:t>natural frequency of the system in both </a:t>
            </a:r>
            <a:r>
              <a:rPr lang="en-US" sz="2000" dirty="0" err="1" smtClean="0"/>
              <a:t>rad</a:t>
            </a:r>
            <a:r>
              <a:rPr lang="en-US" sz="2000" dirty="0" smtClean="0"/>
              <a:t>/s and cycles/s (Hz),</a:t>
            </a:r>
          </a:p>
          <a:p>
            <a:pPr marL="457200" indent="-457200">
              <a:buNone/>
            </a:pPr>
            <a:endParaRPr lang="en-US" sz="2000" dirty="0" smtClean="0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448945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0934" y="1676400"/>
            <a:ext cx="419306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Given k=4.5 </a:t>
            </a:r>
            <a:r>
              <a:rPr lang="en-US" dirty="0" err="1" smtClean="0"/>
              <a:t>kN</a:t>
            </a:r>
            <a:r>
              <a:rPr lang="en-US" dirty="0" smtClean="0"/>
              <a:t>/m and m=20 kg</a:t>
            </a:r>
          </a:p>
          <a:p>
            <a:r>
              <a:rPr lang="en-US" dirty="0" smtClean="0"/>
              <a:t>To find the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2667000"/>
          <a:ext cx="4191000" cy="2686193"/>
        </p:xfrm>
        <a:graphic>
          <a:graphicData uri="http://schemas.openxmlformats.org/presentationml/2006/ole">
            <p:oleObj spid="_x0000_s99330" name="Equation" r:id="rId4" imgW="2158920" imgH="1384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Times New Roman" charset="0"/>
              <a:buNone/>
            </a:pPr>
            <a:r>
              <a:rPr lang="en-US" sz="2000" dirty="0" smtClean="0"/>
              <a:t>For the spring-mass system shown, </a:t>
            </a:r>
            <a:r>
              <a:rPr lang="en-US" sz="2000" dirty="0" smtClean="0"/>
              <a:t>determine </a:t>
            </a:r>
            <a:r>
              <a:rPr lang="en-US" sz="2000" dirty="0" smtClean="0"/>
              <a:t>the static </a:t>
            </a:r>
            <a:endParaRPr lang="en-US" sz="2000" dirty="0" smtClean="0"/>
          </a:p>
          <a:p>
            <a:pPr>
              <a:lnSpc>
                <a:spcPct val="80000"/>
              </a:lnSpc>
              <a:buFont typeface="Times New Roman" charset="0"/>
              <a:buNone/>
            </a:pPr>
            <a:r>
              <a:rPr lang="en-US" sz="2000" dirty="0" smtClean="0"/>
              <a:t>deflection and the </a:t>
            </a:r>
            <a:r>
              <a:rPr lang="en-US" sz="2000" dirty="0" smtClean="0"/>
              <a:t>system period 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0"/>
            <a:ext cx="2913062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6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828800"/>
            <a:ext cx="26003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53000" cy="912813"/>
          </a:xfrm>
        </p:spPr>
        <p:txBody>
          <a:bodyPr lIns="91440" tIns="45720" rIns="91440" bIns="45720">
            <a:normAutofit/>
          </a:bodyPr>
          <a:lstStyle/>
          <a:p>
            <a:pPr marL="762000" indent="-762000" defTabSz="914400"/>
            <a:r>
              <a:rPr lang="en-US" sz="4000" b="1" dirty="0" smtClean="0"/>
              <a:t>Pendulum System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964613" cy="4525962"/>
          </a:xfrm>
        </p:spPr>
        <p:txBody>
          <a:bodyPr>
            <a:normAutofit lnSpcReduction="10000"/>
          </a:bodyPr>
          <a:lstStyle/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dirty="0" smtClean="0"/>
              <a:t>The natural frequency of a system can be determined  </a:t>
            </a:r>
            <a:r>
              <a:rPr lang="en-US" sz="2000" i="1" dirty="0" smtClean="0"/>
              <a:t>Newton’s </a:t>
            </a:r>
            <a:r>
              <a:rPr lang="en-US" sz="2000" i="1" dirty="0" smtClean="0"/>
              <a:t>Law of Motion </a:t>
            </a:r>
            <a:r>
              <a:rPr lang="en-US" sz="2000" dirty="0" smtClean="0"/>
              <a:t>as follows</a:t>
            </a:r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dirty="0" smtClean="0"/>
              <a:t>When the pendulum </a:t>
            </a:r>
            <a:r>
              <a:rPr lang="en-US" sz="2000" dirty="0" smtClean="0"/>
              <a:t>moves to </a:t>
            </a:r>
            <a:r>
              <a:rPr lang="en-US" sz="2000" dirty="0" smtClean="0">
                <a:sym typeface="Symbol"/>
              </a:rPr>
              <a:t> distance</a:t>
            </a:r>
            <a:r>
              <a:rPr lang="en-US" sz="2000" i="1" dirty="0" smtClean="0"/>
              <a:t>,</a:t>
            </a:r>
            <a:r>
              <a:rPr lang="en-US" sz="2000" dirty="0" smtClean="0"/>
              <a:t> </a:t>
            </a:r>
            <a:r>
              <a:rPr lang="en-US" sz="2000" dirty="0" smtClean="0"/>
              <a:t>therefore the force is occurred cause of the gravity.						</a:t>
            </a:r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dirty="0" smtClean="0"/>
              <a:t>when the moment force is move at the origin O, 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                                             (sin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 </a:t>
            </a:r>
            <a:r>
              <a:rPr lang="en-US" sz="2000" i="1" dirty="0" smtClean="0"/>
              <a:t> </a:t>
            </a:r>
            <a:r>
              <a:rPr lang="en-US" sz="2000" i="1" dirty="0" smtClean="0"/>
              <a:t>=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 </a:t>
            </a:r>
            <a:r>
              <a:rPr lang="en-US" sz="2000" dirty="0" smtClean="0"/>
              <a:t> </a:t>
            </a:r>
            <a:r>
              <a:rPr lang="en-US" sz="2000" dirty="0" smtClean="0"/>
              <a:t>because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 </a:t>
            </a:r>
            <a:r>
              <a:rPr lang="en-US" sz="2000" i="1" dirty="0" smtClean="0"/>
              <a:t> </a:t>
            </a:r>
            <a:r>
              <a:rPr lang="en-US" sz="2000" dirty="0" smtClean="0"/>
              <a:t>too </a:t>
            </a:r>
            <a:r>
              <a:rPr lang="en-US" sz="2000" dirty="0" smtClean="0"/>
              <a:t>small)	</a:t>
            </a:r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dirty="0" smtClean="0"/>
              <a:t>According to Newton’s Second Law of Motion</a:t>
            </a:r>
            <a:r>
              <a:rPr lang="en-US" sz="2000" b="1" dirty="0" smtClean="0"/>
              <a:t>						</a:t>
            </a:r>
            <a:endParaRPr lang="en-US" sz="2000" dirty="0" smtClean="0"/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dirty="0" smtClean="0"/>
              <a:t>Therefore;	</a:t>
            </a:r>
            <a:r>
              <a:rPr lang="en-US" sz="2000" b="1" dirty="0" smtClean="0"/>
              <a:t>						</a:t>
            </a:r>
            <a:endParaRPr lang="en-US" sz="2000" dirty="0" smtClean="0"/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dirty="0" smtClean="0"/>
              <a:t>The equation above is similar to simple Harmonic </a:t>
            </a:r>
            <a:r>
              <a:rPr lang="en-US" sz="2000" dirty="0" smtClean="0"/>
              <a:t>Motion                                        </a:t>
            </a:r>
            <a:r>
              <a:rPr lang="en-US" sz="2000" dirty="0" smtClean="0"/>
              <a:t>expression when you  simplify ;</a:t>
            </a:r>
            <a:endParaRPr lang="en-US" sz="2000" b="1" dirty="0" smtClean="0"/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endParaRPr lang="en-US" sz="2000" b="1" dirty="0" smtClean="0"/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dirty="0" smtClean="0"/>
              <a:t>Hence</a:t>
            </a:r>
            <a:r>
              <a:rPr lang="en-US" sz="2000" b="1" dirty="0" smtClean="0"/>
              <a:t> 		</a:t>
            </a:r>
            <a:r>
              <a:rPr lang="en-US" sz="2000" b="1" dirty="0" smtClean="0"/>
              <a:t>	     </a:t>
            </a:r>
            <a:r>
              <a:rPr lang="en-US" sz="2000" dirty="0" smtClean="0"/>
              <a:t>and suppose Moment of inertia of </a:t>
            </a:r>
            <a:r>
              <a:rPr lang="en-US" sz="2000" i="1" dirty="0" smtClean="0"/>
              <a:t>m</a:t>
            </a:r>
            <a:r>
              <a:rPr lang="en-US" sz="2000" dirty="0" smtClean="0"/>
              <a:t> at</a:t>
            </a:r>
            <a:r>
              <a:rPr lang="en-US" sz="2000" i="1" dirty="0" smtClean="0"/>
              <a:t> O</a:t>
            </a:r>
            <a:r>
              <a:rPr lang="en-US" sz="2000" dirty="0" smtClean="0"/>
              <a:t> 				      is 		, then</a:t>
            </a:r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endParaRPr lang="en-US" sz="2000" dirty="0" smtClean="0"/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dirty="0" smtClean="0"/>
              <a:t>So the Natural frequency in Hz 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29500" y="5572125"/>
            <a:ext cx="642938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3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3124200" y="1828800"/>
          <a:ext cx="863600" cy="319088"/>
        </p:xfrm>
        <a:graphic>
          <a:graphicData uri="http://schemas.openxmlformats.org/presentationml/2006/ole">
            <p:oleObj spid="_x0000_s65538" name="Equation" r:id="rId4" imgW="545626" imgH="203024" progId="Equation.3">
              <p:embed/>
            </p:oleObj>
          </a:graphicData>
        </a:graphic>
      </p:graphicFrame>
      <p:sp>
        <p:nvSpPr>
          <p:cNvPr id="308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533400" y="2362200"/>
          <a:ext cx="1990725" cy="304800"/>
        </p:xfrm>
        <a:graphic>
          <a:graphicData uri="http://schemas.openxmlformats.org/presentationml/2006/ole">
            <p:oleObj spid="_x0000_s65539" name="Equation" r:id="rId5" imgW="1193800" imgH="203200" progId="Equation.3">
              <p:embed/>
            </p:oleObj>
          </a:graphicData>
        </a:graphic>
      </p:graphicFrame>
      <p:sp>
        <p:nvSpPr>
          <p:cNvPr id="3089" name="Rectangle 11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12"/>
          <p:cNvGraphicFramePr>
            <a:graphicFrameLocks noChangeAspect="1"/>
          </p:cNvGraphicFramePr>
          <p:nvPr/>
        </p:nvGraphicFramePr>
        <p:xfrm>
          <a:off x="4876800" y="2667000"/>
          <a:ext cx="1152525" cy="357188"/>
        </p:xfrm>
        <a:graphic>
          <a:graphicData uri="http://schemas.openxmlformats.org/presentationml/2006/ole">
            <p:oleObj spid="_x0000_s65540" name="Equation" r:id="rId6" imgW="825500" imgH="254000" progId="Equation.3">
              <p:embed/>
            </p:oleObj>
          </a:graphicData>
        </a:graphic>
      </p:graphicFrame>
      <p:sp>
        <p:nvSpPr>
          <p:cNvPr id="3090" name="Rectangle 13"/>
          <p:cNvSpPr>
            <a:spLocks noChangeArrowheads="1"/>
          </p:cNvSpPr>
          <p:nvPr/>
        </p:nvSpPr>
        <p:spPr bwMode="auto">
          <a:xfrm>
            <a:off x="0" y="3389313"/>
            <a:ext cx="1130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en-US" sz="1600" b="1">
                <a:solidFill>
                  <a:schemeClr val="tx1"/>
                </a:solidFill>
                <a:cs typeface="Times New Roman" charset="0"/>
              </a:rPr>
              <a:t>	</a:t>
            </a:r>
            <a:r>
              <a:rPr lang="en-US" sz="900">
                <a:solidFill>
                  <a:schemeClr val="tx1"/>
                </a:solidFill>
                <a:cs typeface="Times New Roman" charset="0"/>
              </a:rPr>
              <a:t> </a:t>
            </a:r>
            <a:endParaRPr lang="en-US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3091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7" name="Object 15"/>
          <p:cNvGraphicFramePr>
            <a:graphicFrameLocks noChangeAspect="1"/>
          </p:cNvGraphicFramePr>
          <p:nvPr/>
        </p:nvGraphicFramePr>
        <p:xfrm>
          <a:off x="1676400" y="3048000"/>
          <a:ext cx="1384300" cy="346075"/>
        </p:xfrm>
        <a:graphic>
          <a:graphicData uri="http://schemas.openxmlformats.org/presentationml/2006/ole">
            <p:oleObj spid="_x0000_s65541" name="Equation" r:id="rId7" imgW="952087" imgH="241195" progId="Equation.3">
              <p:embed/>
            </p:oleObj>
          </a:graphicData>
        </a:graphic>
      </p:graphicFrame>
      <p:sp>
        <p:nvSpPr>
          <p:cNvPr id="30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8" name="Object 17"/>
          <p:cNvGraphicFramePr>
            <a:graphicFrameLocks noChangeAspect="1"/>
          </p:cNvGraphicFramePr>
          <p:nvPr/>
        </p:nvGraphicFramePr>
        <p:xfrm>
          <a:off x="1066800" y="4038600"/>
          <a:ext cx="1439863" cy="685800"/>
        </p:xfrm>
        <a:graphic>
          <a:graphicData uri="http://schemas.openxmlformats.org/presentationml/2006/ole">
            <p:oleObj spid="_x0000_s65542" name="Equation" r:id="rId8" imgW="1016000" imgH="482600" progId="Equation.3">
              <p:embed/>
            </p:oleObj>
          </a:graphicData>
        </a:graphic>
      </p:graphicFrame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9" name="Object 19"/>
          <p:cNvGraphicFramePr>
            <a:graphicFrameLocks noChangeAspect="1"/>
          </p:cNvGraphicFramePr>
          <p:nvPr/>
        </p:nvGraphicFramePr>
        <p:xfrm>
          <a:off x="5562600" y="4419600"/>
          <a:ext cx="1655763" cy="641350"/>
        </p:xfrm>
        <a:graphic>
          <a:graphicData uri="http://schemas.openxmlformats.org/presentationml/2006/ole">
            <p:oleObj spid="_x0000_s65543" name="Equation" r:id="rId9" imgW="1193800" imgH="482600" progId="Equation.3">
              <p:embed/>
            </p:oleObj>
          </a:graphicData>
        </a:graphic>
      </p:graphicFrame>
      <p:sp>
        <p:nvSpPr>
          <p:cNvPr id="3094" name="Rectangle 20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0" name="Object 21"/>
          <p:cNvGraphicFramePr>
            <a:graphicFrameLocks noChangeAspect="1"/>
          </p:cNvGraphicFramePr>
          <p:nvPr/>
        </p:nvGraphicFramePr>
        <p:xfrm>
          <a:off x="3505200" y="4419600"/>
          <a:ext cx="781050" cy="323850"/>
        </p:xfrm>
        <a:graphic>
          <a:graphicData uri="http://schemas.openxmlformats.org/presentationml/2006/ole">
            <p:oleObj spid="_x0000_s65544" name="Equation" r:id="rId10" imgW="571252" imgH="241195" progId="Equation.3">
              <p:embed/>
            </p:oleObj>
          </a:graphicData>
        </a:graphic>
      </p:graphicFrame>
      <p:sp>
        <p:nvSpPr>
          <p:cNvPr id="309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1" name="Object 23"/>
          <p:cNvGraphicFramePr>
            <a:graphicFrameLocks noChangeAspect="1"/>
          </p:cNvGraphicFramePr>
          <p:nvPr/>
        </p:nvGraphicFramePr>
        <p:xfrm>
          <a:off x="5410200" y="5181600"/>
          <a:ext cx="1944688" cy="547688"/>
        </p:xfrm>
        <a:graphic>
          <a:graphicData uri="http://schemas.openxmlformats.org/presentationml/2006/ole">
            <p:oleObj spid="_x0000_s65545" name="Equation" r:id="rId11" imgW="1586811" imgH="444307" progId="Equation.3">
              <p:embed/>
            </p:oleObj>
          </a:graphicData>
        </a:graphic>
      </p:graphicFrame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2" name="Object 25"/>
          <p:cNvGraphicFramePr>
            <a:graphicFrameLocks noChangeAspect="1"/>
          </p:cNvGraphicFramePr>
          <p:nvPr/>
        </p:nvGraphicFramePr>
        <p:xfrm>
          <a:off x="2133600" y="5410200"/>
          <a:ext cx="1655763" cy="525463"/>
        </p:xfrm>
        <a:graphic>
          <a:graphicData uri="http://schemas.openxmlformats.org/presentationml/2006/ole">
            <p:oleObj spid="_x0000_s65546" name="Equation" r:id="rId12" imgW="1409088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marL="838200" indent="-838200" defTabSz="914400"/>
            <a:r>
              <a:rPr lang="en-US" sz="2800" b="1" smtClean="0"/>
              <a:t>Inertia-Shaft / Disc System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572000" y="1196975"/>
            <a:ext cx="4572000" cy="2628900"/>
            <a:chOff x="2700" y="9577"/>
            <a:chExt cx="7200" cy="4140"/>
          </a:xfrm>
        </p:grpSpPr>
        <p:sp>
          <p:nvSpPr>
            <p:cNvPr id="4109" name="AutoShape 5"/>
            <p:cNvSpPr>
              <a:spLocks noChangeAspect="1" noChangeArrowheads="1"/>
            </p:cNvSpPr>
            <p:nvPr/>
          </p:nvSpPr>
          <p:spPr bwMode="auto">
            <a:xfrm>
              <a:off x="2700" y="9577"/>
              <a:ext cx="7200" cy="414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060" y="9832"/>
              <a:ext cx="6840" cy="3705"/>
              <a:chOff x="3060" y="9832"/>
              <a:chExt cx="6840" cy="370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060" y="9832"/>
                <a:ext cx="2160" cy="3120"/>
                <a:chOff x="5040" y="9832"/>
                <a:chExt cx="2160" cy="3120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 rot="-289306">
                  <a:off x="5040" y="12097"/>
                  <a:ext cx="2160" cy="855"/>
                  <a:chOff x="3780" y="12097"/>
                  <a:chExt cx="2160" cy="855"/>
                </a:xfrm>
              </p:grpSpPr>
              <p:sp>
                <p:nvSpPr>
                  <p:cNvPr id="4146" name="Oval 9"/>
                  <p:cNvSpPr>
                    <a:spLocks noChangeArrowheads="1"/>
                  </p:cNvSpPr>
                  <p:nvPr/>
                </p:nvSpPr>
                <p:spPr bwMode="auto">
                  <a:xfrm rot="382519">
                    <a:off x="3780" y="12232"/>
                    <a:ext cx="2160" cy="7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" name="Oval 10"/>
                  <p:cNvSpPr>
                    <a:spLocks noChangeArrowheads="1"/>
                  </p:cNvSpPr>
                  <p:nvPr/>
                </p:nvSpPr>
                <p:spPr bwMode="auto">
                  <a:xfrm rot="382519">
                    <a:off x="3780" y="12097"/>
                    <a:ext cx="2160" cy="7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790" y="12347"/>
                    <a:ext cx="1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930" y="12547"/>
                    <a:ext cx="1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0" name="Line 13"/>
                <p:cNvSpPr>
                  <a:spLocks noChangeShapeType="1"/>
                </p:cNvSpPr>
                <p:nvPr/>
              </p:nvSpPr>
              <p:spPr bwMode="auto">
                <a:xfrm>
                  <a:off x="5220" y="10382"/>
                  <a:ext cx="180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5220" y="985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538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56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74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92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10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28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46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682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664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Arc 24"/>
                <p:cNvSpPr>
                  <a:spLocks/>
                </p:cNvSpPr>
                <p:nvPr/>
              </p:nvSpPr>
              <p:spPr bwMode="auto">
                <a:xfrm>
                  <a:off x="5880" y="12353"/>
                  <a:ext cx="465" cy="179"/>
                </a:xfrm>
                <a:custGeom>
                  <a:avLst/>
                  <a:gdLst>
                    <a:gd name="T0" fmla="*/ 456 w 43193"/>
                    <a:gd name="T1" fmla="*/ 0 h 27694"/>
                    <a:gd name="T2" fmla="*/ 0 w 43193"/>
                    <a:gd name="T3" fmla="*/ 43 h 27694"/>
                    <a:gd name="T4" fmla="*/ 232 w 43193"/>
                    <a:gd name="T5" fmla="*/ 39 h 27694"/>
                    <a:gd name="T6" fmla="*/ 0 60000 65536"/>
                    <a:gd name="T7" fmla="*/ 0 60000 65536"/>
                    <a:gd name="T8" fmla="*/ 0 60000 65536"/>
                    <a:gd name="T9" fmla="*/ 0 w 43193"/>
                    <a:gd name="T10" fmla="*/ 0 h 27694"/>
                    <a:gd name="T11" fmla="*/ 43193 w 43193"/>
                    <a:gd name="T12" fmla="*/ 27694 h 276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3" h="27694" fill="none" extrusionOk="0">
                      <a:moveTo>
                        <a:pt x="42315" y="0"/>
                      </a:moveTo>
                      <a:cubicBezTo>
                        <a:pt x="42897" y="1979"/>
                        <a:pt x="43193" y="4031"/>
                        <a:pt x="43193" y="6094"/>
                      </a:cubicBezTo>
                      <a:cubicBezTo>
                        <a:pt x="43193" y="18023"/>
                        <a:pt x="33522" y="27694"/>
                        <a:pt x="21593" y="27694"/>
                      </a:cubicBezTo>
                      <a:cubicBezTo>
                        <a:pt x="9878" y="27694"/>
                        <a:pt x="298" y="18355"/>
                        <a:pt x="0" y="6644"/>
                      </a:cubicBezTo>
                    </a:path>
                    <a:path w="43193" h="27694" stroke="0" extrusionOk="0">
                      <a:moveTo>
                        <a:pt x="42315" y="0"/>
                      </a:moveTo>
                      <a:cubicBezTo>
                        <a:pt x="42897" y="1979"/>
                        <a:pt x="43193" y="4031"/>
                        <a:pt x="43193" y="6094"/>
                      </a:cubicBezTo>
                      <a:cubicBezTo>
                        <a:pt x="43193" y="18023"/>
                        <a:pt x="33522" y="27694"/>
                        <a:pt x="21593" y="27694"/>
                      </a:cubicBezTo>
                      <a:cubicBezTo>
                        <a:pt x="9878" y="27694"/>
                        <a:pt x="298" y="18355"/>
                        <a:pt x="0" y="6644"/>
                      </a:cubicBezTo>
                      <a:lnTo>
                        <a:pt x="21593" y="609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5880" y="10402"/>
                  <a:ext cx="1" cy="19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6345" y="10387"/>
                  <a:ext cx="1" cy="19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95" y="12037"/>
                  <a:ext cx="360" cy="1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Rectangle 28"/>
                <p:cNvSpPr>
                  <a:spLocks noChangeArrowheads="1"/>
                </p:cNvSpPr>
                <p:nvPr/>
              </p:nvSpPr>
              <p:spPr bwMode="auto">
                <a:xfrm>
                  <a:off x="5985" y="12007"/>
                  <a:ext cx="360" cy="1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2" name="Line 29"/>
              <p:cNvSpPr>
                <a:spLocks noChangeShapeType="1"/>
              </p:cNvSpPr>
              <p:nvPr/>
            </p:nvSpPr>
            <p:spPr bwMode="auto">
              <a:xfrm>
                <a:off x="4320" y="12472"/>
                <a:ext cx="108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Line 30"/>
              <p:cNvSpPr>
                <a:spLocks noChangeShapeType="1"/>
              </p:cNvSpPr>
              <p:nvPr/>
            </p:nvSpPr>
            <p:spPr bwMode="auto">
              <a:xfrm>
                <a:off x="4320" y="12457"/>
                <a:ext cx="180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Line 31"/>
              <p:cNvSpPr>
                <a:spLocks noChangeShapeType="1"/>
              </p:cNvSpPr>
              <p:nvPr/>
            </p:nvSpPr>
            <p:spPr bwMode="auto">
              <a:xfrm>
                <a:off x="3600" y="10477"/>
                <a:ext cx="1" cy="19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Arc 32"/>
              <p:cNvSpPr>
                <a:spLocks/>
              </p:cNvSpPr>
              <p:nvPr/>
            </p:nvSpPr>
            <p:spPr bwMode="auto">
              <a:xfrm rot="20065656" flipH="1">
                <a:off x="4845" y="12600"/>
                <a:ext cx="462" cy="360"/>
              </a:xfrm>
              <a:custGeom>
                <a:avLst/>
                <a:gdLst>
                  <a:gd name="T0" fmla="*/ 462 w 13877"/>
                  <a:gd name="T1" fmla="*/ 360 h 21600"/>
                  <a:gd name="T2" fmla="*/ 0 w 13877"/>
                  <a:gd name="T3" fmla="*/ 286 h 21600"/>
                  <a:gd name="T4" fmla="*/ 437 w 138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3877"/>
                  <a:gd name="T10" fmla="*/ 0 h 21600"/>
                  <a:gd name="T11" fmla="*/ 13877 w 138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77" h="21600" fill="none" extrusionOk="0">
                    <a:moveTo>
                      <a:pt x="13877" y="21587"/>
                    </a:moveTo>
                    <a:cubicBezTo>
                      <a:pt x="13630" y="21595"/>
                      <a:pt x="13383" y="21599"/>
                      <a:pt x="13136" y="21600"/>
                    </a:cubicBezTo>
                    <a:cubicBezTo>
                      <a:pt x="8386" y="21600"/>
                      <a:pt x="3770" y="20034"/>
                      <a:pt x="0" y="17146"/>
                    </a:cubicBezTo>
                  </a:path>
                  <a:path w="13877" h="21600" stroke="0" extrusionOk="0">
                    <a:moveTo>
                      <a:pt x="13877" y="21587"/>
                    </a:moveTo>
                    <a:cubicBezTo>
                      <a:pt x="13630" y="21595"/>
                      <a:pt x="13383" y="21599"/>
                      <a:pt x="13136" y="21600"/>
                    </a:cubicBezTo>
                    <a:cubicBezTo>
                      <a:pt x="8386" y="21600"/>
                      <a:pt x="3770" y="20034"/>
                      <a:pt x="0" y="17146"/>
                    </a:cubicBezTo>
                    <a:lnTo>
                      <a:pt x="13136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Rectangle 33"/>
              <p:cNvSpPr>
                <a:spLocks noChangeArrowheads="1"/>
              </p:cNvSpPr>
              <p:nvPr/>
            </p:nvSpPr>
            <p:spPr bwMode="auto">
              <a:xfrm>
                <a:off x="5070" y="12802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latin typeface="Times New Roman" charset="0"/>
                    <a:cs typeface="Times New Roman" charset="0"/>
                  </a:rPr>
                  <a:t>θ</a:t>
                </a:r>
                <a:endParaRPr lang="en-US">
                  <a:solidFill>
                    <a:schemeClr val="tx1"/>
                  </a:solidFill>
                  <a:cs typeface="Times New Roman" charset="0"/>
                </a:endParaRPr>
              </a:p>
            </p:txBody>
          </p:sp>
          <p:sp>
            <p:nvSpPr>
              <p:cNvPr id="4117" name="Rectangle 34"/>
              <p:cNvSpPr>
                <a:spLocks noChangeArrowheads="1"/>
              </p:cNvSpPr>
              <p:nvPr/>
            </p:nvSpPr>
            <p:spPr bwMode="auto">
              <a:xfrm>
                <a:off x="3075" y="11122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l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 rot="-289306">
                <a:off x="7200" y="12022"/>
                <a:ext cx="2160" cy="855"/>
                <a:chOff x="3780" y="12097"/>
                <a:chExt cx="2160" cy="855"/>
              </a:xfrm>
            </p:grpSpPr>
            <p:sp>
              <p:nvSpPr>
                <p:cNvPr id="4125" name="Oval 36"/>
                <p:cNvSpPr>
                  <a:spLocks noChangeArrowheads="1"/>
                </p:cNvSpPr>
                <p:nvPr/>
              </p:nvSpPr>
              <p:spPr bwMode="auto">
                <a:xfrm rot="382519">
                  <a:off x="3780" y="12232"/>
                  <a:ext cx="2160" cy="7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Oval 37"/>
                <p:cNvSpPr>
                  <a:spLocks noChangeArrowheads="1"/>
                </p:cNvSpPr>
                <p:nvPr/>
              </p:nvSpPr>
              <p:spPr bwMode="auto">
                <a:xfrm rot="382519">
                  <a:off x="3780" y="12097"/>
                  <a:ext cx="2160" cy="7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Line 38"/>
                <p:cNvSpPr>
                  <a:spLocks noChangeShapeType="1"/>
                </p:cNvSpPr>
                <p:nvPr/>
              </p:nvSpPr>
              <p:spPr bwMode="auto">
                <a:xfrm>
                  <a:off x="3790" y="12347"/>
                  <a:ext cx="1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Line 39"/>
                <p:cNvSpPr>
                  <a:spLocks noChangeShapeType="1"/>
                </p:cNvSpPr>
                <p:nvPr/>
              </p:nvSpPr>
              <p:spPr bwMode="auto">
                <a:xfrm>
                  <a:off x="5930" y="12547"/>
                  <a:ext cx="1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9" name="Oval 40" descr="Wide downward diagonal"/>
              <p:cNvSpPr>
                <a:spLocks noChangeArrowheads="1"/>
              </p:cNvSpPr>
              <p:nvPr/>
            </p:nvSpPr>
            <p:spPr bwMode="auto">
              <a:xfrm>
                <a:off x="8100" y="12277"/>
                <a:ext cx="360" cy="180"/>
              </a:xfrm>
              <a:prstGeom prst="ellipse">
                <a:avLst/>
              </a:prstGeom>
              <a:pattFill prst="wdDn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Arc 41"/>
              <p:cNvSpPr>
                <a:spLocks/>
              </p:cNvSpPr>
              <p:nvPr/>
            </p:nvSpPr>
            <p:spPr bwMode="auto">
              <a:xfrm flipH="1" flipV="1">
                <a:off x="8273" y="12202"/>
                <a:ext cx="728" cy="390"/>
              </a:xfrm>
              <a:custGeom>
                <a:avLst/>
                <a:gdLst>
                  <a:gd name="T0" fmla="*/ 469 w 21766"/>
                  <a:gd name="T1" fmla="*/ 390 h 41825"/>
                  <a:gd name="T2" fmla="*/ 728 w 21766"/>
                  <a:gd name="T3" fmla="*/ 0 h 41825"/>
                  <a:gd name="T4" fmla="*/ 722 w 21766"/>
                  <a:gd name="T5" fmla="*/ 201 h 41825"/>
                  <a:gd name="T6" fmla="*/ 0 60000 65536"/>
                  <a:gd name="T7" fmla="*/ 0 60000 65536"/>
                  <a:gd name="T8" fmla="*/ 0 60000 65536"/>
                  <a:gd name="T9" fmla="*/ 0 w 21766"/>
                  <a:gd name="T10" fmla="*/ 0 h 41825"/>
                  <a:gd name="T11" fmla="*/ 21766 w 21766"/>
                  <a:gd name="T12" fmla="*/ 41825 h 418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66" h="41825" fill="none" extrusionOk="0">
                    <a:moveTo>
                      <a:pt x="14016" y="41824"/>
                    </a:moveTo>
                    <a:cubicBezTo>
                      <a:pt x="5585" y="38663"/>
                      <a:pt x="0" y="306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55" y="-1"/>
                      <a:pt x="21710" y="0"/>
                      <a:pt x="21766" y="0"/>
                    </a:cubicBezTo>
                  </a:path>
                  <a:path w="21766" h="41825" stroke="0" extrusionOk="0">
                    <a:moveTo>
                      <a:pt x="14016" y="41824"/>
                    </a:moveTo>
                    <a:cubicBezTo>
                      <a:pt x="5585" y="38663"/>
                      <a:pt x="0" y="306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55" y="-1"/>
                      <a:pt x="21710" y="0"/>
                      <a:pt x="2176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Arc 42"/>
              <p:cNvSpPr>
                <a:spLocks/>
              </p:cNvSpPr>
              <p:nvPr/>
            </p:nvSpPr>
            <p:spPr bwMode="auto">
              <a:xfrm flipH="1" flipV="1">
                <a:off x="7973" y="12664"/>
                <a:ext cx="1234" cy="399"/>
              </a:xfrm>
              <a:custGeom>
                <a:avLst/>
                <a:gdLst>
                  <a:gd name="T0" fmla="*/ 0 w 20805"/>
                  <a:gd name="T1" fmla="*/ 95 h 21600"/>
                  <a:gd name="T2" fmla="*/ 1234 w 20805"/>
                  <a:gd name="T3" fmla="*/ 21 h 21600"/>
                  <a:gd name="T4" fmla="*/ 829 w 20805"/>
                  <a:gd name="T5" fmla="*/ 399 h 21600"/>
                  <a:gd name="T6" fmla="*/ 0 60000 65536"/>
                  <a:gd name="T7" fmla="*/ 0 60000 65536"/>
                  <a:gd name="T8" fmla="*/ 0 60000 65536"/>
                  <a:gd name="T9" fmla="*/ 0 w 20805"/>
                  <a:gd name="T10" fmla="*/ 0 h 21600"/>
                  <a:gd name="T11" fmla="*/ 20805 w 208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05" h="21600" fill="none" extrusionOk="0">
                    <a:moveTo>
                      <a:pt x="-1" y="5126"/>
                    </a:moveTo>
                    <a:cubicBezTo>
                      <a:pt x="3902" y="1816"/>
                      <a:pt x="8853" y="-1"/>
                      <a:pt x="13971" y="0"/>
                    </a:cubicBezTo>
                    <a:cubicBezTo>
                      <a:pt x="16293" y="0"/>
                      <a:pt x="18601" y="374"/>
                      <a:pt x="20805" y="1109"/>
                    </a:cubicBezTo>
                  </a:path>
                  <a:path w="20805" h="21600" stroke="0" extrusionOk="0">
                    <a:moveTo>
                      <a:pt x="-1" y="5126"/>
                    </a:moveTo>
                    <a:cubicBezTo>
                      <a:pt x="3902" y="1816"/>
                      <a:pt x="8853" y="-1"/>
                      <a:pt x="13971" y="0"/>
                    </a:cubicBezTo>
                    <a:cubicBezTo>
                      <a:pt x="16293" y="0"/>
                      <a:pt x="18601" y="374"/>
                      <a:pt x="20805" y="1109"/>
                    </a:cubicBezTo>
                    <a:lnTo>
                      <a:pt x="1397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Rectangle 43"/>
              <p:cNvSpPr>
                <a:spLocks noChangeArrowheads="1"/>
              </p:cNvSpPr>
              <p:nvPr/>
            </p:nvSpPr>
            <p:spPr bwMode="auto">
              <a:xfrm>
                <a:off x="9180" y="12637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J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4123" name="Rectangle 44"/>
              <p:cNvSpPr>
                <a:spLocks noChangeArrowheads="1"/>
              </p:cNvSpPr>
              <p:nvPr/>
            </p:nvSpPr>
            <p:spPr bwMode="auto">
              <a:xfrm>
                <a:off x="7020" y="12817"/>
                <a:ext cx="29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Tx/>
                  <a:buSzTx/>
                  <a:buFontTx/>
                  <a:buNone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24" name="Rectangle 45"/>
              <p:cNvSpPr>
                <a:spLocks noChangeArrowheads="1"/>
              </p:cNvSpPr>
              <p:nvPr/>
            </p:nvSpPr>
            <p:spPr bwMode="auto">
              <a:xfrm>
                <a:off x="7920" y="11587"/>
                <a:ext cx="126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K</a:t>
                </a:r>
                <a:r>
                  <a:rPr lang="en-US" sz="1200" i="1" baseline="-25000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t</a:t>
                </a: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, </a:t>
                </a:r>
                <a:r>
                  <a:rPr lang="en-US" sz="1200" i="1">
                    <a:solidFill>
                      <a:schemeClr val="tx1"/>
                    </a:solidFill>
                    <a:latin typeface="Times New Roman" charset="0"/>
                    <a:cs typeface="Times New Roman" charset="0"/>
                  </a:rPr>
                  <a:t>θ</a:t>
                </a:r>
                <a:endParaRPr lang="en-US">
                  <a:solidFill>
                    <a:schemeClr val="tx1"/>
                  </a:solidFill>
                  <a:cs typeface="Times New Roman" charset="0"/>
                </a:endParaRPr>
              </a:p>
            </p:txBody>
          </p:sp>
        </p:grpSp>
      </p:grpSp>
      <p:sp>
        <p:nvSpPr>
          <p:cNvPr id="4104" name="Rectangle 46"/>
          <p:cNvSpPr>
            <a:spLocks noChangeArrowheads="1"/>
          </p:cNvSpPr>
          <p:nvPr/>
        </p:nvSpPr>
        <p:spPr bwMode="auto">
          <a:xfrm>
            <a:off x="0" y="1125538"/>
            <a:ext cx="88931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Tx/>
              <a:buSzTx/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 Equation of motion is derived as</a:t>
            </a:r>
          </a:p>
          <a:p>
            <a:pPr eaLnBrk="0" hangingPunct="0">
              <a:buClrTx/>
              <a:buSzTx/>
              <a:buFontTx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Hence</a:t>
            </a:r>
          </a:p>
          <a:p>
            <a:pPr eaLnBrk="0" hangingPunct="0">
              <a:buClrTx/>
              <a:buSzTx/>
              <a:buFontTx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Where K is the </a:t>
            </a:r>
            <a:r>
              <a:rPr lang="en-US" dirty="0" err="1">
                <a:solidFill>
                  <a:schemeClr val="tx1"/>
                </a:solidFill>
              </a:rPr>
              <a:t>torsional</a:t>
            </a:r>
            <a:r>
              <a:rPr lang="en-US" dirty="0">
                <a:solidFill>
                  <a:schemeClr val="tx1"/>
                </a:solidFill>
              </a:rPr>
              <a:t> stiffness and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	J</a:t>
            </a:r>
            <a:r>
              <a:rPr lang="en-US" baseline="-25000" dirty="0">
                <a:solidFill>
                  <a:schemeClr val="tx1"/>
                </a:solidFill>
              </a:rPr>
              <a:t>D </a:t>
            </a:r>
            <a:r>
              <a:rPr lang="en-US" dirty="0">
                <a:solidFill>
                  <a:schemeClr val="tx1"/>
                </a:solidFill>
              </a:rPr>
              <a:t>is the polar mass moment of inertia of disc</a:t>
            </a:r>
          </a:p>
          <a:p>
            <a:pPr eaLnBrk="0" hangingPunct="0"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					and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						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where </a:t>
            </a:r>
            <a:r>
              <a:rPr lang="en-US" i="1" dirty="0">
                <a:solidFill>
                  <a:schemeClr val="tx1"/>
                </a:solidFill>
              </a:rPr>
              <a:t>ρ</a:t>
            </a:r>
            <a:r>
              <a:rPr lang="en-US" dirty="0">
                <a:solidFill>
                  <a:schemeClr val="tx1"/>
                </a:solidFill>
              </a:rPr>
              <a:t> is the mass density,</a:t>
            </a:r>
            <a:r>
              <a:rPr lang="en-US" i="1" dirty="0">
                <a:solidFill>
                  <a:schemeClr val="tx1"/>
                </a:solidFill>
              </a:rPr>
              <a:t> h</a:t>
            </a:r>
            <a:r>
              <a:rPr lang="en-US" dirty="0">
                <a:solidFill>
                  <a:schemeClr val="tx1"/>
                </a:solidFill>
              </a:rPr>
              <a:t> is the thickness,</a:t>
            </a:r>
            <a:r>
              <a:rPr lang="en-US" i="1" dirty="0">
                <a:solidFill>
                  <a:schemeClr val="tx1"/>
                </a:solidFill>
              </a:rPr>
              <a:t> D</a:t>
            </a:r>
            <a:r>
              <a:rPr lang="en-US" dirty="0">
                <a:solidFill>
                  <a:schemeClr val="tx1"/>
                </a:solidFill>
              </a:rPr>
              <a:t> is the diameter and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dirty="0">
                <a:solidFill>
                  <a:schemeClr val="tx1"/>
                </a:solidFill>
              </a:rPr>
              <a:t> is the weight of the disc </a:t>
            </a:r>
          </a:p>
          <a:p>
            <a:pPr eaLnBrk="0" hangingPunct="0"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5" name="Rectangle 4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8"/>
          <p:cNvGraphicFramePr>
            <a:graphicFrameLocks noChangeAspect="1"/>
          </p:cNvGraphicFramePr>
          <p:nvPr/>
        </p:nvGraphicFramePr>
        <p:xfrm>
          <a:off x="3048000" y="2133600"/>
          <a:ext cx="1439862" cy="757237"/>
        </p:xfrm>
        <a:graphic>
          <a:graphicData uri="http://schemas.openxmlformats.org/presentationml/2006/ole">
            <p:oleObj spid="_x0000_s66562" name="Equation" r:id="rId3" imgW="927100" imgH="482600" progId="Equation.3">
              <p:embed/>
            </p:oleObj>
          </a:graphicData>
        </a:graphic>
      </p:graphicFrame>
      <p:sp>
        <p:nvSpPr>
          <p:cNvPr id="4106" name="Rectangle 4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9" name="Object 50"/>
          <p:cNvGraphicFramePr>
            <a:graphicFrameLocks noChangeAspect="1"/>
          </p:cNvGraphicFramePr>
          <p:nvPr/>
        </p:nvGraphicFramePr>
        <p:xfrm>
          <a:off x="1371600" y="2895600"/>
          <a:ext cx="1700213" cy="704850"/>
        </p:xfrm>
        <a:graphic>
          <a:graphicData uri="http://schemas.openxmlformats.org/presentationml/2006/ole">
            <p:oleObj spid="_x0000_s66563" name="Equation" r:id="rId4" imgW="1079280" imgH="444240" progId="Equation.3">
              <p:embed/>
            </p:oleObj>
          </a:graphicData>
        </a:graphic>
      </p:graphicFrame>
      <p:sp>
        <p:nvSpPr>
          <p:cNvPr id="4107" name="Rectangle 5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0" name="Object 52"/>
          <p:cNvGraphicFramePr>
            <a:graphicFrameLocks noChangeAspect="1"/>
          </p:cNvGraphicFramePr>
          <p:nvPr/>
        </p:nvGraphicFramePr>
        <p:xfrm>
          <a:off x="1893888" y="4170363"/>
          <a:ext cx="2333625" cy="665162"/>
        </p:xfrm>
        <a:graphic>
          <a:graphicData uri="http://schemas.openxmlformats.org/presentationml/2006/ole">
            <p:oleObj spid="_x0000_s66564" name="Equation" r:id="rId5" imgW="1384200" imgH="393480" progId="Equation.3">
              <p:embed/>
            </p:oleObj>
          </a:graphicData>
        </a:graphic>
      </p:graphicFrame>
      <p:sp>
        <p:nvSpPr>
          <p:cNvPr id="4108" name="Rectangle 5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1" name="Object 54"/>
          <p:cNvGraphicFramePr>
            <a:graphicFrameLocks noChangeAspect="1"/>
          </p:cNvGraphicFramePr>
          <p:nvPr/>
        </p:nvGraphicFramePr>
        <p:xfrm>
          <a:off x="5724525" y="4149725"/>
          <a:ext cx="1925638" cy="696913"/>
        </p:xfrm>
        <a:graphic>
          <a:graphicData uri="http://schemas.openxmlformats.org/presentationml/2006/ole">
            <p:oleObj spid="_x0000_s66565" name="Equation" r:id="rId6" imgW="1206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Unit IV </a:t>
            </a:r>
            <a:br>
              <a:rPr lang="en-US" sz="3200" b="1" dirty="0" smtClean="0"/>
            </a:br>
            <a:r>
              <a:rPr lang="en-US" sz="3200" b="1" dirty="0" smtClean="0"/>
              <a:t>Dynamics Of Particles 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5334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Review of laws of motion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Newton’s law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Work Energy Equation of particles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Impulse and Momentum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Impact of elastic bodies.</a:t>
            </a:r>
          </a:p>
          <a:p>
            <a:r>
              <a:rPr lang="en-US" sz="3600" dirty="0" smtClean="0"/>
              <a:t>Introduction to vibrations </a:t>
            </a:r>
          </a:p>
          <a:p>
            <a:pPr lvl="1">
              <a:buNone/>
            </a:pPr>
            <a:r>
              <a:rPr lang="en-US" dirty="0" smtClean="0"/>
              <a:t>- Single degree of freedom systems </a:t>
            </a:r>
          </a:p>
          <a:p>
            <a:pPr lvl="1">
              <a:buNone/>
            </a:pPr>
            <a:r>
              <a:rPr lang="en-US" dirty="0" smtClean="0"/>
              <a:t>– with and without damping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sz="3600" smtClean="0"/>
              <a:t>Equivalent Stiffness</a:t>
            </a:r>
          </a:p>
        </p:txBody>
      </p:sp>
      <p:sp>
        <p:nvSpPr>
          <p:cNvPr id="109" name="Content Placeholder 10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79388" y="1268413"/>
            <a:ext cx="87137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In a system comprising of many springs, it can be modeled as single spring by finding equivalent stiffness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Springs in Series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 b="1" u="sng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 b="1" u="sng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 b="1" u="sng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 b="1" u="sng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 b="1" u="sng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For a system comprising of two springs with stiffness K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 and K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(Fig a)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displacements ‘a’ and ‘b’, can be replaced with a spring with equivalent stiffness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e</a:t>
            </a:r>
            <a:r>
              <a:rPr lang="en-US" sz="2000" dirty="0">
                <a:solidFill>
                  <a:schemeClr val="tx1"/>
                </a:solidFill>
              </a:rPr>
              <a:t> to displace ‘c’ distance (Fig b)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390775" y="276225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2619375" y="27622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2619375" y="29908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H="1">
            <a:off x="2524125" y="299085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2524125" y="310515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 flipH="1">
            <a:off x="2524125" y="310515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2524125" y="321945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>
            <a:off x="2524125" y="321945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2533650" y="3333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V="1">
            <a:off x="2409825" y="2647950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V="1">
            <a:off x="2524125" y="2647950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 flipV="1">
            <a:off x="2657475" y="265747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 flipV="1">
            <a:off x="2781300" y="2647950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6754813" y="3028950"/>
            <a:ext cx="3429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K</a:t>
            </a:r>
            <a:r>
              <a:rPr lang="en-US" sz="1200" i="1" baseline="30000">
                <a:solidFill>
                  <a:schemeClr val="tx1"/>
                </a:solidFill>
                <a:ea typeface="Latha" pitchFamily="2"/>
                <a:cs typeface="Latha" pitchFamily="2"/>
              </a:rPr>
              <a:t>’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2200275" y="299085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K</a:t>
            </a:r>
            <a:r>
              <a:rPr lang="en-US" sz="1200" i="1" baseline="-25000">
                <a:solidFill>
                  <a:schemeClr val="tx1"/>
                </a:solidFill>
                <a:ea typeface="Latha" pitchFamily="2"/>
                <a:cs typeface="Latha" pitchFamily="2"/>
              </a:rPr>
              <a:t>1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43" name="Rectangle 20"/>
          <p:cNvSpPr>
            <a:spLocks noChangeArrowheads="1"/>
          </p:cNvSpPr>
          <p:nvPr/>
        </p:nvSpPr>
        <p:spPr bwMode="auto">
          <a:xfrm>
            <a:off x="3095625" y="4189413"/>
            <a:ext cx="3429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b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44" name="Rectangle 21"/>
          <p:cNvSpPr>
            <a:spLocks noChangeArrowheads="1"/>
          </p:cNvSpPr>
          <p:nvPr/>
        </p:nvSpPr>
        <p:spPr bwMode="auto">
          <a:xfrm>
            <a:off x="3209925" y="34766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a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45" name="Line 22"/>
          <p:cNvSpPr>
            <a:spLocks noChangeShapeType="1"/>
          </p:cNvSpPr>
          <p:nvPr/>
        </p:nvSpPr>
        <p:spPr bwMode="auto">
          <a:xfrm>
            <a:off x="2667000" y="380047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Line 23"/>
          <p:cNvSpPr>
            <a:spLocks noChangeShapeType="1"/>
          </p:cNvSpPr>
          <p:nvPr/>
        </p:nvSpPr>
        <p:spPr bwMode="auto">
          <a:xfrm flipH="1">
            <a:off x="2571750" y="3800475"/>
            <a:ext cx="228600" cy="112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24"/>
          <p:cNvSpPr>
            <a:spLocks noChangeShapeType="1"/>
          </p:cNvSpPr>
          <p:nvPr/>
        </p:nvSpPr>
        <p:spPr bwMode="auto">
          <a:xfrm>
            <a:off x="2571750" y="3913188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Line 25"/>
          <p:cNvSpPr>
            <a:spLocks noChangeShapeType="1"/>
          </p:cNvSpPr>
          <p:nvPr/>
        </p:nvSpPr>
        <p:spPr bwMode="auto">
          <a:xfrm flipH="1">
            <a:off x="2571750" y="3913188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26"/>
          <p:cNvSpPr>
            <a:spLocks noChangeShapeType="1"/>
          </p:cNvSpPr>
          <p:nvPr/>
        </p:nvSpPr>
        <p:spPr bwMode="auto">
          <a:xfrm>
            <a:off x="2571750" y="4027488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 flipH="1">
            <a:off x="2571750" y="4027488"/>
            <a:ext cx="2286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28"/>
          <p:cNvSpPr>
            <a:spLocks noChangeShapeType="1"/>
          </p:cNvSpPr>
          <p:nvPr/>
        </p:nvSpPr>
        <p:spPr bwMode="auto">
          <a:xfrm>
            <a:off x="2581275" y="414337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29"/>
          <p:cNvSpPr>
            <a:spLocks noChangeShapeType="1"/>
          </p:cNvSpPr>
          <p:nvPr/>
        </p:nvSpPr>
        <p:spPr bwMode="auto">
          <a:xfrm>
            <a:off x="2705100" y="4151313"/>
            <a:ext cx="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Line 30"/>
          <p:cNvSpPr>
            <a:spLocks noChangeShapeType="1"/>
          </p:cNvSpPr>
          <p:nvPr/>
        </p:nvSpPr>
        <p:spPr bwMode="auto">
          <a:xfrm>
            <a:off x="2667000" y="33337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Line 31"/>
          <p:cNvSpPr>
            <a:spLocks noChangeShapeType="1"/>
          </p:cNvSpPr>
          <p:nvPr/>
        </p:nvSpPr>
        <p:spPr bwMode="auto">
          <a:xfrm>
            <a:off x="2667000" y="35623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Rectangle 32"/>
          <p:cNvSpPr>
            <a:spLocks noChangeArrowheads="1"/>
          </p:cNvSpPr>
          <p:nvPr/>
        </p:nvSpPr>
        <p:spPr bwMode="auto">
          <a:xfrm>
            <a:off x="2362200" y="4276725"/>
            <a:ext cx="685800" cy="34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m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56" name="Line 33"/>
          <p:cNvSpPr>
            <a:spLocks noChangeShapeType="1"/>
          </p:cNvSpPr>
          <p:nvPr/>
        </p:nvSpPr>
        <p:spPr bwMode="auto">
          <a:xfrm>
            <a:off x="3667125" y="2752725"/>
            <a:ext cx="457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Line 34"/>
          <p:cNvSpPr>
            <a:spLocks noChangeShapeType="1"/>
          </p:cNvSpPr>
          <p:nvPr/>
        </p:nvSpPr>
        <p:spPr bwMode="auto">
          <a:xfrm>
            <a:off x="3886200" y="3114675"/>
            <a:ext cx="1333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35"/>
          <p:cNvSpPr>
            <a:spLocks noChangeShapeType="1"/>
          </p:cNvSpPr>
          <p:nvPr/>
        </p:nvSpPr>
        <p:spPr bwMode="auto">
          <a:xfrm flipH="1">
            <a:off x="3790950" y="3114675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36"/>
          <p:cNvSpPr>
            <a:spLocks noChangeShapeType="1"/>
          </p:cNvSpPr>
          <p:nvPr/>
        </p:nvSpPr>
        <p:spPr bwMode="auto">
          <a:xfrm>
            <a:off x="3790950" y="322897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37"/>
          <p:cNvSpPr>
            <a:spLocks noChangeShapeType="1"/>
          </p:cNvSpPr>
          <p:nvPr/>
        </p:nvSpPr>
        <p:spPr bwMode="auto">
          <a:xfrm flipH="1">
            <a:off x="3790950" y="3228975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Line 38"/>
          <p:cNvSpPr>
            <a:spLocks noChangeShapeType="1"/>
          </p:cNvSpPr>
          <p:nvPr/>
        </p:nvSpPr>
        <p:spPr bwMode="auto">
          <a:xfrm>
            <a:off x="3790950" y="3343275"/>
            <a:ext cx="228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Line 39"/>
          <p:cNvSpPr>
            <a:spLocks noChangeShapeType="1"/>
          </p:cNvSpPr>
          <p:nvPr/>
        </p:nvSpPr>
        <p:spPr bwMode="auto">
          <a:xfrm flipH="1">
            <a:off x="3790950" y="3343275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Line 40"/>
          <p:cNvSpPr>
            <a:spLocks noChangeShapeType="1"/>
          </p:cNvSpPr>
          <p:nvPr/>
        </p:nvSpPr>
        <p:spPr bwMode="auto">
          <a:xfrm>
            <a:off x="3800475" y="3457575"/>
            <a:ext cx="1333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Line 41"/>
          <p:cNvSpPr>
            <a:spLocks noChangeShapeType="1"/>
          </p:cNvSpPr>
          <p:nvPr/>
        </p:nvSpPr>
        <p:spPr bwMode="auto">
          <a:xfrm flipV="1">
            <a:off x="3686175" y="263842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Line 42"/>
          <p:cNvSpPr>
            <a:spLocks noChangeShapeType="1"/>
          </p:cNvSpPr>
          <p:nvPr/>
        </p:nvSpPr>
        <p:spPr bwMode="auto">
          <a:xfrm flipV="1">
            <a:off x="3800475" y="263842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Line 43"/>
          <p:cNvSpPr>
            <a:spLocks noChangeShapeType="1"/>
          </p:cNvSpPr>
          <p:nvPr/>
        </p:nvSpPr>
        <p:spPr bwMode="auto">
          <a:xfrm flipV="1">
            <a:off x="3933825" y="2647950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Line 44"/>
          <p:cNvSpPr>
            <a:spLocks noChangeShapeType="1"/>
          </p:cNvSpPr>
          <p:nvPr/>
        </p:nvSpPr>
        <p:spPr bwMode="auto">
          <a:xfrm flipV="1">
            <a:off x="4057650" y="263842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Line 45"/>
          <p:cNvSpPr>
            <a:spLocks noChangeShapeType="1"/>
          </p:cNvSpPr>
          <p:nvPr/>
        </p:nvSpPr>
        <p:spPr bwMode="auto">
          <a:xfrm>
            <a:off x="3933825" y="392430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Line 46"/>
          <p:cNvSpPr>
            <a:spLocks noChangeShapeType="1"/>
          </p:cNvSpPr>
          <p:nvPr/>
        </p:nvSpPr>
        <p:spPr bwMode="auto">
          <a:xfrm flipH="1">
            <a:off x="3838575" y="392430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0" name="Line 47"/>
          <p:cNvSpPr>
            <a:spLocks noChangeShapeType="1"/>
          </p:cNvSpPr>
          <p:nvPr/>
        </p:nvSpPr>
        <p:spPr bwMode="auto">
          <a:xfrm>
            <a:off x="3838575" y="40386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Line 48"/>
          <p:cNvSpPr>
            <a:spLocks noChangeShapeType="1"/>
          </p:cNvSpPr>
          <p:nvPr/>
        </p:nvSpPr>
        <p:spPr bwMode="auto">
          <a:xfrm flipH="1">
            <a:off x="3838575" y="403860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Line 49"/>
          <p:cNvSpPr>
            <a:spLocks noChangeShapeType="1"/>
          </p:cNvSpPr>
          <p:nvPr/>
        </p:nvSpPr>
        <p:spPr bwMode="auto">
          <a:xfrm>
            <a:off x="3838575" y="41529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Line 50"/>
          <p:cNvSpPr>
            <a:spLocks noChangeShapeType="1"/>
          </p:cNvSpPr>
          <p:nvPr/>
        </p:nvSpPr>
        <p:spPr bwMode="auto">
          <a:xfrm flipH="1">
            <a:off x="3838575" y="415290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Line 51"/>
          <p:cNvSpPr>
            <a:spLocks noChangeShapeType="1"/>
          </p:cNvSpPr>
          <p:nvPr/>
        </p:nvSpPr>
        <p:spPr bwMode="auto">
          <a:xfrm>
            <a:off x="3848100" y="426720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5" name="Line 52"/>
          <p:cNvSpPr>
            <a:spLocks noChangeShapeType="1"/>
          </p:cNvSpPr>
          <p:nvPr/>
        </p:nvSpPr>
        <p:spPr bwMode="auto">
          <a:xfrm>
            <a:off x="3971925" y="427672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Line 53"/>
          <p:cNvSpPr>
            <a:spLocks noChangeShapeType="1"/>
          </p:cNvSpPr>
          <p:nvPr/>
        </p:nvSpPr>
        <p:spPr bwMode="auto">
          <a:xfrm>
            <a:off x="3933825" y="34575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77" name="Line 54"/>
          <p:cNvSpPr>
            <a:spLocks noChangeShapeType="1"/>
          </p:cNvSpPr>
          <p:nvPr/>
        </p:nvSpPr>
        <p:spPr bwMode="auto">
          <a:xfrm>
            <a:off x="3933825" y="36861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8" name="Rectangle 55"/>
          <p:cNvSpPr>
            <a:spLocks noChangeArrowheads="1"/>
          </p:cNvSpPr>
          <p:nvPr/>
        </p:nvSpPr>
        <p:spPr bwMode="auto">
          <a:xfrm>
            <a:off x="3629025" y="4400550"/>
            <a:ext cx="685800" cy="3429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m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79" name="Line 56"/>
          <p:cNvSpPr>
            <a:spLocks noChangeShapeType="1"/>
          </p:cNvSpPr>
          <p:nvPr/>
        </p:nvSpPr>
        <p:spPr bwMode="auto">
          <a:xfrm>
            <a:off x="3886200" y="276225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0" name="Line 57"/>
          <p:cNvSpPr>
            <a:spLocks noChangeShapeType="1"/>
          </p:cNvSpPr>
          <p:nvPr/>
        </p:nvSpPr>
        <p:spPr bwMode="auto">
          <a:xfrm>
            <a:off x="6383338" y="280035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1" name="Line 58"/>
          <p:cNvSpPr>
            <a:spLocks noChangeShapeType="1"/>
          </p:cNvSpPr>
          <p:nvPr/>
        </p:nvSpPr>
        <p:spPr bwMode="auto">
          <a:xfrm>
            <a:off x="6611938" y="2800350"/>
            <a:ext cx="0" cy="227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2" name="Line 59"/>
          <p:cNvSpPr>
            <a:spLocks noChangeShapeType="1"/>
          </p:cNvSpPr>
          <p:nvPr/>
        </p:nvSpPr>
        <p:spPr bwMode="auto">
          <a:xfrm>
            <a:off x="6611938" y="3027363"/>
            <a:ext cx="133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3" name="Line 60"/>
          <p:cNvSpPr>
            <a:spLocks noChangeShapeType="1"/>
          </p:cNvSpPr>
          <p:nvPr/>
        </p:nvSpPr>
        <p:spPr bwMode="auto">
          <a:xfrm flipH="1">
            <a:off x="6516688" y="3027363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4" name="Line 61"/>
          <p:cNvSpPr>
            <a:spLocks noChangeShapeType="1"/>
          </p:cNvSpPr>
          <p:nvPr/>
        </p:nvSpPr>
        <p:spPr bwMode="auto">
          <a:xfrm>
            <a:off x="6516688" y="3141663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5" name="Line 62"/>
          <p:cNvSpPr>
            <a:spLocks noChangeShapeType="1"/>
          </p:cNvSpPr>
          <p:nvPr/>
        </p:nvSpPr>
        <p:spPr bwMode="auto">
          <a:xfrm flipH="1">
            <a:off x="6516688" y="3141663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6" name="Line 63"/>
          <p:cNvSpPr>
            <a:spLocks noChangeShapeType="1"/>
          </p:cNvSpPr>
          <p:nvPr/>
        </p:nvSpPr>
        <p:spPr bwMode="auto">
          <a:xfrm>
            <a:off x="6516688" y="3255963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7" name="Line 64"/>
          <p:cNvSpPr>
            <a:spLocks noChangeShapeType="1"/>
          </p:cNvSpPr>
          <p:nvPr/>
        </p:nvSpPr>
        <p:spPr bwMode="auto">
          <a:xfrm flipH="1">
            <a:off x="6516688" y="3255963"/>
            <a:ext cx="2286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8" name="Line 65"/>
          <p:cNvSpPr>
            <a:spLocks noChangeShapeType="1"/>
          </p:cNvSpPr>
          <p:nvPr/>
        </p:nvSpPr>
        <p:spPr bwMode="auto">
          <a:xfrm>
            <a:off x="6526213" y="33718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9" name="Line 66"/>
          <p:cNvSpPr>
            <a:spLocks noChangeShapeType="1"/>
          </p:cNvSpPr>
          <p:nvPr/>
        </p:nvSpPr>
        <p:spPr bwMode="auto">
          <a:xfrm flipV="1">
            <a:off x="6402388" y="2684463"/>
            <a:ext cx="1143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0" name="Line 67"/>
          <p:cNvSpPr>
            <a:spLocks noChangeShapeType="1"/>
          </p:cNvSpPr>
          <p:nvPr/>
        </p:nvSpPr>
        <p:spPr bwMode="auto">
          <a:xfrm flipV="1">
            <a:off x="6516688" y="2684463"/>
            <a:ext cx="1143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1" name="Line 68"/>
          <p:cNvSpPr>
            <a:spLocks noChangeShapeType="1"/>
          </p:cNvSpPr>
          <p:nvPr/>
        </p:nvSpPr>
        <p:spPr bwMode="auto">
          <a:xfrm flipV="1">
            <a:off x="6650038" y="2693988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2" name="Line 69"/>
          <p:cNvSpPr>
            <a:spLocks noChangeShapeType="1"/>
          </p:cNvSpPr>
          <p:nvPr/>
        </p:nvSpPr>
        <p:spPr bwMode="auto">
          <a:xfrm flipV="1">
            <a:off x="6773863" y="2684463"/>
            <a:ext cx="1143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3" name="Line 70"/>
          <p:cNvSpPr>
            <a:spLocks noChangeShapeType="1"/>
          </p:cNvSpPr>
          <p:nvPr/>
        </p:nvSpPr>
        <p:spPr bwMode="auto">
          <a:xfrm>
            <a:off x="6659563" y="33702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94" name="Line 71"/>
          <p:cNvSpPr>
            <a:spLocks noChangeShapeType="1"/>
          </p:cNvSpPr>
          <p:nvPr/>
        </p:nvSpPr>
        <p:spPr bwMode="auto">
          <a:xfrm>
            <a:off x="6659563" y="35988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5" name="Rectangle 72"/>
          <p:cNvSpPr>
            <a:spLocks noChangeArrowheads="1"/>
          </p:cNvSpPr>
          <p:nvPr/>
        </p:nvSpPr>
        <p:spPr bwMode="auto">
          <a:xfrm>
            <a:off x="6316663" y="3829050"/>
            <a:ext cx="685800" cy="34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m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96" name="Line 73"/>
          <p:cNvSpPr>
            <a:spLocks noChangeShapeType="1"/>
          </p:cNvSpPr>
          <p:nvPr/>
        </p:nvSpPr>
        <p:spPr bwMode="auto">
          <a:xfrm>
            <a:off x="7593013" y="280035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7" name="Line 74"/>
          <p:cNvSpPr>
            <a:spLocks noChangeShapeType="1"/>
          </p:cNvSpPr>
          <p:nvPr/>
        </p:nvSpPr>
        <p:spPr bwMode="auto">
          <a:xfrm>
            <a:off x="7821613" y="3160713"/>
            <a:ext cx="133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8" name="Line 75"/>
          <p:cNvSpPr>
            <a:spLocks noChangeShapeType="1"/>
          </p:cNvSpPr>
          <p:nvPr/>
        </p:nvSpPr>
        <p:spPr bwMode="auto">
          <a:xfrm flipH="1">
            <a:off x="7726363" y="3160713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9" name="Line 76"/>
          <p:cNvSpPr>
            <a:spLocks noChangeShapeType="1"/>
          </p:cNvSpPr>
          <p:nvPr/>
        </p:nvSpPr>
        <p:spPr bwMode="auto">
          <a:xfrm>
            <a:off x="7726363" y="3275013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0" name="Line 77"/>
          <p:cNvSpPr>
            <a:spLocks noChangeShapeType="1"/>
          </p:cNvSpPr>
          <p:nvPr/>
        </p:nvSpPr>
        <p:spPr bwMode="auto">
          <a:xfrm flipH="1">
            <a:off x="7726363" y="3275013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1" name="Line 78"/>
          <p:cNvSpPr>
            <a:spLocks noChangeShapeType="1"/>
          </p:cNvSpPr>
          <p:nvPr/>
        </p:nvSpPr>
        <p:spPr bwMode="auto">
          <a:xfrm>
            <a:off x="7726363" y="3389313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2" name="Line 79"/>
          <p:cNvSpPr>
            <a:spLocks noChangeShapeType="1"/>
          </p:cNvSpPr>
          <p:nvPr/>
        </p:nvSpPr>
        <p:spPr bwMode="auto">
          <a:xfrm flipH="1">
            <a:off x="7726363" y="3389313"/>
            <a:ext cx="2286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3" name="Line 80"/>
          <p:cNvSpPr>
            <a:spLocks noChangeShapeType="1"/>
          </p:cNvSpPr>
          <p:nvPr/>
        </p:nvSpPr>
        <p:spPr bwMode="auto">
          <a:xfrm>
            <a:off x="7735888" y="350520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4" name="Line 81"/>
          <p:cNvSpPr>
            <a:spLocks noChangeShapeType="1"/>
          </p:cNvSpPr>
          <p:nvPr/>
        </p:nvSpPr>
        <p:spPr bwMode="auto">
          <a:xfrm flipV="1">
            <a:off x="7612063" y="2684463"/>
            <a:ext cx="1143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5" name="Line 82"/>
          <p:cNvSpPr>
            <a:spLocks noChangeShapeType="1"/>
          </p:cNvSpPr>
          <p:nvPr/>
        </p:nvSpPr>
        <p:spPr bwMode="auto">
          <a:xfrm flipV="1">
            <a:off x="7726363" y="2684463"/>
            <a:ext cx="1143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6" name="Line 83"/>
          <p:cNvSpPr>
            <a:spLocks noChangeShapeType="1"/>
          </p:cNvSpPr>
          <p:nvPr/>
        </p:nvSpPr>
        <p:spPr bwMode="auto">
          <a:xfrm flipV="1">
            <a:off x="7859713" y="2693988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7" name="Line 84"/>
          <p:cNvSpPr>
            <a:spLocks noChangeShapeType="1"/>
          </p:cNvSpPr>
          <p:nvPr/>
        </p:nvSpPr>
        <p:spPr bwMode="auto">
          <a:xfrm flipV="1">
            <a:off x="7983538" y="2684463"/>
            <a:ext cx="1143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8" name="Line 85"/>
          <p:cNvSpPr>
            <a:spLocks noChangeShapeType="1"/>
          </p:cNvSpPr>
          <p:nvPr/>
        </p:nvSpPr>
        <p:spPr bwMode="auto">
          <a:xfrm>
            <a:off x="7869238" y="35036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09" name="Line 86"/>
          <p:cNvSpPr>
            <a:spLocks noChangeShapeType="1"/>
          </p:cNvSpPr>
          <p:nvPr/>
        </p:nvSpPr>
        <p:spPr bwMode="auto">
          <a:xfrm>
            <a:off x="7869238" y="37322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0" name="Rectangle 87"/>
          <p:cNvSpPr>
            <a:spLocks noChangeArrowheads="1"/>
          </p:cNvSpPr>
          <p:nvPr/>
        </p:nvSpPr>
        <p:spPr bwMode="auto">
          <a:xfrm>
            <a:off x="7526338" y="3962400"/>
            <a:ext cx="685800" cy="34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1" name="Line 88"/>
          <p:cNvSpPr>
            <a:spLocks noChangeShapeType="1"/>
          </p:cNvSpPr>
          <p:nvPr/>
        </p:nvSpPr>
        <p:spPr bwMode="auto">
          <a:xfrm>
            <a:off x="7821613" y="280987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2" name="Line 89"/>
          <p:cNvSpPr>
            <a:spLocks noChangeShapeType="1"/>
          </p:cNvSpPr>
          <p:nvPr/>
        </p:nvSpPr>
        <p:spPr bwMode="auto">
          <a:xfrm flipH="1">
            <a:off x="3457575" y="3686175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3" name="Line 90"/>
          <p:cNvSpPr>
            <a:spLocks noChangeShapeType="1"/>
          </p:cNvSpPr>
          <p:nvPr/>
        </p:nvSpPr>
        <p:spPr bwMode="auto">
          <a:xfrm>
            <a:off x="2771775" y="3562350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4" name="Line 91"/>
          <p:cNvSpPr>
            <a:spLocks noChangeShapeType="1"/>
          </p:cNvSpPr>
          <p:nvPr/>
        </p:nvSpPr>
        <p:spPr bwMode="auto">
          <a:xfrm>
            <a:off x="3457575" y="356235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15" name="Line 92"/>
          <p:cNvSpPr>
            <a:spLocks noChangeShapeType="1"/>
          </p:cNvSpPr>
          <p:nvPr/>
        </p:nvSpPr>
        <p:spPr bwMode="auto">
          <a:xfrm>
            <a:off x="3114675" y="4257675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6" name="Line 93"/>
          <p:cNvSpPr>
            <a:spLocks noChangeShapeType="1"/>
          </p:cNvSpPr>
          <p:nvPr/>
        </p:nvSpPr>
        <p:spPr bwMode="auto">
          <a:xfrm flipH="1">
            <a:off x="3228975" y="4410075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7" name="Line 94"/>
          <p:cNvSpPr>
            <a:spLocks noChangeShapeType="1"/>
          </p:cNvSpPr>
          <p:nvPr/>
        </p:nvSpPr>
        <p:spPr bwMode="auto">
          <a:xfrm>
            <a:off x="3343275" y="4238625"/>
            <a:ext cx="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18" name="Line 95"/>
          <p:cNvSpPr>
            <a:spLocks noChangeShapeType="1"/>
          </p:cNvSpPr>
          <p:nvPr/>
        </p:nvSpPr>
        <p:spPr bwMode="auto">
          <a:xfrm>
            <a:off x="7069138" y="3829050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9" name="Line 96"/>
          <p:cNvSpPr>
            <a:spLocks noChangeShapeType="1"/>
          </p:cNvSpPr>
          <p:nvPr/>
        </p:nvSpPr>
        <p:spPr bwMode="auto">
          <a:xfrm>
            <a:off x="7526338" y="382905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0" name="Rectangle 97"/>
          <p:cNvSpPr>
            <a:spLocks noChangeArrowheads="1"/>
          </p:cNvSpPr>
          <p:nvPr/>
        </p:nvSpPr>
        <p:spPr bwMode="auto">
          <a:xfrm>
            <a:off x="2200275" y="379095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K</a:t>
            </a:r>
            <a:r>
              <a:rPr lang="en-US" sz="1200" i="1" baseline="-25000">
                <a:solidFill>
                  <a:schemeClr val="tx1"/>
                </a:solidFill>
                <a:ea typeface="Latha" pitchFamily="2"/>
                <a:cs typeface="Latha" pitchFamily="2"/>
              </a:rPr>
              <a:t>2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21" name="Rectangle 98"/>
          <p:cNvSpPr>
            <a:spLocks noChangeArrowheads="1"/>
          </p:cNvSpPr>
          <p:nvPr/>
        </p:nvSpPr>
        <p:spPr bwMode="auto">
          <a:xfrm>
            <a:off x="4038600" y="310515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K</a:t>
            </a:r>
            <a:r>
              <a:rPr lang="en-US" sz="1200" i="1" baseline="-25000">
                <a:solidFill>
                  <a:schemeClr val="tx1"/>
                </a:solidFill>
                <a:ea typeface="Latha" pitchFamily="2"/>
                <a:cs typeface="Latha" pitchFamily="2"/>
              </a:rPr>
              <a:t>1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22" name="Rectangle 99"/>
          <p:cNvSpPr>
            <a:spLocks noChangeArrowheads="1"/>
          </p:cNvSpPr>
          <p:nvPr/>
        </p:nvSpPr>
        <p:spPr bwMode="auto">
          <a:xfrm>
            <a:off x="4114800" y="38957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K</a:t>
            </a:r>
            <a:r>
              <a:rPr lang="en-US" sz="1200" i="1" baseline="-25000">
                <a:solidFill>
                  <a:schemeClr val="tx1"/>
                </a:solidFill>
                <a:ea typeface="Latha" pitchFamily="2"/>
                <a:cs typeface="Latha" pitchFamily="2"/>
              </a:rPr>
              <a:t>2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23" name="Line 100"/>
          <p:cNvSpPr>
            <a:spLocks noChangeShapeType="1"/>
          </p:cNvSpPr>
          <p:nvPr/>
        </p:nvSpPr>
        <p:spPr bwMode="auto">
          <a:xfrm>
            <a:off x="4371975" y="440055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4" name="Line 101"/>
          <p:cNvSpPr>
            <a:spLocks noChangeShapeType="1"/>
          </p:cNvSpPr>
          <p:nvPr/>
        </p:nvSpPr>
        <p:spPr bwMode="auto">
          <a:xfrm>
            <a:off x="4486275" y="44005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5" name="Rectangle 102"/>
          <p:cNvSpPr>
            <a:spLocks noChangeArrowheads="1"/>
          </p:cNvSpPr>
          <p:nvPr/>
        </p:nvSpPr>
        <p:spPr bwMode="auto">
          <a:xfrm>
            <a:off x="7250113" y="37433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c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26" name="Rectangle 103"/>
          <p:cNvSpPr>
            <a:spLocks noChangeArrowheads="1"/>
          </p:cNvSpPr>
          <p:nvPr/>
        </p:nvSpPr>
        <p:spPr bwMode="auto">
          <a:xfrm>
            <a:off x="7983538" y="3143250"/>
            <a:ext cx="5000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K</a:t>
            </a:r>
            <a:r>
              <a:rPr lang="en-US" sz="1200" i="1" baseline="30000">
                <a:solidFill>
                  <a:schemeClr val="tx1"/>
                </a:solidFill>
                <a:ea typeface="Latha" pitchFamily="2"/>
                <a:cs typeface="Latha" pitchFamily="2"/>
              </a:rPr>
              <a:t>’</a:t>
            </a:r>
            <a:r>
              <a:rPr lang="en-US" sz="1200" i="1" baseline="-25000">
                <a:solidFill>
                  <a:schemeClr val="tx1"/>
                </a:solidFill>
                <a:ea typeface="Latha" pitchFamily="2"/>
                <a:cs typeface="Latha" pitchFamily="2"/>
              </a:rPr>
              <a:t>e</a:t>
            </a:r>
            <a:endParaRPr lang="en-US" baseline="-25000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27" name="Line 104"/>
          <p:cNvSpPr>
            <a:spLocks noChangeShapeType="1"/>
          </p:cNvSpPr>
          <p:nvPr/>
        </p:nvSpPr>
        <p:spPr bwMode="auto">
          <a:xfrm>
            <a:off x="8250238" y="39624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8" name="Line 105"/>
          <p:cNvSpPr>
            <a:spLocks noChangeShapeType="1"/>
          </p:cNvSpPr>
          <p:nvPr/>
        </p:nvSpPr>
        <p:spPr bwMode="auto">
          <a:xfrm>
            <a:off x="8364538" y="3962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9" name="Text Box 106"/>
          <p:cNvSpPr txBox="1">
            <a:spLocks noChangeArrowheads="1"/>
          </p:cNvSpPr>
          <p:nvPr/>
        </p:nvSpPr>
        <p:spPr bwMode="auto">
          <a:xfrm>
            <a:off x="3059113" y="4868863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ea typeface="Latha" pitchFamily="2"/>
                <a:cs typeface="Latha" pitchFamily="2"/>
              </a:rPr>
              <a:t>(a)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30" name="Text Box 107"/>
          <p:cNvSpPr txBox="1">
            <a:spLocks noChangeArrowheads="1"/>
          </p:cNvSpPr>
          <p:nvPr/>
        </p:nvSpPr>
        <p:spPr bwMode="auto">
          <a:xfrm>
            <a:off x="7331075" y="4829175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ea typeface="Latha" pitchFamily="2"/>
                <a:cs typeface="Latha" pitchFamily="2"/>
              </a:rPr>
              <a:t>(b)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31" name="Rectangle 108"/>
          <p:cNvSpPr>
            <a:spLocks noChangeArrowheads="1"/>
          </p:cNvSpPr>
          <p:nvPr/>
        </p:nvSpPr>
        <p:spPr bwMode="auto">
          <a:xfrm>
            <a:off x="7524750" y="3949700"/>
            <a:ext cx="685800" cy="3429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m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32" name="Line 109"/>
          <p:cNvSpPr>
            <a:spLocks noChangeShapeType="1"/>
          </p:cNvSpPr>
          <p:nvPr/>
        </p:nvSpPr>
        <p:spPr bwMode="auto">
          <a:xfrm>
            <a:off x="5076825" y="3500438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835150" y="5949950"/>
            <a:ext cx="1368425" cy="503238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Equivalent Stiffness (Contd.)</a:t>
            </a:r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>
            <p:ph idx="1"/>
          </p:nvPr>
        </p:nvGraphicFramePr>
        <p:xfrm>
          <a:off x="4216400" y="3659188"/>
          <a:ext cx="711200" cy="406400"/>
        </p:xfrm>
        <a:graphic>
          <a:graphicData uri="http://schemas.openxmlformats.org/presentationml/2006/ole">
            <p:oleObj spid="_x0000_s67587" name="Equation" r:id="rId3" imgW="711000" imgH="406080" progId="Equation.3">
              <p:embed/>
            </p:oleObj>
          </a:graphicData>
        </a:graphic>
      </p:graphicFrame>
      <p:sp>
        <p:nvSpPr>
          <p:cNvPr id="512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96975"/>
            <a:ext cx="8153400" cy="5356225"/>
          </a:xfrm>
        </p:spPr>
        <p:txBody>
          <a:bodyPr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charset="0"/>
              </a:rPr>
              <a:t>We know k</a:t>
            </a:r>
            <a:r>
              <a:rPr lang="en-US" sz="2400" dirty="0" smtClean="0">
                <a:latin typeface="Times New Roman" charset="0"/>
                <a:sym typeface="Symbol" pitchFamily="18" charset="2"/>
              </a:rPr>
              <a:t>=mg , =mg/k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charset="0"/>
                <a:sym typeface="Symbol" pitchFamily="18" charset="2"/>
              </a:rPr>
              <a:t>Applying this to figure (b), c=mg/</a:t>
            </a:r>
            <a:r>
              <a:rPr lang="en-US" sz="2400" dirty="0" err="1" smtClean="0">
                <a:latin typeface="Times New Roman" charset="0"/>
                <a:sym typeface="Symbol" pitchFamily="18" charset="2"/>
              </a:rPr>
              <a:t>k</a:t>
            </a:r>
            <a:r>
              <a:rPr lang="en-US" sz="2400" baseline="-25000" dirty="0" err="1" smtClean="0">
                <a:latin typeface="Times New Roman" charset="0"/>
                <a:sym typeface="Symbol" pitchFamily="18" charset="2"/>
              </a:rPr>
              <a:t>e</a:t>
            </a:r>
            <a:r>
              <a:rPr lang="en-US" sz="2400" baseline="-25000" dirty="0" smtClean="0">
                <a:latin typeface="Times New Roman" charset="0"/>
                <a:sym typeface="Symbol" pitchFamily="18" charset="2"/>
              </a:rPr>
              <a:t>, </a:t>
            </a:r>
            <a:r>
              <a:rPr lang="en-US" sz="2400" dirty="0" err="1" smtClean="0">
                <a:latin typeface="Times New Roman" charset="0"/>
                <a:sym typeface="Symbol" pitchFamily="18" charset="2"/>
              </a:rPr>
              <a:t>a+b</a:t>
            </a:r>
            <a:r>
              <a:rPr lang="en-US" sz="2400" dirty="0" smtClean="0">
                <a:latin typeface="Times New Roman" charset="0"/>
                <a:sym typeface="Symbol" pitchFamily="18" charset="2"/>
              </a:rPr>
              <a:t>=mg(1/k</a:t>
            </a:r>
            <a:r>
              <a:rPr lang="en-US" sz="2400" baseline="-25000" dirty="0" smtClean="0">
                <a:latin typeface="Times New Roman" charset="0"/>
                <a:sym typeface="Symbol" pitchFamily="18" charset="2"/>
              </a:rPr>
              <a:t>1</a:t>
            </a:r>
            <a:r>
              <a:rPr lang="en-US" sz="2400" dirty="0" smtClean="0">
                <a:latin typeface="Times New Roman" charset="0"/>
                <a:sym typeface="Symbol" pitchFamily="18" charset="2"/>
              </a:rPr>
              <a:t>+1/k</a:t>
            </a:r>
            <a:r>
              <a:rPr lang="en-US" sz="2400" baseline="-25000" dirty="0" smtClean="0">
                <a:latin typeface="Times New Roman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charset="0"/>
                <a:sym typeface="Symbol" pitchFamily="18" charset="2"/>
              </a:rPr>
              <a:t>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charset="0"/>
                <a:sym typeface="Symbol" pitchFamily="18" charset="2"/>
              </a:rPr>
              <a:t>Therefore			    or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charset="0"/>
                <a:sym typeface="Symbol" pitchFamily="18" charset="2"/>
              </a:rPr>
              <a:t>For </a:t>
            </a:r>
            <a:r>
              <a:rPr lang="en-US" sz="2400" dirty="0" smtClean="0">
                <a:latin typeface="Times New Roman" charset="0"/>
                <a:sym typeface="Symbol" pitchFamily="18" charset="2"/>
              </a:rPr>
              <a:t>the parallel system displacements a=b = mg(k</a:t>
            </a:r>
            <a:r>
              <a:rPr lang="en-US" sz="2400" baseline="-25000" dirty="0" smtClean="0">
                <a:latin typeface="Times New Roman" charset="0"/>
                <a:sym typeface="Symbol" pitchFamily="18" charset="2"/>
              </a:rPr>
              <a:t>1</a:t>
            </a:r>
            <a:r>
              <a:rPr lang="en-US" sz="2400" dirty="0" smtClean="0">
                <a:latin typeface="Times New Roman" charset="0"/>
                <a:sym typeface="Symbol" pitchFamily="18" charset="2"/>
              </a:rPr>
              <a:t>+k</a:t>
            </a:r>
            <a:r>
              <a:rPr lang="en-US" sz="2400" baseline="-25000" dirty="0" smtClean="0">
                <a:latin typeface="Times New Roman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charset="0"/>
                <a:sym typeface="Symbol" pitchFamily="18" charset="2"/>
              </a:rPr>
              <a:t>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charset="0"/>
                <a:sym typeface="Symbol" pitchFamily="18" charset="2"/>
              </a:rPr>
              <a:t>In the equivalent system c=mg </a:t>
            </a:r>
            <a:r>
              <a:rPr lang="en-US" sz="2400" dirty="0" err="1" smtClean="0">
                <a:latin typeface="Times New Roman" charset="0"/>
                <a:sym typeface="Symbol" pitchFamily="18" charset="2"/>
              </a:rPr>
              <a:t>k</a:t>
            </a:r>
            <a:r>
              <a:rPr lang="en-US" sz="2400" baseline="-25000" dirty="0" err="1" smtClean="0">
                <a:latin typeface="Times New Roman" charset="0"/>
                <a:sym typeface="Symbol" pitchFamily="18" charset="2"/>
              </a:rPr>
              <a:t>e</a:t>
            </a:r>
            <a:endParaRPr lang="en-US" sz="2400" baseline="-25000" dirty="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charset="0"/>
                <a:sym typeface="Symbol" pitchFamily="18" charset="2"/>
              </a:rPr>
              <a:t>a=b=c and mg (k</a:t>
            </a:r>
            <a:r>
              <a:rPr lang="en-US" sz="2400" baseline="-25000" dirty="0" smtClean="0">
                <a:latin typeface="Times New Roman" charset="0"/>
                <a:sym typeface="Symbol" pitchFamily="18" charset="2"/>
              </a:rPr>
              <a:t>1</a:t>
            </a:r>
            <a:r>
              <a:rPr lang="en-US" sz="2400" dirty="0" smtClean="0">
                <a:latin typeface="Times New Roman" charset="0"/>
                <a:sym typeface="Symbol" pitchFamily="18" charset="2"/>
              </a:rPr>
              <a:t>+k</a:t>
            </a:r>
            <a:r>
              <a:rPr lang="en-US" sz="2400" baseline="-25000" dirty="0" smtClean="0">
                <a:latin typeface="Times New Roman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charset="0"/>
                <a:sym typeface="Symbol" pitchFamily="18" charset="2"/>
              </a:rPr>
              <a:t>)= mg </a:t>
            </a:r>
            <a:r>
              <a:rPr lang="en-US" sz="2400" dirty="0" err="1" smtClean="0">
                <a:latin typeface="Times New Roman" charset="0"/>
                <a:sym typeface="Symbol" pitchFamily="18" charset="2"/>
              </a:rPr>
              <a:t>k</a:t>
            </a:r>
            <a:r>
              <a:rPr lang="en-US" sz="2400" baseline="-25000" dirty="0" err="1" smtClean="0">
                <a:latin typeface="Times New Roman" charset="0"/>
                <a:sym typeface="Symbol" pitchFamily="18" charset="2"/>
              </a:rPr>
              <a:t>e</a:t>
            </a:r>
            <a:endParaRPr lang="en-US" sz="2400" baseline="-25000" dirty="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charset="0"/>
                <a:sym typeface="Symbol" pitchFamily="18" charset="2"/>
              </a:rPr>
              <a:t>Hence        </a:t>
            </a:r>
            <a:r>
              <a:rPr lang="en-US" sz="2800" i="1" dirty="0" smtClean="0">
                <a:latin typeface="Times New Roman" charset="0"/>
                <a:sym typeface="Symbol" pitchFamily="18" charset="2"/>
              </a:rPr>
              <a:t>k</a:t>
            </a:r>
            <a:r>
              <a:rPr lang="en-US" sz="2800" i="1" baseline="-25000" dirty="0" smtClean="0">
                <a:latin typeface="Times New Roman" charset="0"/>
                <a:sym typeface="Symbol" pitchFamily="18" charset="2"/>
              </a:rPr>
              <a:t>1</a:t>
            </a:r>
            <a:r>
              <a:rPr lang="en-US" sz="2800" i="1" dirty="0" smtClean="0">
                <a:latin typeface="Times New Roman" charset="0"/>
                <a:sym typeface="Symbol" pitchFamily="18" charset="2"/>
              </a:rPr>
              <a:t>+k</a:t>
            </a:r>
            <a:r>
              <a:rPr lang="en-US" sz="2800" i="1" baseline="-25000" dirty="0" smtClean="0">
                <a:latin typeface="Times New Roman" charset="0"/>
                <a:sym typeface="Symbol" pitchFamily="18" charset="2"/>
              </a:rPr>
              <a:t>2</a:t>
            </a:r>
            <a:r>
              <a:rPr lang="en-US" sz="2800" i="1" dirty="0" smtClean="0">
                <a:latin typeface="Times New Roman" charset="0"/>
                <a:sym typeface="Symbol" pitchFamily="18" charset="2"/>
              </a:rPr>
              <a:t>=</a:t>
            </a:r>
            <a:r>
              <a:rPr lang="en-US" sz="2800" i="1" dirty="0" err="1" smtClean="0">
                <a:latin typeface="Times New Roman" charset="0"/>
                <a:sym typeface="Symbol" pitchFamily="18" charset="2"/>
              </a:rPr>
              <a:t>k</a:t>
            </a:r>
            <a:r>
              <a:rPr lang="en-US" sz="2800" i="1" baseline="-25000" dirty="0" err="1" smtClean="0">
                <a:latin typeface="Times New Roman" charset="0"/>
                <a:sym typeface="Symbol" pitchFamily="18" charset="2"/>
              </a:rPr>
              <a:t>e</a:t>
            </a:r>
            <a:endParaRPr lang="en-US" sz="2800" i="1" baseline="-25000" dirty="0" smtClean="0">
              <a:latin typeface="Times New Roman" charset="0"/>
              <a:sym typeface="Symbol" pitchFamily="18" charset="2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268538" y="2060575"/>
          <a:ext cx="1873250" cy="635000"/>
        </p:xfrm>
        <a:graphic>
          <a:graphicData uri="http://schemas.openxmlformats.org/presentationml/2006/ole">
            <p:oleObj spid="_x0000_s67586" name="Equation" r:id="rId4" imgW="761760" imgH="406080" progId="Equation.3">
              <p:embed/>
            </p:oleObj>
          </a:graphicData>
        </a:graphic>
      </p:graphicFrame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0" y="2781300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28600" lvl="2" indent="0" algn="just" defTabSz="914400" eaLnBrk="0" hangingPunct="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sng">
                <a:solidFill>
                  <a:schemeClr val="tx1"/>
                </a:solidFill>
              </a:rPr>
              <a:t>Spring in Parallel</a:t>
            </a: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1042988" y="3213100"/>
            <a:ext cx="5486400" cy="1828800"/>
            <a:chOff x="1800" y="8204"/>
            <a:chExt cx="8640" cy="2880"/>
          </a:xfrm>
        </p:grpSpPr>
        <p:sp>
          <p:nvSpPr>
            <p:cNvPr id="5131" name="AutoShape 11"/>
            <p:cNvSpPr>
              <a:spLocks noChangeAspect="1" noChangeArrowheads="1"/>
            </p:cNvSpPr>
            <p:nvPr/>
          </p:nvSpPr>
          <p:spPr bwMode="auto">
            <a:xfrm>
              <a:off x="1800" y="8204"/>
              <a:ext cx="864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700" y="8384"/>
              <a:ext cx="7200" cy="2161"/>
              <a:chOff x="2685" y="8444"/>
              <a:chExt cx="7200" cy="2161"/>
            </a:xfrm>
          </p:grpSpPr>
          <p:sp>
            <p:nvSpPr>
              <p:cNvPr id="5133" name="Line 13"/>
              <p:cNvSpPr>
                <a:spLocks noChangeShapeType="1"/>
              </p:cNvSpPr>
              <p:nvPr/>
            </p:nvSpPr>
            <p:spPr bwMode="auto">
              <a:xfrm flipV="1">
                <a:off x="2985" y="8624"/>
                <a:ext cx="18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>
                <a:off x="3345" y="8625"/>
                <a:ext cx="1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/>
            </p:nvSpPr>
            <p:spPr bwMode="auto">
              <a:xfrm>
                <a:off x="3345" y="8984"/>
                <a:ext cx="21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/>
            </p:nvSpPr>
            <p:spPr bwMode="auto">
              <a:xfrm flipH="1">
                <a:off x="3195" y="8984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/>
            </p:nvSpPr>
            <p:spPr bwMode="auto">
              <a:xfrm>
                <a:off x="3195" y="9164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/>
            </p:nvSpPr>
            <p:spPr bwMode="auto">
              <a:xfrm flipH="1">
                <a:off x="3195" y="9164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/>
            </p:nvSpPr>
            <p:spPr bwMode="auto">
              <a:xfrm>
                <a:off x="3195" y="9344"/>
                <a:ext cx="36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 flipH="1">
                <a:off x="3195" y="9344"/>
                <a:ext cx="36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/>
            </p:nvSpPr>
            <p:spPr bwMode="auto">
              <a:xfrm>
                <a:off x="3211" y="9525"/>
                <a:ext cx="21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/>
            </p:nvSpPr>
            <p:spPr bwMode="auto">
              <a:xfrm flipV="1">
                <a:off x="301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/>
            </p:nvSpPr>
            <p:spPr bwMode="auto">
              <a:xfrm flipV="1">
                <a:off x="319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/>
            </p:nvSpPr>
            <p:spPr bwMode="auto">
              <a:xfrm flipV="1">
                <a:off x="3405" y="8459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/>
            </p:nvSpPr>
            <p:spPr bwMode="auto">
              <a:xfrm flipV="1">
                <a:off x="3601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/>
            </p:nvSpPr>
            <p:spPr bwMode="auto">
              <a:xfrm>
                <a:off x="2685" y="8984"/>
                <a:ext cx="54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K</a:t>
                </a:r>
                <a:r>
                  <a:rPr lang="en-US" sz="1200" i="1" baseline="-25000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1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/>
            </p:nvSpPr>
            <p:spPr bwMode="auto">
              <a:xfrm>
                <a:off x="3420" y="9524"/>
                <a:ext cx="1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/>
            </p:nvSpPr>
            <p:spPr bwMode="auto">
              <a:xfrm flipV="1">
                <a:off x="3809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/>
            </p:nvSpPr>
            <p:spPr bwMode="auto">
              <a:xfrm flipV="1">
                <a:off x="3989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/>
            </p:nvSpPr>
            <p:spPr bwMode="auto">
              <a:xfrm flipV="1">
                <a:off x="4199" y="8459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/>
            </p:nvSpPr>
            <p:spPr bwMode="auto">
              <a:xfrm flipV="1">
                <a:off x="439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/>
            </p:nvSpPr>
            <p:spPr bwMode="auto">
              <a:xfrm flipV="1">
                <a:off x="460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/>
            </p:nvSpPr>
            <p:spPr bwMode="auto">
              <a:xfrm>
                <a:off x="4275" y="8625"/>
                <a:ext cx="1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/>
            </p:nvSpPr>
            <p:spPr bwMode="auto">
              <a:xfrm>
                <a:off x="4275" y="8984"/>
                <a:ext cx="21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/>
            </p:nvSpPr>
            <p:spPr bwMode="auto">
              <a:xfrm flipH="1">
                <a:off x="4125" y="8984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/>
            </p:nvSpPr>
            <p:spPr bwMode="auto">
              <a:xfrm>
                <a:off x="4125" y="9164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/>
            </p:nvSpPr>
            <p:spPr bwMode="auto">
              <a:xfrm flipH="1">
                <a:off x="4125" y="9164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/>
            </p:nvSpPr>
            <p:spPr bwMode="auto">
              <a:xfrm>
                <a:off x="4125" y="9344"/>
                <a:ext cx="36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/>
            </p:nvSpPr>
            <p:spPr bwMode="auto">
              <a:xfrm flipH="1">
                <a:off x="4125" y="9344"/>
                <a:ext cx="36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/>
            </p:nvSpPr>
            <p:spPr bwMode="auto">
              <a:xfrm>
                <a:off x="4141" y="9525"/>
                <a:ext cx="21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/>
            </p:nvSpPr>
            <p:spPr bwMode="auto">
              <a:xfrm>
                <a:off x="4350" y="9524"/>
                <a:ext cx="1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Rectangle 42"/>
              <p:cNvSpPr>
                <a:spLocks noChangeArrowheads="1"/>
              </p:cNvSpPr>
              <p:nvPr/>
            </p:nvSpPr>
            <p:spPr bwMode="auto">
              <a:xfrm>
                <a:off x="2865" y="9884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m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/>
            </p:nvSpPr>
            <p:spPr bwMode="auto">
              <a:xfrm>
                <a:off x="4665" y="8984"/>
                <a:ext cx="72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K</a:t>
                </a:r>
                <a:r>
                  <a:rPr lang="en-US" sz="1200" i="1" baseline="-25000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2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/>
            </p:nvSpPr>
            <p:spPr bwMode="auto">
              <a:xfrm>
                <a:off x="4905" y="9884"/>
                <a:ext cx="54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/>
            </p:nvSpPr>
            <p:spPr bwMode="auto">
              <a:xfrm>
                <a:off x="5205" y="9884"/>
                <a:ext cx="1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Rectangle 46"/>
              <p:cNvSpPr>
                <a:spLocks noChangeArrowheads="1"/>
              </p:cNvSpPr>
              <p:nvPr/>
            </p:nvSpPr>
            <p:spPr bwMode="auto">
              <a:xfrm>
                <a:off x="5205" y="10064"/>
                <a:ext cx="72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x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/>
            </p:nvSpPr>
            <p:spPr bwMode="auto">
              <a:xfrm flipV="1">
                <a:off x="7125" y="8624"/>
                <a:ext cx="18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/>
            </p:nvSpPr>
            <p:spPr bwMode="auto">
              <a:xfrm>
                <a:off x="8130" y="8625"/>
                <a:ext cx="1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/>
            </p:nvSpPr>
            <p:spPr bwMode="auto">
              <a:xfrm>
                <a:off x="8130" y="8984"/>
                <a:ext cx="21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/>
            </p:nvSpPr>
            <p:spPr bwMode="auto">
              <a:xfrm flipH="1">
                <a:off x="7980" y="8984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/>
            </p:nvSpPr>
            <p:spPr bwMode="auto">
              <a:xfrm>
                <a:off x="7980" y="9164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/>
            </p:nvSpPr>
            <p:spPr bwMode="auto">
              <a:xfrm flipH="1">
                <a:off x="7980" y="9164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/>
            </p:nvSpPr>
            <p:spPr bwMode="auto">
              <a:xfrm>
                <a:off x="7980" y="9344"/>
                <a:ext cx="36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/>
            </p:nvSpPr>
            <p:spPr bwMode="auto">
              <a:xfrm flipH="1">
                <a:off x="7980" y="9344"/>
                <a:ext cx="36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/>
            </p:nvSpPr>
            <p:spPr bwMode="auto">
              <a:xfrm>
                <a:off x="7996" y="9525"/>
                <a:ext cx="21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/>
            </p:nvSpPr>
            <p:spPr bwMode="auto">
              <a:xfrm flipV="1">
                <a:off x="715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 flipV="1">
                <a:off x="733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 flipV="1">
                <a:off x="7545" y="8459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/>
            </p:nvSpPr>
            <p:spPr bwMode="auto">
              <a:xfrm flipV="1">
                <a:off x="7741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/>
            </p:nvSpPr>
            <p:spPr bwMode="auto">
              <a:xfrm>
                <a:off x="7470" y="8984"/>
                <a:ext cx="54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K</a:t>
                </a:r>
                <a:r>
                  <a:rPr lang="en-US" sz="1200" i="1" baseline="-25000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e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/>
            </p:nvSpPr>
            <p:spPr bwMode="auto">
              <a:xfrm>
                <a:off x="8205" y="9524"/>
                <a:ext cx="1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/>
            </p:nvSpPr>
            <p:spPr bwMode="auto">
              <a:xfrm flipV="1">
                <a:off x="7949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/>
            </p:nvSpPr>
            <p:spPr bwMode="auto">
              <a:xfrm flipV="1">
                <a:off x="8129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/>
            </p:nvSpPr>
            <p:spPr bwMode="auto">
              <a:xfrm flipV="1">
                <a:off x="8339" y="8459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/>
            </p:nvSpPr>
            <p:spPr bwMode="auto">
              <a:xfrm flipV="1">
                <a:off x="853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/>
            </p:nvSpPr>
            <p:spPr bwMode="auto">
              <a:xfrm flipV="1">
                <a:off x="874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/>
            </p:nvSpPr>
            <p:spPr bwMode="auto">
              <a:xfrm>
                <a:off x="7650" y="9884"/>
                <a:ext cx="10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m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/>
            </p:nvSpPr>
            <p:spPr bwMode="auto">
              <a:xfrm>
                <a:off x="8865" y="9884"/>
                <a:ext cx="54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/>
            </p:nvSpPr>
            <p:spPr bwMode="auto">
              <a:xfrm>
                <a:off x="9165" y="9884"/>
                <a:ext cx="1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" name="Rectangle 70"/>
              <p:cNvSpPr>
                <a:spLocks noChangeArrowheads="1"/>
              </p:cNvSpPr>
              <p:nvPr/>
            </p:nvSpPr>
            <p:spPr bwMode="auto">
              <a:xfrm>
                <a:off x="9165" y="10064"/>
                <a:ext cx="72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 dirty="0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x</a:t>
                </a:r>
                <a:endParaRPr lang="en-US" dirty="0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</p:grpSp>
      </p:grpSp>
      <p:sp>
        <p:nvSpPr>
          <p:cNvPr id="5130" name="Line 71"/>
          <p:cNvSpPr>
            <a:spLocks noChangeShapeType="1"/>
          </p:cNvSpPr>
          <p:nvPr/>
        </p:nvSpPr>
        <p:spPr bwMode="auto">
          <a:xfrm>
            <a:off x="3563938" y="3860800"/>
            <a:ext cx="5762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08338" cy="912813"/>
          </a:xfrm>
        </p:spPr>
        <p:txBody>
          <a:bodyPr/>
          <a:lstStyle/>
          <a:p>
            <a:r>
              <a:rPr lang="en-US" smtClean="0"/>
              <a:t>Problem 3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29527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28600" y="1143000"/>
            <a:ext cx="84248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A 100 kg mass has a downward velocity of 0.5 m/s as it passes through its equilibrium position. Calculate the magnitude of its maximum acceleration. Each of two springs has a stiffness k = 180kN/m.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73438" cy="912813"/>
          </a:xfrm>
        </p:spPr>
        <p:txBody>
          <a:bodyPr>
            <a:normAutofit fontScale="90000"/>
          </a:bodyPr>
          <a:lstStyle/>
          <a:p>
            <a:r>
              <a:rPr lang="en-US" sz="5400" smtClean="0"/>
              <a:t>Problem 4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61540" r="20284"/>
          <a:stretch>
            <a:fillRect/>
          </a:stretch>
        </p:blipFill>
        <p:spPr>
          <a:xfrm>
            <a:off x="5364163" y="1317625"/>
            <a:ext cx="1584325" cy="3711575"/>
          </a:xfrm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/>
          <a:srcRect l="78874"/>
          <a:stretch>
            <a:fillRect/>
          </a:stretch>
        </p:blipFill>
        <p:spPr bwMode="auto">
          <a:xfrm>
            <a:off x="7092950" y="1341438"/>
            <a:ext cx="17938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2"/>
          <a:srcRect r="43413" b="27588"/>
          <a:stretch>
            <a:fillRect/>
          </a:stretch>
        </p:blipFill>
        <p:spPr bwMode="auto">
          <a:xfrm>
            <a:off x="0" y="1773238"/>
            <a:ext cx="493236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Damped </a:t>
            </a:r>
            <a:r>
              <a:rPr lang="en-US" sz="4000" b="1" dirty="0" smtClean="0"/>
              <a:t>Free Vibrations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vibrating systems </a:t>
            </a:r>
            <a:r>
              <a:rPr lang="en-US" dirty="0" smtClean="0"/>
              <a:t>seen before were </a:t>
            </a:r>
            <a:r>
              <a:rPr lang="en-US" dirty="0" smtClean="0"/>
              <a:t>assumed free of damping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Actually all vibrations are </a:t>
            </a:r>
            <a:r>
              <a:rPr lang="en-US" dirty="0" smtClean="0"/>
              <a:t>damped to </a:t>
            </a:r>
            <a:r>
              <a:rPr lang="en-US" dirty="0" smtClean="0"/>
              <a:t>some degree by friction forces.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smtClean="0"/>
              <a:t>forces can be caused by </a:t>
            </a:r>
            <a:r>
              <a:rPr lang="en-US" i="1" dirty="0" smtClean="0"/>
              <a:t>dry friction</a:t>
            </a:r>
            <a:r>
              <a:rPr lang="en-US" i="1" dirty="0" smtClean="0"/>
              <a:t>, or Coulomb friction, between rigid bodies, by fluid </a:t>
            </a:r>
            <a:r>
              <a:rPr lang="en-US" i="1" dirty="0" smtClean="0"/>
              <a:t>friction </a:t>
            </a:r>
            <a:r>
              <a:rPr lang="en-US" dirty="0" smtClean="0"/>
              <a:t>when </a:t>
            </a:r>
            <a:r>
              <a:rPr lang="en-US" dirty="0" smtClean="0"/>
              <a:t>a rigid body moves in a fluid, or by </a:t>
            </a:r>
            <a:r>
              <a:rPr lang="en-US" i="1" dirty="0" smtClean="0"/>
              <a:t>internal friction </a:t>
            </a:r>
            <a:r>
              <a:rPr lang="en-US" i="1" dirty="0" smtClean="0"/>
              <a:t>between </a:t>
            </a:r>
            <a:r>
              <a:rPr lang="en-US" dirty="0" smtClean="0"/>
              <a:t>the </a:t>
            </a:r>
            <a:r>
              <a:rPr lang="en-US" dirty="0" smtClean="0"/>
              <a:t>molecules of a seemingly elastic body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type of damping of special interest is the </a:t>
            </a:r>
            <a:r>
              <a:rPr lang="en-US" i="1" dirty="0" smtClean="0"/>
              <a:t>viscous </a:t>
            </a:r>
            <a:r>
              <a:rPr lang="en-US" i="1" dirty="0" smtClean="0"/>
              <a:t>damping </a:t>
            </a:r>
            <a:r>
              <a:rPr lang="en-US" dirty="0" smtClean="0"/>
              <a:t>caused </a:t>
            </a:r>
            <a:r>
              <a:rPr lang="en-US" dirty="0" smtClean="0"/>
              <a:t>by fluid friction at low and moderate speeds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Viscous </a:t>
            </a:r>
            <a:r>
              <a:rPr lang="en-US" dirty="0" smtClean="0"/>
              <a:t>damping is </a:t>
            </a:r>
            <a:r>
              <a:rPr lang="en-US" dirty="0" smtClean="0"/>
              <a:t>characterized by the fact that the friction force is </a:t>
            </a:r>
            <a:r>
              <a:rPr lang="en-US" i="1" dirty="0" smtClean="0"/>
              <a:t>directly proportional </a:t>
            </a:r>
            <a:r>
              <a:rPr lang="en-US" i="1" dirty="0" smtClean="0"/>
              <a:t>and opposite to the velocity of the moving body. 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1143000"/>
            <a:ext cx="40767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Damped Free </a:t>
            </a:r>
            <a:r>
              <a:rPr lang="en-US" b="1" dirty="0" smtClean="0"/>
              <a:t>Vibrations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 </a:t>
            </a:r>
            <a:r>
              <a:rPr lang="en-US" dirty="0" smtClean="0"/>
              <a:t>an example</a:t>
            </a:r>
            <a:r>
              <a:rPr lang="en-US" dirty="0" smtClean="0"/>
              <a:t>, let us again consider a body of mass </a:t>
            </a:r>
            <a:r>
              <a:rPr lang="en-US" i="1" dirty="0" smtClean="0"/>
              <a:t>m suspended from a</a:t>
            </a:r>
          </a:p>
          <a:p>
            <a:r>
              <a:rPr lang="en-US" dirty="0" smtClean="0"/>
              <a:t>spring of constant </a:t>
            </a:r>
            <a:r>
              <a:rPr lang="en-US" i="1" dirty="0" smtClean="0"/>
              <a:t>k, assuming that the body is attached to </a:t>
            </a:r>
            <a:r>
              <a:rPr lang="en-US" i="1" dirty="0" smtClean="0"/>
              <a:t>the </a:t>
            </a:r>
            <a:r>
              <a:rPr lang="en-US" dirty="0" smtClean="0"/>
              <a:t>plunger </a:t>
            </a:r>
            <a:r>
              <a:rPr lang="en-US" dirty="0" smtClean="0"/>
              <a:t>of a dashpot </a:t>
            </a:r>
            <a:r>
              <a:rPr lang="en-US" dirty="0" smtClean="0"/>
              <a:t>(as shown in Figure). </a:t>
            </a:r>
          </a:p>
          <a:p>
            <a:r>
              <a:rPr lang="en-US" dirty="0" smtClean="0"/>
              <a:t>The magnitude of the friction force </a:t>
            </a:r>
            <a:r>
              <a:rPr lang="en-US" dirty="0" smtClean="0"/>
              <a:t>exerted </a:t>
            </a:r>
            <a:r>
              <a:rPr lang="en-US" dirty="0" smtClean="0"/>
              <a:t>on the plunger by the surrounding fluid is equal to </a:t>
            </a:r>
            <a:r>
              <a:rPr lang="en-US" i="1" dirty="0" err="1" smtClean="0"/>
              <a:t>cx</a:t>
            </a:r>
            <a:r>
              <a:rPr lang="en-US" i="1" dirty="0" smtClean="0"/>
              <a:t>˙, </a:t>
            </a:r>
            <a:r>
              <a:rPr lang="en-US" i="1" dirty="0" smtClean="0"/>
              <a:t>where </a:t>
            </a:r>
            <a:r>
              <a:rPr lang="en-US" dirty="0" smtClean="0"/>
              <a:t>the </a:t>
            </a:r>
            <a:r>
              <a:rPr lang="en-US" dirty="0" smtClean="0"/>
              <a:t>constant </a:t>
            </a:r>
            <a:r>
              <a:rPr lang="en-US" i="1" dirty="0" smtClean="0"/>
              <a:t>c, expressed in N </a:t>
            </a:r>
            <a:r>
              <a:rPr lang="en-US" i="1" dirty="0" smtClean="0"/>
              <a:t>. </a:t>
            </a:r>
            <a:r>
              <a:rPr lang="en-US" i="1" dirty="0" smtClean="0"/>
              <a:t>s/m </a:t>
            </a:r>
            <a:r>
              <a:rPr lang="en-US" i="1" dirty="0" smtClean="0"/>
              <a:t>and </a:t>
            </a:r>
            <a:r>
              <a:rPr lang="en-US" i="1" dirty="0" smtClean="0"/>
              <a:t>known as </a:t>
            </a:r>
            <a:r>
              <a:rPr lang="en-US" i="1" dirty="0" smtClean="0"/>
              <a:t>the coefficient </a:t>
            </a:r>
            <a:r>
              <a:rPr lang="en-US" i="1" dirty="0" smtClean="0"/>
              <a:t>of viscous damping, depends upon the physical </a:t>
            </a:r>
            <a:r>
              <a:rPr lang="en-US" i="1" dirty="0" smtClean="0"/>
              <a:t>properties </a:t>
            </a:r>
            <a:r>
              <a:rPr lang="en-US" dirty="0" smtClean="0"/>
              <a:t>of </a:t>
            </a:r>
            <a:r>
              <a:rPr lang="en-US" dirty="0" smtClean="0"/>
              <a:t>the fluid and the construction of the dashpot.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Damped Free Vibrations (Contd.)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6710362" cy="392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6002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equation </a:t>
            </a:r>
            <a:r>
              <a:rPr lang="en-US" dirty="0" smtClean="0"/>
              <a:t>of motion is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3924" y="1600200"/>
            <a:ext cx="314335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Damped Free Vibrations (Contd.)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6818" b="94806"/>
          <a:stretch>
            <a:fillRect/>
          </a:stretch>
        </p:blipFill>
        <p:spPr bwMode="auto">
          <a:xfrm>
            <a:off x="0" y="1447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648200"/>
            <a:ext cx="456935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13850" r="14773" b="72300"/>
          <a:stretch>
            <a:fillRect/>
          </a:stretch>
        </p:blipFill>
        <p:spPr bwMode="auto">
          <a:xfrm>
            <a:off x="0" y="16764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41550" r="57955" b="53256"/>
          <a:stretch>
            <a:fillRect/>
          </a:stretch>
        </p:blipFill>
        <p:spPr bwMode="auto">
          <a:xfrm>
            <a:off x="0" y="2438400"/>
            <a:ext cx="281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t="50206" r="28409" b="35944"/>
          <a:stretch>
            <a:fillRect/>
          </a:stretch>
        </p:blipFill>
        <p:spPr bwMode="auto">
          <a:xfrm>
            <a:off x="0" y="27432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t="77906" r="57955" b="16900"/>
          <a:stretch>
            <a:fillRect/>
          </a:stretch>
        </p:blipFill>
        <p:spPr bwMode="auto">
          <a:xfrm>
            <a:off x="0" y="3581400"/>
            <a:ext cx="281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t="93487" r="22727" b="-412"/>
          <a:stretch>
            <a:fillRect/>
          </a:stretch>
        </p:blipFill>
        <p:spPr bwMode="auto">
          <a:xfrm>
            <a:off x="0" y="40386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6477000"/>
            <a:ext cx="3505200" cy="21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5715000"/>
            <a:ext cx="3200399" cy="17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sz="4000" dirty="0" smtClean="0"/>
              <a:t>Introduction</a:t>
            </a:r>
            <a:endParaRPr lang="en-US" sz="4000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250825" y="1268413"/>
            <a:ext cx="88931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225425" defTabSz="914400">
              <a:buClrTx/>
              <a:buSzTx/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Mechanical vibration is the motion of a particle or body    which oscillates about a position of equilibrium. </a:t>
            </a:r>
          </a:p>
          <a:p>
            <a:pPr marL="569913" indent="-225425" defTabSz="914400">
              <a:buClrTx/>
              <a:buSzTx/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Most vibrations in machines and structures are undesirable due to increased stresses and energy losses.</a:t>
            </a:r>
          </a:p>
          <a:p>
            <a:pPr marL="569913" indent="-225425" defTabSz="914400">
              <a:buClrTx/>
              <a:buSzTx/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Time interval required for a system to complete a full cycle of  the motion is the </a:t>
            </a:r>
            <a:r>
              <a:rPr lang="en-US">
                <a:solidFill>
                  <a:srgbClr val="0000FF"/>
                </a:solidFill>
              </a:rPr>
              <a:t>period of the vibration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569913" indent="-225425" defTabSz="914400">
              <a:buClrTx/>
              <a:buSzTx/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Number of cycles per unit time denotes the </a:t>
            </a:r>
            <a:r>
              <a:rPr lang="en-US">
                <a:solidFill>
                  <a:srgbClr val="0000FF"/>
                </a:solidFill>
              </a:rPr>
              <a:t>frequency</a:t>
            </a:r>
            <a:r>
              <a:rPr lang="en-US">
                <a:solidFill>
                  <a:schemeClr val="tx1"/>
                </a:solidFill>
              </a:rPr>
              <a:t> of the</a:t>
            </a:r>
          </a:p>
          <a:p>
            <a:pPr marL="569913" indent="-225425" defTabSz="91440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 vibrations.</a:t>
            </a:r>
          </a:p>
          <a:p>
            <a:pPr marL="569913" indent="-225425" defTabSz="914400">
              <a:buClrTx/>
              <a:buSzTx/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Maximum displacement of the system from the equilibrium position is the </a:t>
            </a:r>
            <a:r>
              <a:rPr lang="en-US">
                <a:solidFill>
                  <a:srgbClr val="0000FF"/>
                </a:solidFill>
              </a:rPr>
              <a:t>amplitude </a:t>
            </a:r>
            <a:r>
              <a:rPr lang="en-US">
                <a:solidFill>
                  <a:schemeClr val="tx1"/>
                </a:solidFill>
              </a:rPr>
              <a:t>of the vibration.</a:t>
            </a:r>
          </a:p>
          <a:p>
            <a:pPr marL="569913" indent="-225425" defTabSz="91440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sz="4000" dirty="0" smtClean="0"/>
              <a:t>Classification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29500" y="5572125"/>
            <a:ext cx="642938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/>
          <a:srcRect r="1335"/>
          <a:stretch>
            <a:fillRect/>
          </a:stretch>
        </p:blipFill>
        <p:spPr bwMode="auto">
          <a:xfrm>
            <a:off x="755650" y="1125538"/>
            <a:ext cx="76263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/>
          <a:srcRect l="12117" t="55675" r="19881" b="25230"/>
          <a:stretch>
            <a:fillRect/>
          </a:stretch>
        </p:blipFill>
        <p:spPr bwMode="auto">
          <a:xfrm>
            <a:off x="1763713" y="4654550"/>
            <a:ext cx="525621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2"/>
          <a:srcRect l="14911" t="64340" r="78558" b="25230"/>
          <a:stretch>
            <a:fillRect/>
          </a:stretch>
        </p:blipFill>
        <p:spPr bwMode="auto">
          <a:xfrm>
            <a:off x="4067175" y="5013325"/>
            <a:ext cx="504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1403350" y="5445125"/>
            <a:ext cx="6913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LONGITUDINAL	    TRANSVERSE		TORSIONAL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912813"/>
          </a:xfrm>
        </p:spPr>
        <p:txBody>
          <a:bodyPr/>
          <a:lstStyle/>
          <a:p>
            <a:r>
              <a:rPr lang="en-US" sz="4000" smtClean="0"/>
              <a:t>Classification (Contd.)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42130" t="40407" r="23746" b="11856"/>
          <a:stretch>
            <a:fillRect/>
          </a:stretch>
        </p:blipFill>
        <p:spPr>
          <a:xfrm>
            <a:off x="250825" y="1268413"/>
            <a:ext cx="8424863" cy="3887787"/>
          </a:xfrm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042988" y="4797425"/>
            <a:ext cx="6913562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LONGITUDINAL	      TRANSVERSE	TORSIONAL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476375" y="4292600"/>
            <a:ext cx="57467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851275" y="3933825"/>
            <a:ext cx="57467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>
            <a:normAutofit/>
          </a:bodyPr>
          <a:lstStyle/>
          <a:p>
            <a:r>
              <a:rPr lang="en-US" sz="3200" dirty="0" smtClean="0"/>
              <a:t>Equation of Motion for </a:t>
            </a:r>
            <a:r>
              <a:rPr lang="en-US" sz="3200" dirty="0" err="1" smtClean="0"/>
              <a:t>Undamped</a:t>
            </a:r>
            <a:r>
              <a:rPr lang="en-US" sz="3200" dirty="0" smtClean="0"/>
              <a:t> Free Vibration</a:t>
            </a:r>
            <a:endParaRPr 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2804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sz="2400" smtClean="0"/>
              <a:t>Equation of Motion for Undamped Free Vibration (Contd.)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49363"/>
            <a:ext cx="856932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05400" cy="912813"/>
          </a:xfrm>
        </p:spPr>
        <p:txBody>
          <a:bodyPr/>
          <a:lstStyle/>
          <a:p>
            <a:r>
              <a:rPr lang="en-US" sz="2400" smtClean="0"/>
              <a:t>Equation of Motion for Undamped Free Vibration (Contd.)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52538"/>
            <a:ext cx="792956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57800" cy="795338"/>
          </a:xfrm>
        </p:spPr>
        <p:txBody>
          <a:bodyPr>
            <a:normAutofit fontScale="90000"/>
          </a:bodyPr>
          <a:lstStyle/>
          <a:p>
            <a:r>
              <a:rPr lang="en-US" sz="2400" smtClean="0"/>
              <a:t>Equation of Motion for Undamped Free Vibration (Contd.)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276350"/>
            <a:ext cx="8351838" cy="48371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9405</TotalTime>
  <Words>777</Words>
  <Application>Microsoft Office PowerPoint</Application>
  <PresentationFormat>On-screen Show (4:3)</PresentationFormat>
  <Paragraphs>151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Equation</vt:lpstr>
      <vt:lpstr>Microsoft Equation 3.0</vt:lpstr>
      <vt:lpstr>ENGINEERING MECHANICS</vt:lpstr>
      <vt:lpstr>Unit IV  Dynamics Of Particles  </vt:lpstr>
      <vt:lpstr>Introduction</vt:lpstr>
      <vt:lpstr>Classification</vt:lpstr>
      <vt:lpstr>Classification (Contd.)</vt:lpstr>
      <vt:lpstr>Equation of Motion for Undamped Free Vibration</vt:lpstr>
      <vt:lpstr>Equation of Motion for Undamped Free Vibration (Contd.)</vt:lpstr>
      <vt:lpstr>Equation of Motion for Undamped Free Vibration (Contd.)</vt:lpstr>
      <vt:lpstr>Equation of Motion for Undamped Free Vibration (Contd.)</vt:lpstr>
      <vt:lpstr>Equation of Motion for Undamped Free Vibration (Contd.)</vt:lpstr>
      <vt:lpstr>Graphical Representation of Motion</vt:lpstr>
      <vt:lpstr>Graphical Representation of Motion (Contd.)</vt:lpstr>
      <vt:lpstr>Equivalent Spring Mass System</vt:lpstr>
      <vt:lpstr>Equivalent Spring Mass System (Contd.)</vt:lpstr>
      <vt:lpstr>Problem 1</vt:lpstr>
      <vt:lpstr>Solution to Problem 1</vt:lpstr>
      <vt:lpstr>Problem 2</vt:lpstr>
      <vt:lpstr>Pendulum System</vt:lpstr>
      <vt:lpstr>Inertia-Shaft / Disc System</vt:lpstr>
      <vt:lpstr>Equivalent Stiffness</vt:lpstr>
      <vt:lpstr>Equivalent Stiffness (Contd.)</vt:lpstr>
      <vt:lpstr>Problem 3</vt:lpstr>
      <vt:lpstr>Problem 4</vt:lpstr>
      <vt:lpstr>Damped Free Vibrations</vt:lpstr>
      <vt:lpstr>Damped Free Vibrations (Contd.)</vt:lpstr>
      <vt:lpstr>Damped Free Vibrations (Contd.)</vt:lpstr>
      <vt:lpstr>Damped Free Vibrations (Contd.)</vt:lpstr>
      <vt:lpstr>Slide 28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 R MOHIDEEN</cp:lastModifiedBy>
  <cp:revision>588</cp:revision>
  <dcterms:created xsi:type="dcterms:W3CDTF">2012-01-07T15:28:18Z</dcterms:created>
  <dcterms:modified xsi:type="dcterms:W3CDTF">2012-04-23T02:36:13Z</dcterms:modified>
</cp:coreProperties>
</file>