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8" r:id="rId3"/>
    <p:sldId id="339" r:id="rId4"/>
    <p:sldId id="340" r:id="rId5"/>
    <p:sldId id="341" r:id="rId6"/>
    <p:sldId id="342" r:id="rId7"/>
    <p:sldId id="361" r:id="rId8"/>
    <p:sldId id="343" r:id="rId9"/>
    <p:sldId id="344" r:id="rId10"/>
    <p:sldId id="360" r:id="rId11"/>
    <p:sldId id="362" r:id="rId12"/>
    <p:sldId id="363" r:id="rId13"/>
    <p:sldId id="367" r:id="rId14"/>
    <p:sldId id="369" r:id="rId15"/>
    <p:sldId id="345" r:id="rId16"/>
    <p:sldId id="346" r:id="rId17"/>
    <p:sldId id="365" r:id="rId18"/>
    <p:sldId id="366" r:id="rId19"/>
    <p:sldId id="368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86329" autoAdjust="0"/>
  </p:normalViewPr>
  <p:slideViewPr>
    <p:cSldViewPr>
      <p:cViewPr>
        <p:scale>
          <a:sx n="60" d="100"/>
          <a:sy n="60" d="100"/>
        </p:scale>
        <p:origin x="-86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</a:t>
            </a:r>
            <a:r>
              <a:rPr lang="en-US" sz="4000" b="1" dirty="0" smtClean="0">
                <a:solidFill>
                  <a:srgbClr val="FF0000"/>
                </a:solidFill>
              </a:rPr>
              <a:t>12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Angles of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0866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is sometimes convenient to replace the normal force N and the friction force F by their resultant R. </a:t>
            </a:r>
          </a:p>
          <a:p>
            <a:r>
              <a:rPr lang="en-US" dirty="0" smtClean="0"/>
              <a:t>Let us consider again a block of weight W resting on a horizontal plane surface.</a:t>
            </a:r>
          </a:p>
          <a:p>
            <a:r>
              <a:rPr lang="en-US" dirty="0" smtClean="0"/>
              <a:t> If no horizontal force is applied to the block, the resultant R reduces to the normal force N (</a:t>
            </a:r>
            <a:r>
              <a:rPr lang="en-US" dirty="0" err="1" smtClean="0"/>
              <a:t>Fig.</a:t>
            </a:r>
            <a:r>
              <a:rPr lang="en-US" i="1" dirty="0" err="1" smtClean="0"/>
              <a:t>a</a:t>
            </a:r>
            <a:r>
              <a:rPr lang="en-US" i="1" dirty="0" smtClean="0"/>
              <a:t>). </a:t>
            </a:r>
          </a:p>
          <a:p>
            <a:r>
              <a:rPr lang="en-US" i="1" dirty="0" smtClean="0"/>
              <a:t>However, if the applied force P has a horizontal </a:t>
            </a:r>
            <a:r>
              <a:rPr lang="en-US" dirty="0" smtClean="0"/>
              <a:t>component </a:t>
            </a:r>
            <a:r>
              <a:rPr lang="en-US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which tends to move the block, the force R will have </a:t>
            </a:r>
            <a:r>
              <a:rPr lang="en-US" dirty="0" smtClean="0"/>
              <a:t>a horizontal component F and, thus, will form an angle </a:t>
            </a:r>
            <a:r>
              <a:rPr lang="en-US" i="1" dirty="0" smtClean="0">
                <a:sym typeface="Symbol"/>
              </a:rPr>
              <a:t></a:t>
            </a:r>
            <a:r>
              <a:rPr lang="en-US" dirty="0" smtClean="0"/>
              <a:t> with the normal to the surface (Fig. </a:t>
            </a:r>
            <a:r>
              <a:rPr lang="en-US" i="1" dirty="0" smtClean="0"/>
              <a:t>b). </a:t>
            </a:r>
          </a:p>
          <a:p>
            <a:r>
              <a:rPr lang="en-US" i="1" dirty="0" smtClean="0"/>
              <a:t>If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is increased until motion </a:t>
            </a:r>
            <a:r>
              <a:rPr lang="en-US" dirty="0" smtClean="0"/>
              <a:t>becomes impending, the angle between R and the vertical grows and reaches a maximum value so that </a:t>
            </a:r>
            <a:r>
              <a:rPr lang="en-US" i="1" dirty="0" smtClean="0">
                <a:sym typeface="Symbol"/>
              </a:rPr>
              <a:t> = </a:t>
            </a:r>
            <a:r>
              <a:rPr lang="en-US" i="1" baseline="-25000" dirty="0" smtClean="0">
                <a:sym typeface="Symbol"/>
              </a:rPr>
              <a:t>s</a:t>
            </a:r>
            <a:r>
              <a:rPr lang="en-US" dirty="0" smtClean="0"/>
              <a:t> 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This value is called the angle of static friction and is denoted by </a:t>
            </a:r>
            <a:r>
              <a:rPr lang="en-US" i="1" dirty="0" smtClean="0">
                <a:sym typeface="Symbol"/>
              </a:rPr>
              <a:t></a:t>
            </a:r>
            <a:r>
              <a:rPr lang="en-US" i="1" baseline="-25000" dirty="0" smtClean="0">
                <a:sym typeface="Symbol"/>
              </a:rPr>
              <a:t>s</a:t>
            </a:r>
            <a:r>
              <a:rPr lang="en-US" i="1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066800"/>
            <a:ext cx="12477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657600"/>
            <a:ext cx="1381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799" y="5334000"/>
            <a:ext cx="2428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Angles of Repose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6400800" cy="53339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Consider a block resting on a board and subjected to no other force than its weight W and the reaction R of the board. </a:t>
            </a:r>
          </a:p>
          <a:p>
            <a:r>
              <a:rPr lang="en-US" sz="2400" dirty="0" smtClean="0"/>
              <a:t>The board can be given any desired inclination. </a:t>
            </a:r>
          </a:p>
          <a:p>
            <a:r>
              <a:rPr lang="en-US" sz="2400" dirty="0" smtClean="0"/>
              <a:t>If the board is horizontal, the force R exerted by the board on the block is perpendicular to the board and balances the weight W (Fig. </a:t>
            </a:r>
            <a:r>
              <a:rPr lang="en-US" sz="2400" i="1" dirty="0" smtClean="0"/>
              <a:t>a).</a:t>
            </a:r>
          </a:p>
          <a:p>
            <a:r>
              <a:rPr lang="en-US" sz="2400" i="1" dirty="0" smtClean="0"/>
              <a:t>If the board is given a small angle </a:t>
            </a:r>
            <a:r>
              <a:rPr lang="en-US" sz="2400" dirty="0" smtClean="0"/>
              <a:t>of inclination </a:t>
            </a:r>
            <a:r>
              <a:rPr lang="en-US" sz="2400" dirty="0" smtClean="0">
                <a:sym typeface="Symbol"/>
              </a:rPr>
              <a:t></a:t>
            </a:r>
            <a:r>
              <a:rPr lang="en-US" sz="2400" dirty="0" smtClean="0"/>
              <a:t>, the force R will deviate from the perpendicular to the board by the angle </a:t>
            </a:r>
            <a:r>
              <a:rPr lang="en-US" sz="2400" dirty="0" smtClean="0">
                <a:sym typeface="Symbol"/>
              </a:rPr>
              <a:t></a:t>
            </a:r>
            <a:r>
              <a:rPr lang="en-US" sz="2400" dirty="0" smtClean="0"/>
              <a:t> and will keep balancing W (Fig. </a:t>
            </a:r>
            <a:r>
              <a:rPr lang="en-US" sz="2400" i="1" dirty="0" smtClean="0"/>
              <a:t>b)</a:t>
            </a:r>
          </a:p>
          <a:p>
            <a:r>
              <a:rPr lang="en-US" sz="2400" i="1" dirty="0" smtClean="0"/>
              <a:t>It </a:t>
            </a:r>
            <a:r>
              <a:rPr lang="en-US" sz="2400" dirty="0" smtClean="0"/>
              <a:t>will then have a normal component N of magnitude </a:t>
            </a:r>
            <a:r>
              <a:rPr lang="en-US" sz="2400" i="1" dirty="0" smtClean="0"/>
              <a:t>N = W </a:t>
            </a:r>
            <a:r>
              <a:rPr lang="en-US" sz="2400" i="1" dirty="0" err="1" smtClean="0"/>
              <a:t>cos</a:t>
            </a:r>
            <a:r>
              <a:rPr lang="en-US" sz="2400" i="1" dirty="0" smtClean="0"/>
              <a:t> </a:t>
            </a:r>
            <a:r>
              <a:rPr lang="en-US" sz="2400" dirty="0" smtClean="0">
                <a:sym typeface="Symbol"/>
              </a:rPr>
              <a:t></a:t>
            </a:r>
            <a:r>
              <a:rPr lang="en-US" sz="2400" i="1" dirty="0" smtClean="0"/>
              <a:t> </a:t>
            </a:r>
            <a:r>
              <a:rPr lang="en-US" sz="2400" dirty="0" smtClean="0"/>
              <a:t>and a tangential component F of magnitude  </a:t>
            </a:r>
            <a:r>
              <a:rPr lang="en-US" sz="2400" i="1" dirty="0" smtClean="0"/>
              <a:t>F = W sin</a:t>
            </a:r>
            <a:r>
              <a:rPr lang="en-US" sz="2400" dirty="0" smtClean="0">
                <a:sym typeface="Symbol"/>
              </a:rPr>
              <a:t> </a:t>
            </a:r>
            <a:r>
              <a:rPr lang="en-US" sz="2400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295400"/>
            <a:ext cx="1828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57600"/>
            <a:ext cx="2333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Angles of Repose (Contd.)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3124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If we keep increasing the angle of inclination, motion will soon become impending.</a:t>
            </a:r>
          </a:p>
          <a:p>
            <a:r>
              <a:rPr lang="en-US" dirty="0" smtClean="0"/>
              <a:t> At that time, the angle between R and the normal will have reached its maximum value </a:t>
            </a:r>
            <a:r>
              <a:rPr lang="en-US" dirty="0" smtClean="0">
                <a:sym typeface="Symbol"/>
              </a:rPr>
              <a:t></a:t>
            </a:r>
            <a:r>
              <a:rPr lang="en-US" i="1" baseline="-25000" dirty="0" smtClean="0"/>
              <a:t>s </a:t>
            </a:r>
            <a:r>
              <a:rPr lang="en-US" i="1" dirty="0" smtClean="0"/>
              <a:t>(Fig. c). </a:t>
            </a:r>
          </a:p>
          <a:p>
            <a:r>
              <a:rPr lang="en-US" i="1" dirty="0" smtClean="0"/>
              <a:t>The value </a:t>
            </a:r>
            <a:r>
              <a:rPr lang="en-US" dirty="0" smtClean="0"/>
              <a:t>of the angle of inclination corresponding to impending motion is called the </a:t>
            </a:r>
            <a:r>
              <a:rPr lang="en-US" b="1" i="1" dirty="0" smtClean="0"/>
              <a:t>angle of repose.</a:t>
            </a:r>
          </a:p>
          <a:p>
            <a:r>
              <a:rPr lang="en-US" b="1" i="1" dirty="0" smtClean="0"/>
              <a:t> </a:t>
            </a:r>
            <a:r>
              <a:rPr lang="en-US" i="1" dirty="0" smtClean="0"/>
              <a:t>Clearly, the angle of repose is equal to </a:t>
            </a:r>
            <a:r>
              <a:rPr lang="en-US" dirty="0" smtClean="0"/>
              <a:t>the angle of static friction </a:t>
            </a:r>
            <a:r>
              <a:rPr lang="en-US" dirty="0" smtClean="0">
                <a:sym typeface="Symbol"/>
              </a:rPr>
              <a:t></a:t>
            </a:r>
            <a:r>
              <a:rPr lang="en-US" i="1" baseline="-25000" dirty="0" smtClean="0"/>
              <a:t>s 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If the angle of inclination u is further </a:t>
            </a:r>
            <a:r>
              <a:rPr lang="en-US" dirty="0" smtClean="0"/>
              <a:t>increased, motion starts and the angle between R and the normal drops to the lower value </a:t>
            </a:r>
            <a:r>
              <a:rPr lang="en-US" dirty="0" smtClean="0">
                <a:sym typeface="Symbol"/>
              </a:rPr>
              <a:t></a:t>
            </a:r>
            <a:r>
              <a:rPr lang="en-US" i="1" baseline="-25000" dirty="0" smtClean="0"/>
              <a:t>k</a:t>
            </a:r>
            <a:r>
              <a:rPr lang="en-US" i="1" dirty="0" smtClean="0"/>
              <a:t> (Fig. d). </a:t>
            </a:r>
          </a:p>
          <a:p>
            <a:r>
              <a:rPr lang="en-US" i="1" dirty="0" smtClean="0"/>
              <a:t>The reaction R is not vertical </a:t>
            </a:r>
            <a:r>
              <a:rPr lang="en-US" dirty="0" smtClean="0"/>
              <a:t>any more, and the forces acting on the block are unbalanced.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19575"/>
            <a:ext cx="20097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238625"/>
            <a:ext cx="1914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Find the static coefficient friction of  between the block shown in the figure having a mass of 75 kg and the surface.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3048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9133093" flipH="1">
            <a:off x="1718156" y="4023991"/>
            <a:ext cx="5334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30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473661">
            <a:off x="1219200" y="33528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P=300 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963" y="3251004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75 kg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 of forces on the block are shown</a:t>
            </a:r>
          </a:p>
          <a:p>
            <a:r>
              <a:rPr lang="en-US" dirty="0" smtClean="0"/>
              <a:t>Resolving the forces horizontally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Resolving the forces vertically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Hence to find the static friction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1828800"/>
            <a:ext cx="29813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0" y="2490788"/>
          <a:ext cx="3761342" cy="862012"/>
        </p:xfrm>
        <a:graphic>
          <a:graphicData uri="http://schemas.openxmlformats.org/presentationml/2006/ole">
            <p:oleObj spid="_x0000_s5124" name="Equation" r:id="rId4" imgW="1993680" imgH="45720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47800" y="3962400"/>
          <a:ext cx="3605880" cy="865187"/>
        </p:xfrm>
        <a:graphic>
          <a:graphicData uri="http://schemas.openxmlformats.org/presentationml/2006/ole">
            <p:oleObj spid="_x0000_s5126" name="Equation" r:id="rId5" imgW="1904760" imgH="45720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447800" y="5486400"/>
          <a:ext cx="2819400" cy="1156723"/>
        </p:xfrm>
        <a:graphic>
          <a:graphicData uri="http://schemas.openxmlformats.org/presentationml/2006/ole">
            <p:oleObj spid="_x0000_s5127" name="Equation" r:id="rId6" imgW="154908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8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8975" y="1066800"/>
            <a:ext cx="3375025" cy="233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Problem </a:t>
            </a:r>
            <a:r>
              <a:rPr lang="en-US" sz="4800" b="1" dirty="0" smtClean="0"/>
              <a:t>2</a:t>
            </a:r>
            <a:r>
              <a:rPr lang="en-US" sz="3200" b="1" dirty="0" smtClean="0"/>
              <a:t>  </a:t>
            </a:r>
            <a:endParaRPr lang="en-US" sz="3200" b="1" dirty="0" smtClean="0"/>
          </a:p>
        </p:txBody>
      </p:sp>
      <p:sp>
        <p:nvSpPr>
          <p:cNvPr id="74779" name="Rectangle 27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 450 N force acts as shown on a</a:t>
            </a:r>
          </a:p>
          <a:p>
            <a:pPr marL="0" indent="0">
              <a:buFontTx/>
              <a:buNone/>
            </a:pPr>
            <a:r>
              <a:rPr lang="en-US" dirty="0" smtClean="0"/>
              <a:t>1350 N block placed on an inclined</a:t>
            </a:r>
          </a:p>
          <a:p>
            <a:pPr marL="0" indent="0">
              <a:buFontTx/>
              <a:buNone/>
            </a:pPr>
            <a:r>
              <a:rPr lang="en-US" dirty="0" smtClean="0"/>
              <a:t>plane. The coefficients of friction</a:t>
            </a:r>
          </a:p>
          <a:p>
            <a:pPr marL="0" indent="0">
              <a:buFontTx/>
              <a:buNone/>
            </a:pPr>
            <a:r>
              <a:rPr lang="en-US" dirty="0" smtClean="0"/>
              <a:t>between the block and plane are                            </a:t>
            </a:r>
            <a:r>
              <a:rPr lang="en-US" dirty="0" err="1" smtClean="0"/>
              <a:t>μ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=0.25 and </a:t>
            </a:r>
            <a:r>
              <a:rPr lang="en-US" dirty="0" err="1" smtClean="0"/>
              <a:t>μ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= 0.20. Determine whether</a:t>
            </a:r>
          </a:p>
          <a:p>
            <a:pPr marL="0" indent="0">
              <a:buFontTx/>
              <a:buNone/>
            </a:pPr>
            <a:r>
              <a:rPr lang="en-US" dirty="0" smtClean="0"/>
              <a:t>the block is in equilibrium and find the</a:t>
            </a:r>
          </a:p>
          <a:p>
            <a:pPr marL="0" indent="0">
              <a:buFontTx/>
              <a:buNone/>
            </a:pPr>
            <a:r>
              <a:rPr lang="en-US" dirty="0" smtClean="0"/>
              <a:t>value of the friction force.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Solution to Problem 2 </a:t>
            </a:r>
            <a:r>
              <a:rPr lang="en-US" sz="2800" b="1" dirty="0" smtClean="0"/>
              <a:t>(Contd.)</a:t>
            </a:r>
            <a:endParaRPr lang="en-US" sz="3600" b="1" dirty="0" smtClean="0"/>
          </a:p>
        </p:txBody>
      </p:sp>
      <p:sp>
        <p:nvSpPr>
          <p:cNvPr id="25628" name="Rectangle 28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6868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Step 1: Determine values of friction force and normal reaction force from plane required to maintain equilibrium.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Assuming that F is directed down and to the left, free-body diagram of the block is drawn 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Resolving the forces parallel and perpendicular to the incline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r>
              <a:rPr lang="en-US" sz="2400" dirty="0" smtClean="0"/>
              <a:t>The force F required to maintain equilibrium is an </a:t>
            </a:r>
            <a:r>
              <a:rPr lang="en-US" sz="2400" dirty="0" smtClean="0"/>
              <a:t>-360 N and is </a:t>
            </a:r>
            <a:r>
              <a:rPr lang="en-US" sz="2400" dirty="0" smtClean="0"/>
              <a:t>directed </a:t>
            </a:r>
            <a:r>
              <a:rPr lang="en-US" sz="2400" dirty="0" smtClean="0"/>
              <a:t>up  and </a:t>
            </a:r>
            <a:r>
              <a:rPr lang="en-US" sz="2400" dirty="0" smtClean="0"/>
              <a:t>to the right; the tendency of the block is thus to move down the plane.</a:t>
            </a:r>
            <a:endParaRPr lang="en-US" sz="6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2971800"/>
            <a:ext cx="3124200" cy="2322816"/>
            <a:chOff x="152400" y="2971800"/>
            <a:chExt cx="3124200" cy="232281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124200"/>
              <a:ext cx="2971800" cy="217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295400" y="29718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1350 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4724400"/>
              <a:ext cx="838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r>
                <a:rPr lang="en-US" dirty="0" smtClean="0">
                  <a:solidFill>
                    <a:srgbClr val="C00000"/>
                  </a:solidFill>
                </a:rPr>
                <a:t>50 </a:t>
              </a:r>
              <a:r>
                <a:rPr lang="en-US" dirty="0" smtClean="0">
                  <a:solidFill>
                    <a:srgbClr val="C00000"/>
                  </a:solidFill>
                </a:rPr>
                <a:t>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10000" y="3124200"/>
          <a:ext cx="2873131" cy="1727200"/>
        </p:xfrm>
        <a:graphic>
          <a:graphicData uri="http://schemas.openxmlformats.org/presentationml/2006/ole">
            <p:oleObj spid="_x0000_s1026" name="Equation" r:id="rId4" imgW="2197080" imgH="13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Solution to Problem </a:t>
            </a:r>
            <a:r>
              <a:rPr lang="en-US" b="1" dirty="0" smtClean="0"/>
              <a:t>2</a:t>
            </a:r>
            <a:r>
              <a:rPr lang="en-US" sz="2400" b="1" dirty="0" smtClean="0"/>
              <a:t> </a:t>
            </a:r>
            <a:r>
              <a:rPr lang="en-US" sz="3600" b="1" dirty="0" smtClean="0"/>
              <a:t>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2: </a:t>
            </a:r>
            <a:r>
              <a:rPr lang="en-US" sz="2400" dirty="0" smtClean="0"/>
              <a:t>Calculate maximum friction force and compare with friction force required for equilibrium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The magnitude of the </a:t>
            </a:r>
            <a:r>
              <a:rPr lang="en-US" sz="2000" dirty="0" smtClean="0"/>
              <a:t>maximum friction force which may </a:t>
            </a:r>
            <a:r>
              <a:rPr lang="en-US" sz="2000" dirty="0" smtClean="0"/>
              <a:t>be developed is</a:t>
            </a:r>
          </a:p>
          <a:p>
            <a:pPr lvl="1">
              <a:buNone/>
            </a:pPr>
            <a:r>
              <a:rPr lang="en-US" sz="2000" i="1" dirty="0" smtClean="0"/>
              <a:t>			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m</a:t>
            </a:r>
            <a:r>
              <a:rPr lang="en-US" sz="2400" i="1" dirty="0" smtClean="0"/>
              <a:t>= </a:t>
            </a:r>
            <a:r>
              <a:rPr lang="en-US" sz="2400" i="1" dirty="0" smtClean="0">
                <a:sym typeface="Symbol"/>
              </a:rPr>
              <a:t></a:t>
            </a:r>
            <a:r>
              <a:rPr lang="en-US" sz="2400" i="1" baseline="-25000" dirty="0" err="1" smtClean="0"/>
              <a:t>s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= 0.25(1080) =270 N</a:t>
            </a:r>
            <a:endParaRPr lang="en-US" sz="2000" i="1" dirty="0" smtClean="0"/>
          </a:p>
          <a:p>
            <a:pPr lvl="1"/>
            <a:r>
              <a:rPr lang="en-US" sz="2000" dirty="0" smtClean="0"/>
              <a:t>Since the value of the force required to maintain equilibrium </a:t>
            </a:r>
            <a:r>
              <a:rPr lang="en-US" sz="2000" dirty="0" smtClean="0"/>
              <a:t>(360 N) is larger </a:t>
            </a:r>
            <a:r>
              <a:rPr lang="en-US" sz="2000" dirty="0" smtClean="0"/>
              <a:t>than the maximum value which may be obtained </a:t>
            </a:r>
            <a:r>
              <a:rPr lang="en-US" sz="2000" dirty="0" smtClean="0"/>
              <a:t>(270N), equilibrium will </a:t>
            </a:r>
            <a:r>
              <a:rPr lang="en-US" sz="2000" dirty="0" smtClean="0"/>
              <a:t>not be maintained and </a:t>
            </a:r>
            <a:r>
              <a:rPr lang="en-US" sz="2000" i="1" dirty="0" smtClean="0"/>
              <a:t>the block will slide down the plane</a:t>
            </a:r>
            <a:r>
              <a:rPr lang="en-US" sz="2000" i="1" dirty="0" smtClean="0"/>
              <a:t>.</a:t>
            </a:r>
          </a:p>
          <a:p>
            <a:r>
              <a:rPr lang="en-US" sz="2400" dirty="0" smtClean="0"/>
              <a:t>Step 3: </a:t>
            </a:r>
            <a:r>
              <a:rPr lang="en-US" sz="2400" dirty="0" smtClean="0"/>
              <a:t>The magnitude of the actual friction </a:t>
            </a:r>
            <a:r>
              <a:rPr lang="en-US" sz="2400" dirty="0" smtClean="0"/>
              <a:t>force is </a:t>
            </a:r>
            <a:r>
              <a:rPr lang="en-US" sz="2400" dirty="0" smtClean="0"/>
              <a:t>obtained as follows:</a:t>
            </a:r>
          </a:p>
          <a:p>
            <a:pPr>
              <a:buNone/>
            </a:pPr>
            <a:r>
              <a:rPr lang="en-US" sz="2400" i="1" dirty="0" smtClean="0"/>
              <a:t>			F</a:t>
            </a:r>
            <a:r>
              <a:rPr lang="en-US" sz="1100" i="1" dirty="0" smtClean="0"/>
              <a:t>actual</a:t>
            </a:r>
            <a:r>
              <a:rPr lang="en-US" sz="600" i="1" dirty="0" smtClean="0"/>
              <a:t> </a:t>
            </a:r>
            <a:r>
              <a:rPr lang="en-US" sz="2400" i="1" dirty="0" smtClean="0"/>
              <a:t>= </a:t>
            </a:r>
            <a:r>
              <a:rPr lang="en-US" sz="2400" i="1" dirty="0" err="1" smtClean="0"/>
              <a:t>F</a:t>
            </a:r>
            <a:r>
              <a:rPr lang="en-US" sz="1200" i="1" dirty="0" err="1" smtClean="0"/>
              <a:t>k</a:t>
            </a:r>
            <a:r>
              <a:rPr lang="en-US" sz="900" i="1" dirty="0" smtClean="0"/>
              <a:t> </a:t>
            </a:r>
            <a:r>
              <a:rPr lang="en-US" sz="2400" i="1" dirty="0" smtClean="0"/>
              <a:t>= </a:t>
            </a:r>
            <a:r>
              <a:rPr lang="en-US" sz="2400" i="1" dirty="0" smtClean="0">
                <a:sym typeface="Symbol"/>
              </a:rPr>
              <a:t></a:t>
            </a:r>
            <a:r>
              <a:rPr lang="en-US" sz="1300" i="1" dirty="0" err="1" smtClean="0"/>
              <a:t>k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=</a:t>
            </a:r>
            <a:r>
              <a:rPr lang="de-DE" sz="2400" dirty="0" smtClean="0"/>
              <a:t> 0.20(270) = 54 N</a:t>
            </a:r>
          </a:p>
          <a:p>
            <a:pPr lvl="1"/>
            <a:r>
              <a:rPr lang="en-US" sz="2000" dirty="0" smtClean="0"/>
              <a:t>The sense of this force is opposite to the sense of motion; the force is thus directed up and to the right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Problem 3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525963"/>
          </a:xfrm>
        </p:spPr>
        <p:txBody>
          <a:bodyPr/>
          <a:lstStyle/>
          <a:p>
            <a:r>
              <a:rPr lang="en-US" dirty="0" smtClean="0"/>
              <a:t>A support block is acted upon by two forces as shown. Knowing that </a:t>
            </a:r>
            <a:r>
              <a:rPr lang="en-US" dirty="0" smtClean="0"/>
              <a:t>the coefficients </a:t>
            </a:r>
            <a:r>
              <a:rPr lang="en-US" dirty="0" smtClean="0"/>
              <a:t>of friction between the block and the incline are </a:t>
            </a:r>
            <a:r>
              <a:rPr lang="en-US" dirty="0" smtClean="0">
                <a:sym typeface="Symbol"/>
              </a:rPr>
              <a:t></a:t>
            </a:r>
            <a:r>
              <a:rPr lang="en-US" i="1" baseline="-25000" dirty="0" smtClean="0"/>
              <a:t>s</a:t>
            </a:r>
            <a:r>
              <a:rPr lang="en-US" i="1" dirty="0" smtClean="0"/>
              <a:t> = </a:t>
            </a:r>
            <a:r>
              <a:rPr lang="en-US" i="1" dirty="0" smtClean="0"/>
              <a:t>0.35 </a:t>
            </a:r>
            <a:r>
              <a:rPr lang="en-US" i="1" dirty="0" smtClean="0"/>
              <a:t>and </a:t>
            </a:r>
            <a:r>
              <a:rPr lang="en-US" dirty="0" smtClean="0">
                <a:sym typeface="Symbol"/>
              </a:rPr>
              <a:t></a:t>
            </a:r>
            <a:r>
              <a:rPr lang="en-US" i="1" baseline="-25000" dirty="0" smtClean="0"/>
              <a:t>k </a:t>
            </a:r>
            <a:r>
              <a:rPr lang="en-US" i="1" dirty="0" smtClean="0"/>
              <a:t>= </a:t>
            </a:r>
            <a:r>
              <a:rPr lang="en-US" i="1" dirty="0" smtClean="0"/>
              <a:t>0.25, determine the force P required </a:t>
            </a:r>
            <a:endParaRPr lang="en-US" i="1" dirty="0" smtClean="0"/>
          </a:p>
          <a:p>
            <a:pPr lvl="1"/>
            <a:r>
              <a:rPr lang="en-US" i="1" dirty="0" smtClean="0"/>
              <a:t>(</a:t>
            </a:r>
            <a:r>
              <a:rPr lang="en-US" i="1" dirty="0" smtClean="0"/>
              <a:t>a) to start the block moving </a:t>
            </a:r>
            <a:r>
              <a:rPr lang="en-US" i="1" dirty="0" smtClean="0"/>
              <a:t>up </a:t>
            </a:r>
            <a:r>
              <a:rPr lang="en-US" dirty="0" smtClean="0"/>
              <a:t>the </a:t>
            </a:r>
            <a:r>
              <a:rPr lang="en-US" dirty="0" smtClean="0"/>
              <a:t>incline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b) to keep it moving up, </a:t>
            </a:r>
            <a:endParaRPr lang="en-US" i="1" dirty="0" smtClean="0"/>
          </a:p>
          <a:p>
            <a:pPr lvl="1"/>
            <a:r>
              <a:rPr lang="en-US" i="1" dirty="0" smtClean="0"/>
              <a:t>(</a:t>
            </a:r>
            <a:r>
              <a:rPr lang="en-US" i="1" dirty="0" smtClean="0"/>
              <a:t>c) to prevent it from sliding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86200"/>
            <a:ext cx="26670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Solution to Problem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839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8943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86300"/>
            <a:ext cx="91344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UNIT V 	FRICTION AND ELEMENTS OF RIGID BODY DYNAMICS 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Frictional force – </a:t>
            </a:r>
          </a:p>
          <a:p>
            <a:pPr lvl="1"/>
            <a:r>
              <a:rPr lang="en-US" dirty="0" smtClean="0"/>
              <a:t>Laws of </a:t>
            </a:r>
            <a:r>
              <a:rPr lang="en-US" dirty="0" err="1" smtClean="0"/>
              <a:t>Coloumb</a:t>
            </a:r>
            <a:r>
              <a:rPr lang="en-US" dirty="0" smtClean="0"/>
              <a:t> friction </a:t>
            </a:r>
          </a:p>
          <a:p>
            <a:pPr lvl="1"/>
            <a:r>
              <a:rPr lang="en-US" dirty="0" smtClean="0"/>
              <a:t>Simple contact friction </a:t>
            </a:r>
          </a:p>
          <a:p>
            <a:pPr lvl="1"/>
            <a:r>
              <a:rPr lang="en-US" dirty="0" smtClean="0"/>
              <a:t>Rolling resistance – </a:t>
            </a:r>
          </a:p>
          <a:p>
            <a:pPr lvl="1"/>
            <a:r>
              <a:rPr lang="en-US" dirty="0" smtClean="0"/>
              <a:t>Belt friction </a:t>
            </a:r>
          </a:p>
          <a:p>
            <a:r>
              <a:rPr lang="en-US" dirty="0" smtClean="0"/>
              <a:t>Translation and Rotation of Rigid Bodies </a:t>
            </a:r>
          </a:p>
          <a:p>
            <a:pPr lvl="1"/>
            <a:r>
              <a:rPr lang="en-US" dirty="0" smtClean="0"/>
              <a:t>Velocity and acceleration </a:t>
            </a:r>
          </a:p>
          <a:p>
            <a:pPr lvl="1"/>
            <a:r>
              <a:rPr lang="en-US" dirty="0" smtClean="0"/>
              <a:t> General Plane motion.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in Screws</a:t>
            </a:r>
          </a:p>
        </p:txBody>
      </p:sp>
      <p:pic>
        <p:nvPicPr>
          <p:cNvPr id="266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259" y="1747511"/>
            <a:ext cx="6481482" cy="4231341"/>
          </a:xfrm>
          <a:noFill/>
        </p:spPr>
      </p:pic>
      <p:sp>
        <p:nvSpPr>
          <p:cNvPr id="26628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-180975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8604250" cy="529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/>
              <a:t>Friction in Screws (Contd.)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8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Friction in Screws (Contd.)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62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63638"/>
            <a:ext cx="79200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Friction in Screws (Contd.)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7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76327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Friction in Screws (Contd.)</a:t>
            </a:r>
            <a:br>
              <a:rPr lang="en-US" sz="3600" smtClean="0"/>
            </a:br>
            <a:r>
              <a:rPr lang="en-US" sz="3600" b="1" smtClean="0"/>
              <a:t>Upward Motion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9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7272338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smtClean="0"/>
              <a:t> </a:t>
            </a:r>
            <a:r>
              <a:rPr lang="en-US" sz="2800" smtClean="0"/>
              <a:t>Friction in Screws </a:t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800" b="1" smtClean="0"/>
              <a:t>Upward Motion </a:t>
            </a:r>
            <a:r>
              <a:rPr lang="en-US" sz="2800" smtClean="0"/>
              <a:t>(Contd.)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983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329" y="1832675"/>
            <a:ext cx="6517341" cy="4061012"/>
          </a:xfrm>
          <a:noFill/>
        </p:spPr>
      </p:pic>
      <p:sp>
        <p:nvSpPr>
          <p:cNvPr id="98308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Friction in Screws (Contd.)</a:t>
            </a:r>
            <a:br>
              <a:rPr lang="en-US" sz="3600" smtClean="0"/>
            </a:br>
            <a:r>
              <a:rPr lang="en-US" sz="3600" b="1" smtClean="0"/>
              <a:t>Downward Motion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3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2"/>
          <a:srcRect b="998"/>
          <a:stretch>
            <a:fillRect/>
          </a:stretch>
        </p:blipFill>
        <p:spPr bwMode="auto">
          <a:xfrm>
            <a:off x="395288" y="1125538"/>
            <a:ext cx="7848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Locking</a:t>
            </a:r>
          </a:p>
        </p:txBody>
      </p:sp>
      <p:pic>
        <p:nvPicPr>
          <p:cNvPr id="1024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753" y="1622005"/>
            <a:ext cx="6732494" cy="4482353"/>
          </a:xfrm>
          <a:noFill/>
        </p:spPr>
      </p:pic>
      <p:sp>
        <p:nvSpPr>
          <p:cNvPr id="102405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</a:t>
            </a:r>
          </a:p>
        </p:txBody>
      </p:sp>
      <p:pic>
        <p:nvPicPr>
          <p:cNvPr id="1034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117" y="1720617"/>
            <a:ext cx="6409765" cy="4285129"/>
          </a:xfrm>
          <a:noFill/>
        </p:spPr>
      </p:pic>
      <p:sp>
        <p:nvSpPr>
          <p:cNvPr id="103429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3</a:t>
            </a:r>
          </a:p>
        </p:txBody>
      </p:sp>
      <p:pic>
        <p:nvPicPr>
          <p:cNvPr id="1044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825" y="1928035"/>
            <a:ext cx="6434349" cy="3870292"/>
          </a:xfrm>
          <a:noFill/>
        </p:spPr>
      </p:pic>
      <p:sp>
        <p:nvSpPr>
          <p:cNvPr id="104452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Freeform 30"/>
          <p:cNvSpPr>
            <a:spLocks/>
          </p:cNvSpPr>
          <p:nvPr/>
        </p:nvSpPr>
        <p:spPr bwMode="auto">
          <a:xfrm>
            <a:off x="5457825" y="3613150"/>
            <a:ext cx="3197225" cy="60483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013" y="321"/>
              </a:cxn>
              <a:cxn ang="0">
                <a:pos x="1991" y="263"/>
              </a:cxn>
              <a:cxn ang="0">
                <a:pos x="1968" y="204"/>
              </a:cxn>
              <a:cxn ang="0">
                <a:pos x="1934" y="263"/>
              </a:cxn>
              <a:cxn ang="0">
                <a:pos x="1878" y="321"/>
              </a:cxn>
              <a:cxn ang="0">
                <a:pos x="1811" y="302"/>
              </a:cxn>
              <a:cxn ang="0">
                <a:pos x="1743" y="312"/>
              </a:cxn>
              <a:cxn ang="0">
                <a:pos x="1698" y="214"/>
              </a:cxn>
              <a:cxn ang="0">
                <a:pos x="1664" y="175"/>
              </a:cxn>
              <a:cxn ang="0">
                <a:pos x="1653" y="263"/>
              </a:cxn>
              <a:cxn ang="0">
                <a:pos x="1586" y="282"/>
              </a:cxn>
              <a:cxn ang="0">
                <a:pos x="1541" y="273"/>
              </a:cxn>
              <a:cxn ang="0">
                <a:pos x="1518" y="273"/>
              </a:cxn>
              <a:cxn ang="0">
                <a:pos x="1473" y="341"/>
              </a:cxn>
              <a:cxn ang="0">
                <a:pos x="1439" y="204"/>
              </a:cxn>
              <a:cxn ang="0">
                <a:pos x="1383" y="243"/>
              </a:cxn>
              <a:cxn ang="0">
                <a:pos x="1293" y="302"/>
              </a:cxn>
              <a:cxn ang="0">
                <a:pos x="1226" y="302"/>
              </a:cxn>
              <a:cxn ang="0">
                <a:pos x="1181" y="312"/>
              </a:cxn>
              <a:cxn ang="0">
                <a:pos x="1125" y="331"/>
              </a:cxn>
              <a:cxn ang="0">
                <a:pos x="1113" y="204"/>
              </a:cxn>
              <a:cxn ang="0">
                <a:pos x="1057" y="351"/>
              </a:cxn>
              <a:cxn ang="0">
                <a:pos x="1001" y="312"/>
              </a:cxn>
              <a:cxn ang="0">
                <a:pos x="922" y="273"/>
              </a:cxn>
              <a:cxn ang="0">
                <a:pos x="821" y="214"/>
              </a:cxn>
              <a:cxn ang="0">
                <a:pos x="720" y="224"/>
              </a:cxn>
              <a:cxn ang="0">
                <a:pos x="664" y="321"/>
              </a:cxn>
              <a:cxn ang="0">
                <a:pos x="585" y="351"/>
              </a:cxn>
              <a:cxn ang="0">
                <a:pos x="574" y="292"/>
              </a:cxn>
              <a:cxn ang="0">
                <a:pos x="506" y="312"/>
              </a:cxn>
              <a:cxn ang="0">
                <a:pos x="495" y="292"/>
              </a:cxn>
              <a:cxn ang="0">
                <a:pos x="472" y="282"/>
              </a:cxn>
              <a:cxn ang="0">
                <a:pos x="427" y="292"/>
              </a:cxn>
              <a:cxn ang="0">
                <a:pos x="394" y="263"/>
              </a:cxn>
              <a:cxn ang="0">
                <a:pos x="371" y="292"/>
              </a:cxn>
              <a:cxn ang="0">
                <a:pos x="337" y="292"/>
              </a:cxn>
              <a:cxn ang="0">
                <a:pos x="315" y="302"/>
              </a:cxn>
              <a:cxn ang="0">
                <a:pos x="292" y="282"/>
              </a:cxn>
              <a:cxn ang="0">
                <a:pos x="292" y="175"/>
              </a:cxn>
              <a:cxn ang="0">
                <a:pos x="247" y="253"/>
              </a:cxn>
              <a:cxn ang="0">
                <a:pos x="169" y="273"/>
              </a:cxn>
              <a:cxn ang="0">
                <a:pos x="135" y="282"/>
              </a:cxn>
              <a:cxn ang="0">
                <a:pos x="67" y="312"/>
              </a:cxn>
              <a:cxn ang="0">
                <a:pos x="0" y="321"/>
              </a:cxn>
            </a:cxnLst>
            <a:rect l="0" t="0" r="r" b="b"/>
            <a:pathLst>
              <a:path w="2014" h="381">
                <a:moveTo>
                  <a:pt x="11" y="321"/>
                </a:moveTo>
                <a:lnTo>
                  <a:pt x="22" y="0"/>
                </a:lnTo>
                <a:lnTo>
                  <a:pt x="2013" y="0"/>
                </a:lnTo>
                <a:lnTo>
                  <a:pt x="2013" y="321"/>
                </a:lnTo>
                <a:lnTo>
                  <a:pt x="2002" y="292"/>
                </a:lnTo>
                <a:lnTo>
                  <a:pt x="1991" y="263"/>
                </a:lnTo>
                <a:lnTo>
                  <a:pt x="1968" y="233"/>
                </a:lnTo>
                <a:lnTo>
                  <a:pt x="1968" y="204"/>
                </a:lnTo>
                <a:lnTo>
                  <a:pt x="1946" y="233"/>
                </a:lnTo>
                <a:lnTo>
                  <a:pt x="1934" y="263"/>
                </a:lnTo>
                <a:lnTo>
                  <a:pt x="1901" y="292"/>
                </a:lnTo>
                <a:lnTo>
                  <a:pt x="1878" y="321"/>
                </a:lnTo>
                <a:lnTo>
                  <a:pt x="1844" y="302"/>
                </a:lnTo>
                <a:lnTo>
                  <a:pt x="1811" y="302"/>
                </a:lnTo>
                <a:lnTo>
                  <a:pt x="1777" y="292"/>
                </a:lnTo>
                <a:lnTo>
                  <a:pt x="1743" y="312"/>
                </a:lnTo>
                <a:lnTo>
                  <a:pt x="1721" y="253"/>
                </a:lnTo>
                <a:lnTo>
                  <a:pt x="1698" y="214"/>
                </a:lnTo>
                <a:lnTo>
                  <a:pt x="1687" y="136"/>
                </a:lnTo>
                <a:lnTo>
                  <a:pt x="1664" y="175"/>
                </a:lnTo>
                <a:lnTo>
                  <a:pt x="1653" y="204"/>
                </a:lnTo>
                <a:lnTo>
                  <a:pt x="1653" y="263"/>
                </a:lnTo>
                <a:lnTo>
                  <a:pt x="1631" y="341"/>
                </a:lnTo>
                <a:lnTo>
                  <a:pt x="1586" y="282"/>
                </a:lnTo>
                <a:lnTo>
                  <a:pt x="1563" y="243"/>
                </a:lnTo>
                <a:lnTo>
                  <a:pt x="1541" y="273"/>
                </a:lnTo>
                <a:lnTo>
                  <a:pt x="1518" y="302"/>
                </a:lnTo>
                <a:lnTo>
                  <a:pt x="1518" y="273"/>
                </a:lnTo>
                <a:lnTo>
                  <a:pt x="1507" y="331"/>
                </a:lnTo>
                <a:lnTo>
                  <a:pt x="1473" y="341"/>
                </a:lnTo>
                <a:lnTo>
                  <a:pt x="1462" y="263"/>
                </a:lnTo>
                <a:lnTo>
                  <a:pt x="1439" y="204"/>
                </a:lnTo>
                <a:lnTo>
                  <a:pt x="1428" y="263"/>
                </a:lnTo>
                <a:lnTo>
                  <a:pt x="1383" y="243"/>
                </a:lnTo>
                <a:lnTo>
                  <a:pt x="1316" y="273"/>
                </a:lnTo>
                <a:lnTo>
                  <a:pt x="1293" y="302"/>
                </a:lnTo>
                <a:lnTo>
                  <a:pt x="1260" y="273"/>
                </a:lnTo>
                <a:lnTo>
                  <a:pt x="1226" y="302"/>
                </a:lnTo>
                <a:lnTo>
                  <a:pt x="1192" y="341"/>
                </a:lnTo>
                <a:lnTo>
                  <a:pt x="1181" y="312"/>
                </a:lnTo>
                <a:lnTo>
                  <a:pt x="1158" y="243"/>
                </a:lnTo>
                <a:lnTo>
                  <a:pt x="1125" y="331"/>
                </a:lnTo>
                <a:lnTo>
                  <a:pt x="1102" y="282"/>
                </a:lnTo>
                <a:lnTo>
                  <a:pt x="1113" y="204"/>
                </a:lnTo>
                <a:lnTo>
                  <a:pt x="1080" y="292"/>
                </a:lnTo>
                <a:lnTo>
                  <a:pt x="1057" y="351"/>
                </a:lnTo>
                <a:lnTo>
                  <a:pt x="1046" y="282"/>
                </a:lnTo>
                <a:lnTo>
                  <a:pt x="1001" y="312"/>
                </a:lnTo>
                <a:lnTo>
                  <a:pt x="1001" y="214"/>
                </a:lnTo>
                <a:lnTo>
                  <a:pt x="922" y="273"/>
                </a:lnTo>
                <a:lnTo>
                  <a:pt x="911" y="175"/>
                </a:lnTo>
                <a:lnTo>
                  <a:pt x="821" y="214"/>
                </a:lnTo>
                <a:lnTo>
                  <a:pt x="798" y="155"/>
                </a:lnTo>
                <a:lnTo>
                  <a:pt x="720" y="224"/>
                </a:lnTo>
                <a:lnTo>
                  <a:pt x="686" y="243"/>
                </a:lnTo>
                <a:lnTo>
                  <a:pt x="664" y="321"/>
                </a:lnTo>
                <a:lnTo>
                  <a:pt x="596" y="380"/>
                </a:lnTo>
                <a:lnTo>
                  <a:pt x="585" y="351"/>
                </a:lnTo>
                <a:lnTo>
                  <a:pt x="585" y="233"/>
                </a:lnTo>
                <a:lnTo>
                  <a:pt x="574" y="292"/>
                </a:lnTo>
                <a:lnTo>
                  <a:pt x="506" y="370"/>
                </a:lnTo>
                <a:lnTo>
                  <a:pt x="506" y="312"/>
                </a:lnTo>
                <a:lnTo>
                  <a:pt x="506" y="233"/>
                </a:lnTo>
                <a:lnTo>
                  <a:pt x="495" y="292"/>
                </a:lnTo>
                <a:lnTo>
                  <a:pt x="472" y="351"/>
                </a:lnTo>
                <a:lnTo>
                  <a:pt x="472" y="282"/>
                </a:lnTo>
                <a:lnTo>
                  <a:pt x="461" y="253"/>
                </a:lnTo>
                <a:lnTo>
                  <a:pt x="427" y="292"/>
                </a:lnTo>
                <a:lnTo>
                  <a:pt x="427" y="194"/>
                </a:lnTo>
                <a:lnTo>
                  <a:pt x="394" y="263"/>
                </a:lnTo>
                <a:lnTo>
                  <a:pt x="371" y="321"/>
                </a:lnTo>
                <a:lnTo>
                  <a:pt x="371" y="292"/>
                </a:lnTo>
                <a:lnTo>
                  <a:pt x="337" y="370"/>
                </a:lnTo>
                <a:lnTo>
                  <a:pt x="337" y="292"/>
                </a:lnTo>
                <a:lnTo>
                  <a:pt x="349" y="233"/>
                </a:lnTo>
                <a:lnTo>
                  <a:pt x="315" y="302"/>
                </a:lnTo>
                <a:lnTo>
                  <a:pt x="326" y="224"/>
                </a:lnTo>
                <a:lnTo>
                  <a:pt x="292" y="282"/>
                </a:lnTo>
                <a:lnTo>
                  <a:pt x="292" y="233"/>
                </a:lnTo>
                <a:lnTo>
                  <a:pt x="292" y="175"/>
                </a:lnTo>
                <a:lnTo>
                  <a:pt x="270" y="224"/>
                </a:lnTo>
                <a:lnTo>
                  <a:pt x="247" y="253"/>
                </a:lnTo>
                <a:lnTo>
                  <a:pt x="202" y="273"/>
                </a:lnTo>
                <a:lnTo>
                  <a:pt x="169" y="273"/>
                </a:lnTo>
                <a:lnTo>
                  <a:pt x="157" y="243"/>
                </a:lnTo>
                <a:lnTo>
                  <a:pt x="135" y="282"/>
                </a:lnTo>
                <a:lnTo>
                  <a:pt x="101" y="292"/>
                </a:lnTo>
                <a:lnTo>
                  <a:pt x="67" y="312"/>
                </a:lnTo>
                <a:lnTo>
                  <a:pt x="34" y="331"/>
                </a:lnTo>
                <a:lnTo>
                  <a:pt x="0" y="321"/>
                </a:lnTo>
              </a:path>
            </a:pathLst>
          </a:custGeom>
          <a:solidFill>
            <a:srgbClr val="FC0000"/>
          </a:solidFill>
          <a:ln w="12700" cap="rnd" cmpd="sng">
            <a:solidFill>
              <a:srgbClr val="F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5467350" y="3975100"/>
            <a:ext cx="3197225" cy="519113"/>
          </a:xfrm>
          <a:custGeom>
            <a:avLst/>
            <a:gdLst/>
            <a:ahLst/>
            <a:cxnLst>
              <a:cxn ang="0">
                <a:pos x="10" y="326"/>
              </a:cxn>
              <a:cxn ang="0">
                <a:pos x="2013" y="96"/>
              </a:cxn>
              <a:cxn ang="0">
                <a:pos x="1971" y="123"/>
              </a:cxn>
              <a:cxn ang="0">
                <a:pos x="1930" y="114"/>
              </a:cxn>
              <a:cxn ang="0">
                <a:pos x="1878" y="176"/>
              </a:cxn>
              <a:cxn ang="0">
                <a:pos x="1826" y="211"/>
              </a:cxn>
              <a:cxn ang="0">
                <a:pos x="1805" y="96"/>
              </a:cxn>
              <a:cxn ang="0">
                <a:pos x="1754" y="96"/>
              </a:cxn>
              <a:cxn ang="0">
                <a:pos x="1681" y="132"/>
              </a:cxn>
              <a:cxn ang="0">
                <a:pos x="1619" y="132"/>
              </a:cxn>
              <a:cxn ang="0">
                <a:pos x="1546" y="167"/>
              </a:cxn>
              <a:cxn ang="0">
                <a:pos x="1505" y="167"/>
              </a:cxn>
              <a:cxn ang="0">
                <a:pos x="1453" y="105"/>
              </a:cxn>
              <a:cxn ang="0">
                <a:pos x="1390" y="140"/>
              </a:cxn>
              <a:cxn ang="0">
                <a:pos x="1349" y="140"/>
              </a:cxn>
              <a:cxn ang="0">
                <a:pos x="1287" y="149"/>
              </a:cxn>
              <a:cxn ang="0">
                <a:pos x="1245" y="132"/>
              </a:cxn>
              <a:cxn ang="0">
                <a:pos x="1193" y="132"/>
              </a:cxn>
              <a:cxn ang="0">
                <a:pos x="1152" y="123"/>
              </a:cxn>
              <a:cxn ang="0">
                <a:pos x="1090" y="70"/>
              </a:cxn>
              <a:cxn ang="0">
                <a:pos x="1048" y="70"/>
              </a:cxn>
              <a:cxn ang="0">
                <a:pos x="996" y="105"/>
              </a:cxn>
              <a:cxn ang="0">
                <a:pos x="996" y="0"/>
              </a:cxn>
              <a:cxn ang="0">
                <a:pos x="923" y="96"/>
              </a:cxn>
              <a:cxn ang="0">
                <a:pos x="872" y="176"/>
              </a:cxn>
              <a:cxn ang="0">
                <a:pos x="830" y="255"/>
              </a:cxn>
              <a:cxn ang="0">
                <a:pos x="809" y="87"/>
              </a:cxn>
              <a:cxn ang="0">
                <a:pos x="789" y="158"/>
              </a:cxn>
              <a:cxn ang="0">
                <a:pos x="747" y="114"/>
              </a:cxn>
              <a:cxn ang="0">
                <a:pos x="716" y="193"/>
              </a:cxn>
              <a:cxn ang="0">
                <a:pos x="664" y="202"/>
              </a:cxn>
              <a:cxn ang="0">
                <a:pos x="581" y="202"/>
              </a:cxn>
              <a:cxn ang="0">
                <a:pos x="529" y="167"/>
              </a:cxn>
              <a:cxn ang="0">
                <a:pos x="477" y="132"/>
              </a:cxn>
              <a:cxn ang="0">
                <a:pos x="394" y="167"/>
              </a:cxn>
              <a:cxn ang="0">
                <a:pos x="363" y="167"/>
              </a:cxn>
              <a:cxn ang="0">
                <a:pos x="322" y="158"/>
              </a:cxn>
              <a:cxn ang="0">
                <a:pos x="259" y="140"/>
              </a:cxn>
              <a:cxn ang="0">
                <a:pos x="218" y="132"/>
              </a:cxn>
              <a:cxn ang="0">
                <a:pos x="208" y="79"/>
              </a:cxn>
              <a:cxn ang="0">
                <a:pos x="145" y="105"/>
              </a:cxn>
              <a:cxn ang="0">
                <a:pos x="104" y="114"/>
              </a:cxn>
              <a:cxn ang="0">
                <a:pos x="52" y="105"/>
              </a:cxn>
              <a:cxn ang="0">
                <a:pos x="10" y="132"/>
              </a:cxn>
            </a:cxnLst>
            <a:rect l="0" t="0" r="r" b="b"/>
            <a:pathLst>
              <a:path w="2014" h="327">
                <a:moveTo>
                  <a:pt x="0" y="105"/>
                </a:moveTo>
                <a:lnTo>
                  <a:pt x="10" y="326"/>
                </a:lnTo>
                <a:lnTo>
                  <a:pt x="2013" y="326"/>
                </a:lnTo>
                <a:lnTo>
                  <a:pt x="2013" y="96"/>
                </a:lnTo>
                <a:lnTo>
                  <a:pt x="1982" y="96"/>
                </a:lnTo>
                <a:lnTo>
                  <a:pt x="1971" y="123"/>
                </a:lnTo>
                <a:lnTo>
                  <a:pt x="1940" y="140"/>
                </a:lnTo>
                <a:lnTo>
                  <a:pt x="1930" y="114"/>
                </a:lnTo>
                <a:lnTo>
                  <a:pt x="1909" y="140"/>
                </a:lnTo>
                <a:lnTo>
                  <a:pt x="1878" y="176"/>
                </a:lnTo>
                <a:lnTo>
                  <a:pt x="1847" y="185"/>
                </a:lnTo>
                <a:lnTo>
                  <a:pt x="1826" y="211"/>
                </a:lnTo>
                <a:lnTo>
                  <a:pt x="1816" y="149"/>
                </a:lnTo>
                <a:lnTo>
                  <a:pt x="1805" y="96"/>
                </a:lnTo>
                <a:lnTo>
                  <a:pt x="1774" y="132"/>
                </a:lnTo>
                <a:lnTo>
                  <a:pt x="1754" y="96"/>
                </a:lnTo>
                <a:lnTo>
                  <a:pt x="1712" y="123"/>
                </a:lnTo>
                <a:lnTo>
                  <a:pt x="1681" y="132"/>
                </a:lnTo>
                <a:lnTo>
                  <a:pt x="1650" y="123"/>
                </a:lnTo>
                <a:lnTo>
                  <a:pt x="1619" y="132"/>
                </a:lnTo>
                <a:lnTo>
                  <a:pt x="1577" y="158"/>
                </a:lnTo>
                <a:lnTo>
                  <a:pt x="1546" y="167"/>
                </a:lnTo>
                <a:lnTo>
                  <a:pt x="1536" y="105"/>
                </a:lnTo>
                <a:lnTo>
                  <a:pt x="1505" y="167"/>
                </a:lnTo>
                <a:lnTo>
                  <a:pt x="1473" y="193"/>
                </a:lnTo>
                <a:lnTo>
                  <a:pt x="1453" y="105"/>
                </a:lnTo>
                <a:lnTo>
                  <a:pt x="1422" y="123"/>
                </a:lnTo>
                <a:lnTo>
                  <a:pt x="1390" y="140"/>
                </a:lnTo>
                <a:lnTo>
                  <a:pt x="1370" y="114"/>
                </a:lnTo>
                <a:lnTo>
                  <a:pt x="1349" y="140"/>
                </a:lnTo>
                <a:lnTo>
                  <a:pt x="1318" y="132"/>
                </a:lnTo>
                <a:lnTo>
                  <a:pt x="1287" y="149"/>
                </a:lnTo>
                <a:lnTo>
                  <a:pt x="1256" y="167"/>
                </a:lnTo>
                <a:lnTo>
                  <a:pt x="1245" y="132"/>
                </a:lnTo>
                <a:lnTo>
                  <a:pt x="1204" y="158"/>
                </a:lnTo>
                <a:lnTo>
                  <a:pt x="1193" y="132"/>
                </a:lnTo>
                <a:lnTo>
                  <a:pt x="1162" y="158"/>
                </a:lnTo>
                <a:lnTo>
                  <a:pt x="1152" y="123"/>
                </a:lnTo>
                <a:lnTo>
                  <a:pt x="1121" y="123"/>
                </a:lnTo>
                <a:lnTo>
                  <a:pt x="1090" y="70"/>
                </a:lnTo>
                <a:lnTo>
                  <a:pt x="1079" y="96"/>
                </a:lnTo>
                <a:lnTo>
                  <a:pt x="1048" y="70"/>
                </a:lnTo>
                <a:lnTo>
                  <a:pt x="1027" y="96"/>
                </a:lnTo>
                <a:lnTo>
                  <a:pt x="996" y="105"/>
                </a:lnTo>
                <a:lnTo>
                  <a:pt x="996" y="52"/>
                </a:lnTo>
                <a:lnTo>
                  <a:pt x="996" y="0"/>
                </a:lnTo>
                <a:lnTo>
                  <a:pt x="986" y="43"/>
                </a:lnTo>
                <a:lnTo>
                  <a:pt x="923" y="96"/>
                </a:lnTo>
                <a:lnTo>
                  <a:pt x="903" y="123"/>
                </a:lnTo>
                <a:lnTo>
                  <a:pt x="872" y="176"/>
                </a:lnTo>
                <a:lnTo>
                  <a:pt x="861" y="229"/>
                </a:lnTo>
                <a:lnTo>
                  <a:pt x="830" y="255"/>
                </a:lnTo>
                <a:lnTo>
                  <a:pt x="820" y="193"/>
                </a:lnTo>
                <a:lnTo>
                  <a:pt x="809" y="87"/>
                </a:lnTo>
                <a:lnTo>
                  <a:pt x="809" y="123"/>
                </a:lnTo>
                <a:lnTo>
                  <a:pt x="789" y="158"/>
                </a:lnTo>
                <a:lnTo>
                  <a:pt x="789" y="105"/>
                </a:lnTo>
                <a:lnTo>
                  <a:pt x="747" y="114"/>
                </a:lnTo>
                <a:lnTo>
                  <a:pt x="737" y="140"/>
                </a:lnTo>
                <a:lnTo>
                  <a:pt x="716" y="193"/>
                </a:lnTo>
                <a:lnTo>
                  <a:pt x="685" y="176"/>
                </a:lnTo>
                <a:lnTo>
                  <a:pt x="664" y="202"/>
                </a:lnTo>
                <a:lnTo>
                  <a:pt x="602" y="255"/>
                </a:lnTo>
                <a:lnTo>
                  <a:pt x="581" y="202"/>
                </a:lnTo>
                <a:lnTo>
                  <a:pt x="560" y="167"/>
                </a:lnTo>
                <a:lnTo>
                  <a:pt x="529" y="167"/>
                </a:lnTo>
                <a:lnTo>
                  <a:pt x="508" y="114"/>
                </a:lnTo>
                <a:lnTo>
                  <a:pt x="477" y="132"/>
                </a:lnTo>
                <a:lnTo>
                  <a:pt x="436" y="140"/>
                </a:lnTo>
                <a:lnTo>
                  <a:pt x="394" y="167"/>
                </a:lnTo>
                <a:lnTo>
                  <a:pt x="384" y="140"/>
                </a:lnTo>
                <a:lnTo>
                  <a:pt x="363" y="167"/>
                </a:lnTo>
                <a:lnTo>
                  <a:pt x="353" y="140"/>
                </a:lnTo>
                <a:lnTo>
                  <a:pt x="322" y="158"/>
                </a:lnTo>
                <a:lnTo>
                  <a:pt x="291" y="149"/>
                </a:lnTo>
                <a:lnTo>
                  <a:pt x="259" y="140"/>
                </a:lnTo>
                <a:lnTo>
                  <a:pt x="249" y="114"/>
                </a:lnTo>
                <a:lnTo>
                  <a:pt x="218" y="132"/>
                </a:lnTo>
                <a:lnTo>
                  <a:pt x="208" y="105"/>
                </a:lnTo>
                <a:lnTo>
                  <a:pt x="208" y="79"/>
                </a:lnTo>
                <a:lnTo>
                  <a:pt x="176" y="105"/>
                </a:lnTo>
                <a:lnTo>
                  <a:pt x="145" y="105"/>
                </a:lnTo>
                <a:lnTo>
                  <a:pt x="125" y="140"/>
                </a:lnTo>
                <a:lnTo>
                  <a:pt x="104" y="114"/>
                </a:lnTo>
                <a:lnTo>
                  <a:pt x="73" y="132"/>
                </a:lnTo>
                <a:lnTo>
                  <a:pt x="52" y="105"/>
                </a:lnTo>
                <a:lnTo>
                  <a:pt x="42" y="132"/>
                </a:lnTo>
                <a:lnTo>
                  <a:pt x="10" y="1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5429250" y="3670300"/>
            <a:ext cx="68263" cy="461963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31" y="0"/>
              </a:cxn>
              <a:cxn ang="0">
                <a:pos x="27" y="8"/>
              </a:cxn>
              <a:cxn ang="0">
                <a:pos x="27" y="16"/>
              </a:cxn>
              <a:cxn ang="0">
                <a:pos x="26" y="25"/>
              </a:cxn>
              <a:cxn ang="0">
                <a:pos x="24" y="34"/>
              </a:cxn>
              <a:cxn ang="0">
                <a:pos x="20" y="42"/>
              </a:cxn>
              <a:cxn ang="0">
                <a:pos x="18" y="51"/>
              </a:cxn>
              <a:cxn ang="0">
                <a:pos x="16" y="60"/>
              </a:cxn>
              <a:cxn ang="0">
                <a:pos x="16" y="68"/>
              </a:cxn>
              <a:cxn ang="0">
                <a:pos x="15" y="77"/>
              </a:cxn>
              <a:cxn ang="0">
                <a:pos x="15" y="85"/>
              </a:cxn>
              <a:cxn ang="0">
                <a:pos x="13" y="94"/>
              </a:cxn>
              <a:cxn ang="0">
                <a:pos x="11" y="103"/>
              </a:cxn>
              <a:cxn ang="0">
                <a:pos x="11" y="111"/>
              </a:cxn>
              <a:cxn ang="0">
                <a:pos x="9" y="120"/>
              </a:cxn>
              <a:cxn ang="0">
                <a:pos x="9" y="129"/>
              </a:cxn>
              <a:cxn ang="0">
                <a:pos x="7" y="137"/>
              </a:cxn>
              <a:cxn ang="0">
                <a:pos x="5" y="146"/>
              </a:cxn>
              <a:cxn ang="0">
                <a:pos x="5" y="155"/>
              </a:cxn>
              <a:cxn ang="0">
                <a:pos x="5" y="163"/>
              </a:cxn>
              <a:cxn ang="0">
                <a:pos x="5" y="172"/>
              </a:cxn>
              <a:cxn ang="0">
                <a:pos x="5" y="181"/>
              </a:cxn>
              <a:cxn ang="0">
                <a:pos x="5" y="189"/>
              </a:cxn>
              <a:cxn ang="0">
                <a:pos x="5" y="198"/>
              </a:cxn>
              <a:cxn ang="0">
                <a:pos x="4" y="206"/>
              </a:cxn>
              <a:cxn ang="0">
                <a:pos x="4" y="215"/>
              </a:cxn>
              <a:cxn ang="0">
                <a:pos x="4" y="224"/>
              </a:cxn>
              <a:cxn ang="0">
                <a:pos x="4" y="232"/>
              </a:cxn>
              <a:cxn ang="0">
                <a:pos x="4" y="241"/>
              </a:cxn>
              <a:cxn ang="0">
                <a:pos x="2" y="250"/>
              </a:cxn>
              <a:cxn ang="0">
                <a:pos x="2" y="258"/>
              </a:cxn>
              <a:cxn ang="0">
                <a:pos x="0" y="267"/>
              </a:cxn>
              <a:cxn ang="0">
                <a:pos x="0" y="276"/>
              </a:cxn>
              <a:cxn ang="0">
                <a:pos x="4" y="284"/>
              </a:cxn>
              <a:cxn ang="0">
                <a:pos x="9" y="287"/>
              </a:cxn>
              <a:cxn ang="0">
                <a:pos x="15" y="287"/>
              </a:cxn>
              <a:cxn ang="0">
                <a:pos x="20" y="284"/>
              </a:cxn>
              <a:cxn ang="0">
                <a:pos x="26" y="287"/>
              </a:cxn>
              <a:cxn ang="0">
                <a:pos x="31" y="290"/>
              </a:cxn>
            </a:cxnLst>
            <a:rect l="0" t="0" r="r" b="b"/>
            <a:pathLst>
              <a:path w="43" h="291">
                <a:moveTo>
                  <a:pt x="42" y="0"/>
                </a:moveTo>
                <a:lnTo>
                  <a:pt x="31" y="0"/>
                </a:lnTo>
                <a:lnTo>
                  <a:pt x="27" y="8"/>
                </a:lnTo>
                <a:lnTo>
                  <a:pt x="27" y="16"/>
                </a:lnTo>
                <a:lnTo>
                  <a:pt x="26" y="25"/>
                </a:lnTo>
                <a:lnTo>
                  <a:pt x="24" y="34"/>
                </a:lnTo>
                <a:lnTo>
                  <a:pt x="20" y="42"/>
                </a:lnTo>
                <a:lnTo>
                  <a:pt x="18" y="51"/>
                </a:lnTo>
                <a:lnTo>
                  <a:pt x="16" y="60"/>
                </a:lnTo>
                <a:lnTo>
                  <a:pt x="16" y="68"/>
                </a:lnTo>
                <a:lnTo>
                  <a:pt x="15" y="77"/>
                </a:lnTo>
                <a:lnTo>
                  <a:pt x="15" y="85"/>
                </a:lnTo>
                <a:lnTo>
                  <a:pt x="13" y="94"/>
                </a:lnTo>
                <a:lnTo>
                  <a:pt x="11" y="103"/>
                </a:lnTo>
                <a:lnTo>
                  <a:pt x="11" y="111"/>
                </a:lnTo>
                <a:lnTo>
                  <a:pt x="9" y="120"/>
                </a:lnTo>
                <a:lnTo>
                  <a:pt x="9" y="129"/>
                </a:lnTo>
                <a:lnTo>
                  <a:pt x="7" y="137"/>
                </a:lnTo>
                <a:lnTo>
                  <a:pt x="5" y="146"/>
                </a:lnTo>
                <a:lnTo>
                  <a:pt x="5" y="155"/>
                </a:lnTo>
                <a:lnTo>
                  <a:pt x="5" y="163"/>
                </a:lnTo>
                <a:lnTo>
                  <a:pt x="5" y="172"/>
                </a:lnTo>
                <a:lnTo>
                  <a:pt x="5" y="181"/>
                </a:lnTo>
                <a:lnTo>
                  <a:pt x="5" y="189"/>
                </a:lnTo>
                <a:lnTo>
                  <a:pt x="5" y="198"/>
                </a:lnTo>
                <a:lnTo>
                  <a:pt x="4" y="206"/>
                </a:lnTo>
                <a:lnTo>
                  <a:pt x="4" y="215"/>
                </a:lnTo>
                <a:lnTo>
                  <a:pt x="4" y="224"/>
                </a:lnTo>
                <a:lnTo>
                  <a:pt x="4" y="232"/>
                </a:lnTo>
                <a:lnTo>
                  <a:pt x="4" y="241"/>
                </a:lnTo>
                <a:lnTo>
                  <a:pt x="2" y="250"/>
                </a:lnTo>
                <a:lnTo>
                  <a:pt x="2" y="258"/>
                </a:lnTo>
                <a:lnTo>
                  <a:pt x="0" y="267"/>
                </a:lnTo>
                <a:lnTo>
                  <a:pt x="0" y="276"/>
                </a:lnTo>
                <a:lnTo>
                  <a:pt x="4" y="284"/>
                </a:lnTo>
                <a:lnTo>
                  <a:pt x="9" y="287"/>
                </a:lnTo>
                <a:lnTo>
                  <a:pt x="15" y="287"/>
                </a:lnTo>
                <a:lnTo>
                  <a:pt x="20" y="284"/>
                </a:lnTo>
                <a:lnTo>
                  <a:pt x="26" y="287"/>
                </a:lnTo>
                <a:lnTo>
                  <a:pt x="31" y="290"/>
                </a:lnTo>
              </a:path>
            </a:pathLst>
          </a:custGeom>
          <a:solidFill>
            <a:srgbClr val="FC0000"/>
          </a:solidFill>
          <a:ln w="12700" cap="rnd" cmpd="sng">
            <a:solidFill>
              <a:srgbClr val="F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5410200" y="4173538"/>
            <a:ext cx="87313" cy="320675"/>
          </a:xfrm>
          <a:custGeom>
            <a:avLst/>
            <a:gdLst/>
            <a:ahLst/>
            <a:cxnLst>
              <a:cxn ang="0">
                <a:pos x="41" y="3"/>
              </a:cxn>
              <a:cxn ang="0">
                <a:pos x="32" y="0"/>
              </a:cxn>
              <a:cxn ang="0">
                <a:pos x="24" y="0"/>
              </a:cxn>
              <a:cxn ang="0">
                <a:pos x="16" y="3"/>
              </a:cxn>
              <a:cxn ang="0">
                <a:pos x="8" y="0"/>
              </a:cxn>
              <a:cxn ang="0">
                <a:pos x="0" y="6"/>
              </a:cxn>
              <a:cxn ang="0">
                <a:pos x="0" y="15"/>
              </a:cxn>
              <a:cxn ang="0">
                <a:pos x="5" y="24"/>
              </a:cxn>
              <a:cxn ang="0">
                <a:pos x="8" y="33"/>
              </a:cxn>
              <a:cxn ang="0">
                <a:pos x="8" y="42"/>
              </a:cxn>
              <a:cxn ang="0">
                <a:pos x="11" y="51"/>
              </a:cxn>
              <a:cxn ang="0">
                <a:pos x="11" y="60"/>
              </a:cxn>
              <a:cxn ang="0">
                <a:pos x="11" y="69"/>
              </a:cxn>
              <a:cxn ang="0">
                <a:pos x="11" y="78"/>
              </a:cxn>
              <a:cxn ang="0">
                <a:pos x="11" y="87"/>
              </a:cxn>
              <a:cxn ang="0">
                <a:pos x="14" y="96"/>
              </a:cxn>
              <a:cxn ang="0">
                <a:pos x="19" y="105"/>
              </a:cxn>
              <a:cxn ang="0">
                <a:pos x="22" y="114"/>
              </a:cxn>
              <a:cxn ang="0">
                <a:pos x="22" y="123"/>
              </a:cxn>
              <a:cxn ang="0">
                <a:pos x="22" y="132"/>
              </a:cxn>
              <a:cxn ang="0">
                <a:pos x="24" y="141"/>
              </a:cxn>
              <a:cxn ang="0">
                <a:pos x="24" y="150"/>
              </a:cxn>
              <a:cxn ang="0">
                <a:pos x="27" y="159"/>
              </a:cxn>
              <a:cxn ang="0">
                <a:pos x="30" y="168"/>
              </a:cxn>
              <a:cxn ang="0">
                <a:pos x="38" y="174"/>
              </a:cxn>
              <a:cxn ang="0">
                <a:pos x="41" y="183"/>
              </a:cxn>
              <a:cxn ang="0">
                <a:pos x="46" y="192"/>
              </a:cxn>
              <a:cxn ang="0">
                <a:pos x="54" y="201"/>
              </a:cxn>
            </a:cxnLst>
            <a:rect l="0" t="0" r="r" b="b"/>
            <a:pathLst>
              <a:path w="55" h="202">
                <a:moveTo>
                  <a:pt x="41" y="3"/>
                </a:moveTo>
                <a:lnTo>
                  <a:pt x="32" y="0"/>
                </a:lnTo>
                <a:lnTo>
                  <a:pt x="24" y="0"/>
                </a:lnTo>
                <a:lnTo>
                  <a:pt x="16" y="3"/>
                </a:lnTo>
                <a:lnTo>
                  <a:pt x="8" y="0"/>
                </a:lnTo>
                <a:lnTo>
                  <a:pt x="0" y="6"/>
                </a:lnTo>
                <a:lnTo>
                  <a:pt x="0" y="15"/>
                </a:lnTo>
                <a:lnTo>
                  <a:pt x="5" y="24"/>
                </a:lnTo>
                <a:lnTo>
                  <a:pt x="8" y="33"/>
                </a:lnTo>
                <a:lnTo>
                  <a:pt x="8" y="42"/>
                </a:lnTo>
                <a:lnTo>
                  <a:pt x="11" y="51"/>
                </a:lnTo>
                <a:lnTo>
                  <a:pt x="11" y="60"/>
                </a:lnTo>
                <a:lnTo>
                  <a:pt x="11" y="69"/>
                </a:lnTo>
                <a:lnTo>
                  <a:pt x="11" y="78"/>
                </a:lnTo>
                <a:lnTo>
                  <a:pt x="11" y="87"/>
                </a:lnTo>
                <a:lnTo>
                  <a:pt x="14" y="96"/>
                </a:lnTo>
                <a:lnTo>
                  <a:pt x="19" y="105"/>
                </a:lnTo>
                <a:lnTo>
                  <a:pt x="22" y="114"/>
                </a:lnTo>
                <a:lnTo>
                  <a:pt x="22" y="123"/>
                </a:lnTo>
                <a:lnTo>
                  <a:pt x="22" y="132"/>
                </a:lnTo>
                <a:lnTo>
                  <a:pt x="24" y="141"/>
                </a:lnTo>
                <a:lnTo>
                  <a:pt x="24" y="150"/>
                </a:lnTo>
                <a:lnTo>
                  <a:pt x="27" y="159"/>
                </a:lnTo>
                <a:lnTo>
                  <a:pt x="30" y="168"/>
                </a:lnTo>
                <a:lnTo>
                  <a:pt x="38" y="174"/>
                </a:lnTo>
                <a:lnTo>
                  <a:pt x="41" y="183"/>
                </a:lnTo>
                <a:lnTo>
                  <a:pt x="46" y="192"/>
                </a:lnTo>
                <a:lnTo>
                  <a:pt x="54" y="20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>
            <a:off x="8658225" y="3665538"/>
            <a:ext cx="77788" cy="461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5"/>
              </a:cxn>
              <a:cxn ang="0">
                <a:pos x="9" y="14"/>
              </a:cxn>
              <a:cxn ang="0">
                <a:pos x="12" y="23"/>
              </a:cxn>
              <a:cxn ang="0">
                <a:pos x="12" y="32"/>
              </a:cxn>
              <a:cxn ang="0">
                <a:pos x="21" y="41"/>
              </a:cxn>
              <a:cxn ang="0">
                <a:pos x="24" y="50"/>
              </a:cxn>
              <a:cxn ang="0">
                <a:pos x="24" y="59"/>
              </a:cxn>
              <a:cxn ang="0">
                <a:pos x="27" y="68"/>
              </a:cxn>
              <a:cxn ang="0">
                <a:pos x="30" y="77"/>
              </a:cxn>
              <a:cxn ang="0">
                <a:pos x="30" y="86"/>
              </a:cxn>
              <a:cxn ang="0">
                <a:pos x="33" y="95"/>
              </a:cxn>
              <a:cxn ang="0">
                <a:pos x="36" y="104"/>
              </a:cxn>
              <a:cxn ang="0">
                <a:pos x="36" y="113"/>
              </a:cxn>
              <a:cxn ang="0">
                <a:pos x="39" y="122"/>
              </a:cxn>
              <a:cxn ang="0">
                <a:pos x="39" y="131"/>
              </a:cxn>
              <a:cxn ang="0">
                <a:pos x="42" y="140"/>
              </a:cxn>
              <a:cxn ang="0">
                <a:pos x="45" y="149"/>
              </a:cxn>
              <a:cxn ang="0">
                <a:pos x="45" y="158"/>
              </a:cxn>
              <a:cxn ang="0">
                <a:pos x="45" y="167"/>
              </a:cxn>
              <a:cxn ang="0">
                <a:pos x="45" y="176"/>
              </a:cxn>
              <a:cxn ang="0">
                <a:pos x="45" y="185"/>
              </a:cxn>
              <a:cxn ang="0">
                <a:pos x="45" y="194"/>
              </a:cxn>
              <a:cxn ang="0">
                <a:pos x="45" y="203"/>
              </a:cxn>
              <a:cxn ang="0">
                <a:pos x="48" y="212"/>
              </a:cxn>
              <a:cxn ang="0">
                <a:pos x="48" y="221"/>
              </a:cxn>
              <a:cxn ang="0">
                <a:pos x="48" y="230"/>
              </a:cxn>
              <a:cxn ang="0">
                <a:pos x="48" y="239"/>
              </a:cxn>
              <a:cxn ang="0">
                <a:pos x="48" y="248"/>
              </a:cxn>
              <a:cxn ang="0">
                <a:pos x="48" y="257"/>
              </a:cxn>
              <a:cxn ang="0">
                <a:pos x="48" y="266"/>
              </a:cxn>
              <a:cxn ang="0">
                <a:pos x="45" y="275"/>
              </a:cxn>
              <a:cxn ang="0">
                <a:pos x="45" y="284"/>
              </a:cxn>
              <a:cxn ang="0">
                <a:pos x="36" y="290"/>
              </a:cxn>
              <a:cxn ang="0">
                <a:pos x="27" y="284"/>
              </a:cxn>
              <a:cxn ang="0">
                <a:pos x="18" y="290"/>
              </a:cxn>
              <a:cxn ang="0">
                <a:pos x="9" y="290"/>
              </a:cxn>
              <a:cxn ang="0">
                <a:pos x="0" y="290"/>
              </a:cxn>
            </a:cxnLst>
            <a:rect l="0" t="0" r="r" b="b"/>
            <a:pathLst>
              <a:path w="49" h="291">
                <a:moveTo>
                  <a:pt x="0" y="0"/>
                </a:moveTo>
                <a:lnTo>
                  <a:pt x="9" y="5"/>
                </a:lnTo>
                <a:lnTo>
                  <a:pt x="9" y="14"/>
                </a:lnTo>
                <a:lnTo>
                  <a:pt x="12" y="23"/>
                </a:lnTo>
                <a:lnTo>
                  <a:pt x="12" y="32"/>
                </a:lnTo>
                <a:lnTo>
                  <a:pt x="21" y="41"/>
                </a:lnTo>
                <a:lnTo>
                  <a:pt x="24" y="50"/>
                </a:lnTo>
                <a:lnTo>
                  <a:pt x="24" y="59"/>
                </a:lnTo>
                <a:lnTo>
                  <a:pt x="27" y="68"/>
                </a:lnTo>
                <a:lnTo>
                  <a:pt x="30" y="77"/>
                </a:lnTo>
                <a:lnTo>
                  <a:pt x="30" y="86"/>
                </a:lnTo>
                <a:lnTo>
                  <a:pt x="33" y="95"/>
                </a:lnTo>
                <a:lnTo>
                  <a:pt x="36" y="104"/>
                </a:lnTo>
                <a:lnTo>
                  <a:pt x="36" y="113"/>
                </a:lnTo>
                <a:lnTo>
                  <a:pt x="39" y="122"/>
                </a:lnTo>
                <a:lnTo>
                  <a:pt x="39" y="131"/>
                </a:lnTo>
                <a:lnTo>
                  <a:pt x="42" y="140"/>
                </a:lnTo>
                <a:lnTo>
                  <a:pt x="45" y="149"/>
                </a:lnTo>
                <a:lnTo>
                  <a:pt x="45" y="158"/>
                </a:lnTo>
                <a:lnTo>
                  <a:pt x="45" y="167"/>
                </a:lnTo>
                <a:lnTo>
                  <a:pt x="45" y="176"/>
                </a:lnTo>
                <a:lnTo>
                  <a:pt x="45" y="185"/>
                </a:lnTo>
                <a:lnTo>
                  <a:pt x="45" y="194"/>
                </a:lnTo>
                <a:lnTo>
                  <a:pt x="45" y="203"/>
                </a:lnTo>
                <a:lnTo>
                  <a:pt x="48" y="212"/>
                </a:lnTo>
                <a:lnTo>
                  <a:pt x="48" y="221"/>
                </a:lnTo>
                <a:lnTo>
                  <a:pt x="48" y="230"/>
                </a:lnTo>
                <a:lnTo>
                  <a:pt x="48" y="239"/>
                </a:lnTo>
                <a:lnTo>
                  <a:pt x="48" y="248"/>
                </a:lnTo>
                <a:lnTo>
                  <a:pt x="48" y="257"/>
                </a:lnTo>
                <a:lnTo>
                  <a:pt x="48" y="266"/>
                </a:lnTo>
                <a:lnTo>
                  <a:pt x="45" y="275"/>
                </a:lnTo>
                <a:lnTo>
                  <a:pt x="45" y="284"/>
                </a:lnTo>
                <a:lnTo>
                  <a:pt x="36" y="290"/>
                </a:lnTo>
                <a:lnTo>
                  <a:pt x="27" y="284"/>
                </a:lnTo>
                <a:lnTo>
                  <a:pt x="18" y="290"/>
                </a:lnTo>
                <a:lnTo>
                  <a:pt x="9" y="290"/>
                </a:lnTo>
                <a:lnTo>
                  <a:pt x="0" y="290"/>
                </a:lnTo>
              </a:path>
            </a:pathLst>
          </a:custGeom>
          <a:solidFill>
            <a:srgbClr val="FC0000"/>
          </a:solidFill>
          <a:ln w="12700" cap="rnd" cmpd="sng">
            <a:solidFill>
              <a:srgbClr val="F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5" name="Freeform 35"/>
          <p:cNvSpPr>
            <a:spLocks/>
          </p:cNvSpPr>
          <p:nvPr/>
        </p:nvSpPr>
        <p:spPr bwMode="auto">
          <a:xfrm>
            <a:off x="8653463" y="4125913"/>
            <a:ext cx="73025" cy="3587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9"/>
              </a:cxn>
              <a:cxn ang="0">
                <a:pos x="16" y="9"/>
              </a:cxn>
              <a:cxn ang="0">
                <a:pos x="24" y="9"/>
              </a:cxn>
              <a:cxn ang="0">
                <a:pos x="32" y="9"/>
              </a:cxn>
              <a:cxn ang="0">
                <a:pos x="40" y="9"/>
              </a:cxn>
              <a:cxn ang="0">
                <a:pos x="42" y="18"/>
              </a:cxn>
              <a:cxn ang="0">
                <a:pos x="45" y="27"/>
              </a:cxn>
              <a:cxn ang="0">
                <a:pos x="42" y="36"/>
              </a:cxn>
              <a:cxn ang="0">
                <a:pos x="42" y="45"/>
              </a:cxn>
              <a:cxn ang="0">
                <a:pos x="42" y="54"/>
              </a:cxn>
              <a:cxn ang="0">
                <a:pos x="40" y="63"/>
              </a:cxn>
              <a:cxn ang="0">
                <a:pos x="37" y="72"/>
              </a:cxn>
              <a:cxn ang="0">
                <a:pos x="34" y="81"/>
              </a:cxn>
              <a:cxn ang="0">
                <a:pos x="32" y="90"/>
              </a:cxn>
              <a:cxn ang="0">
                <a:pos x="32" y="99"/>
              </a:cxn>
              <a:cxn ang="0">
                <a:pos x="32" y="108"/>
              </a:cxn>
              <a:cxn ang="0">
                <a:pos x="32" y="117"/>
              </a:cxn>
              <a:cxn ang="0">
                <a:pos x="29" y="126"/>
              </a:cxn>
              <a:cxn ang="0">
                <a:pos x="29" y="135"/>
              </a:cxn>
              <a:cxn ang="0">
                <a:pos x="29" y="144"/>
              </a:cxn>
              <a:cxn ang="0">
                <a:pos x="26" y="153"/>
              </a:cxn>
              <a:cxn ang="0">
                <a:pos x="24" y="162"/>
              </a:cxn>
              <a:cxn ang="0">
                <a:pos x="21" y="171"/>
              </a:cxn>
              <a:cxn ang="0">
                <a:pos x="19" y="180"/>
              </a:cxn>
              <a:cxn ang="0">
                <a:pos x="16" y="189"/>
              </a:cxn>
              <a:cxn ang="0">
                <a:pos x="13" y="198"/>
              </a:cxn>
              <a:cxn ang="0">
                <a:pos x="8" y="207"/>
              </a:cxn>
              <a:cxn ang="0">
                <a:pos x="5" y="216"/>
              </a:cxn>
              <a:cxn ang="0">
                <a:pos x="0" y="225"/>
              </a:cxn>
            </a:cxnLst>
            <a:rect l="0" t="0" r="r" b="b"/>
            <a:pathLst>
              <a:path w="46" h="226">
                <a:moveTo>
                  <a:pt x="3" y="0"/>
                </a:moveTo>
                <a:lnTo>
                  <a:pt x="8" y="9"/>
                </a:lnTo>
                <a:lnTo>
                  <a:pt x="16" y="9"/>
                </a:lnTo>
                <a:lnTo>
                  <a:pt x="24" y="9"/>
                </a:lnTo>
                <a:lnTo>
                  <a:pt x="32" y="9"/>
                </a:lnTo>
                <a:lnTo>
                  <a:pt x="40" y="9"/>
                </a:lnTo>
                <a:lnTo>
                  <a:pt x="42" y="18"/>
                </a:lnTo>
                <a:lnTo>
                  <a:pt x="45" y="27"/>
                </a:lnTo>
                <a:lnTo>
                  <a:pt x="42" y="36"/>
                </a:lnTo>
                <a:lnTo>
                  <a:pt x="42" y="45"/>
                </a:lnTo>
                <a:lnTo>
                  <a:pt x="42" y="54"/>
                </a:lnTo>
                <a:lnTo>
                  <a:pt x="40" y="63"/>
                </a:lnTo>
                <a:lnTo>
                  <a:pt x="37" y="72"/>
                </a:lnTo>
                <a:lnTo>
                  <a:pt x="34" y="81"/>
                </a:lnTo>
                <a:lnTo>
                  <a:pt x="32" y="90"/>
                </a:lnTo>
                <a:lnTo>
                  <a:pt x="32" y="99"/>
                </a:lnTo>
                <a:lnTo>
                  <a:pt x="32" y="108"/>
                </a:lnTo>
                <a:lnTo>
                  <a:pt x="32" y="117"/>
                </a:lnTo>
                <a:lnTo>
                  <a:pt x="29" y="126"/>
                </a:lnTo>
                <a:lnTo>
                  <a:pt x="29" y="135"/>
                </a:lnTo>
                <a:lnTo>
                  <a:pt x="29" y="144"/>
                </a:lnTo>
                <a:lnTo>
                  <a:pt x="26" y="153"/>
                </a:lnTo>
                <a:lnTo>
                  <a:pt x="24" y="162"/>
                </a:lnTo>
                <a:lnTo>
                  <a:pt x="21" y="171"/>
                </a:lnTo>
                <a:lnTo>
                  <a:pt x="19" y="180"/>
                </a:lnTo>
                <a:lnTo>
                  <a:pt x="16" y="189"/>
                </a:lnTo>
                <a:lnTo>
                  <a:pt x="13" y="198"/>
                </a:lnTo>
                <a:lnTo>
                  <a:pt x="8" y="207"/>
                </a:lnTo>
                <a:lnTo>
                  <a:pt x="5" y="216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6" name="Freeform 36"/>
          <p:cNvSpPr>
            <a:spLocks/>
          </p:cNvSpPr>
          <p:nvPr/>
        </p:nvSpPr>
        <p:spPr bwMode="auto">
          <a:xfrm>
            <a:off x="5457825" y="2624138"/>
            <a:ext cx="3173413" cy="1019175"/>
          </a:xfrm>
          <a:custGeom>
            <a:avLst/>
            <a:gdLst/>
            <a:ahLst/>
            <a:cxnLst>
              <a:cxn ang="0">
                <a:pos x="12" y="618"/>
              </a:cxn>
              <a:cxn ang="0">
                <a:pos x="30" y="582"/>
              </a:cxn>
              <a:cxn ang="0">
                <a:pos x="45" y="547"/>
              </a:cxn>
              <a:cxn ang="0">
                <a:pos x="66" y="512"/>
              </a:cxn>
              <a:cxn ang="0">
                <a:pos x="90" y="474"/>
              </a:cxn>
              <a:cxn ang="0">
                <a:pos x="114" y="439"/>
              </a:cxn>
              <a:cxn ang="0">
                <a:pos x="138" y="406"/>
              </a:cxn>
              <a:cxn ang="0">
                <a:pos x="162" y="374"/>
              </a:cxn>
              <a:cxn ang="0">
                <a:pos x="192" y="345"/>
              </a:cxn>
              <a:cxn ang="0">
                <a:pos x="228" y="316"/>
              </a:cxn>
              <a:cxn ang="0">
                <a:pos x="252" y="283"/>
              </a:cxn>
              <a:cxn ang="0">
                <a:pos x="279" y="260"/>
              </a:cxn>
              <a:cxn ang="0">
                <a:pos x="312" y="236"/>
              </a:cxn>
              <a:cxn ang="0">
                <a:pos x="347" y="216"/>
              </a:cxn>
              <a:cxn ang="0">
                <a:pos x="380" y="187"/>
              </a:cxn>
              <a:cxn ang="0">
                <a:pos x="416" y="166"/>
              </a:cxn>
              <a:cxn ang="0">
                <a:pos x="449" y="143"/>
              </a:cxn>
              <a:cxn ang="0">
                <a:pos x="482" y="122"/>
              </a:cxn>
              <a:cxn ang="0">
                <a:pos x="518" y="107"/>
              </a:cxn>
              <a:cxn ang="0">
                <a:pos x="554" y="93"/>
              </a:cxn>
              <a:cxn ang="0">
                <a:pos x="590" y="81"/>
              </a:cxn>
              <a:cxn ang="0">
                <a:pos x="626" y="63"/>
              </a:cxn>
              <a:cxn ang="0">
                <a:pos x="665" y="52"/>
              </a:cxn>
              <a:cxn ang="0">
                <a:pos x="716" y="43"/>
              </a:cxn>
              <a:cxn ang="0">
                <a:pos x="755" y="31"/>
              </a:cxn>
              <a:cxn ang="0">
                <a:pos x="791" y="20"/>
              </a:cxn>
              <a:cxn ang="0">
                <a:pos x="842" y="20"/>
              </a:cxn>
              <a:cxn ang="0">
                <a:pos x="878" y="2"/>
              </a:cxn>
              <a:cxn ang="0">
                <a:pos x="914" y="5"/>
              </a:cxn>
              <a:cxn ang="0">
                <a:pos x="950" y="0"/>
              </a:cxn>
              <a:cxn ang="0">
                <a:pos x="986" y="5"/>
              </a:cxn>
              <a:cxn ang="0">
                <a:pos x="1027" y="5"/>
              </a:cxn>
              <a:cxn ang="0">
                <a:pos x="1063" y="5"/>
              </a:cxn>
              <a:cxn ang="0">
                <a:pos x="1102" y="5"/>
              </a:cxn>
              <a:cxn ang="0">
                <a:pos x="1147" y="14"/>
              </a:cxn>
              <a:cxn ang="0">
                <a:pos x="1183" y="20"/>
              </a:cxn>
              <a:cxn ang="0">
                <a:pos x="1219" y="25"/>
              </a:cxn>
              <a:cxn ang="0">
                <a:pos x="1255" y="31"/>
              </a:cxn>
              <a:cxn ang="0">
                <a:pos x="1294" y="43"/>
              </a:cxn>
              <a:cxn ang="0">
                <a:pos x="1333" y="52"/>
              </a:cxn>
              <a:cxn ang="0">
                <a:pos x="1369" y="61"/>
              </a:cxn>
              <a:cxn ang="0">
                <a:pos x="1405" y="75"/>
              </a:cxn>
              <a:cxn ang="0">
                <a:pos x="1447" y="90"/>
              </a:cxn>
              <a:cxn ang="0">
                <a:pos x="1486" y="107"/>
              </a:cxn>
              <a:cxn ang="0">
                <a:pos x="1525" y="122"/>
              </a:cxn>
              <a:cxn ang="0">
                <a:pos x="1585" y="134"/>
              </a:cxn>
              <a:cxn ang="0">
                <a:pos x="1609" y="163"/>
              </a:cxn>
              <a:cxn ang="0">
                <a:pos x="1645" y="195"/>
              </a:cxn>
              <a:cxn ang="0">
                <a:pos x="1680" y="225"/>
              </a:cxn>
              <a:cxn ang="0">
                <a:pos x="1719" y="248"/>
              </a:cxn>
              <a:cxn ang="0">
                <a:pos x="1749" y="275"/>
              </a:cxn>
              <a:cxn ang="0">
                <a:pos x="1785" y="301"/>
              </a:cxn>
              <a:cxn ang="0">
                <a:pos x="1821" y="333"/>
              </a:cxn>
              <a:cxn ang="0">
                <a:pos x="1851" y="363"/>
              </a:cxn>
              <a:cxn ang="0">
                <a:pos x="1881" y="398"/>
              </a:cxn>
              <a:cxn ang="0">
                <a:pos x="1905" y="433"/>
              </a:cxn>
              <a:cxn ang="0">
                <a:pos x="1932" y="468"/>
              </a:cxn>
              <a:cxn ang="0">
                <a:pos x="1950" y="503"/>
              </a:cxn>
              <a:cxn ang="0">
                <a:pos x="1968" y="538"/>
              </a:cxn>
              <a:cxn ang="0">
                <a:pos x="1986" y="577"/>
              </a:cxn>
              <a:cxn ang="0">
                <a:pos x="1995" y="612"/>
              </a:cxn>
            </a:cxnLst>
            <a:rect l="0" t="0" r="r" b="b"/>
            <a:pathLst>
              <a:path w="1999" h="642">
                <a:moveTo>
                  <a:pt x="0" y="641"/>
                </a:moveTo>
                <a:lnTo>
                  <a:pt x="9" y="635"/>
                </a:lnTo>
                <a:lnTo>
                  <a:pt x="9" y="626"/>
                </a:lnTo>
                <a:lnTo>
                  <a:pt x="12" y="618"/>
                </a:lnTo>
                <a:lnTo>
                  <a:pt x="15" y="609"/>
                </a:lnTo>
                <a:lnTo>
                  <a:pt x="21" y="600"/>
                </a:lnTo>
                <a:lnTo>
                  <a:pt x="24" y="591"/>
                </a:lnTo>
                <a:lnTo>
                  <a:pt x="30" y="582"/>
                </a:lnTo>
                <a:lnTo>
                  <a:pt x="36" y="574"/>
                </a:lnTo>
                <a:lnTo>
                  <a:pt x="39" y="565"/>
                </a:lnTo>
                <a:lnTo>
                  <a:pt x="39" y="556"/>
                </a:lnTo>
                <a:lnTo>
                  <a:pt x="45" y="547"/>
                </a:lnTo>
                <a:lnTo>
                  <a:pt x="48" y="538"/>
                </a:lnTo>
                <a:lnTo>
                  <a:pt x="54" y="530"/>
                </a:lnTo>
                <a:lnTo>
                  <a:pt x="60" y="521"/>
                </a:lnTo>
                <a:lnTo>
                  <a:pt x="66" y="512"/>
                </a:lnTo>
                <a:lnTo>
                  <a:pt x="72" y="503"/>
                </a:lnTo>
                <a:lnTo>
                  <a:pt x="75" y="494"/>
                </a:lnTo>
                <a:lnTo>
                  <a:pt x="81" y="486"/>
                </a:lnTo>
                <a:lnTo>
                  <a:pt x="90" y="474"/>
                </a:lnTo>
                <a:lnTo>
                  <a:pt x="96" y="465"/>
                </a:lnTo>
                <a:lnTo>
                  <a:pt x="102" y="456"/>
                </a:lnTo>
                <a:lnTo>
                  <a:pt x="108" y="448"/>
                </a:lnTo>
                <a:lnTo>
                  <a:pt x="114" y="439"/>
                </a:lnTo>
                <a:lnTo>
                  <a:pt x="123" y="433"/>
                </a:lnTo>
                <a:lnTo>
                  <a:pt x="129" y="424"/>
                </a:lnTo>
                <a:lnTo>
                  <a:pt x="132" y="415"/>
                </a:lnTo>
                <a:lnTo>
                  <a:pt x="138" y="406"/>
                </a:lnTo>
                <a:lnTo>
                  <a:pt x="144" y="398"/>
                </a:lnTo>
                <a:lnTo>
                  <a:pt x="153" y="392"/>
                </a:lnTo>
                <a:lnTo>
                  <a:pt x="156" y="383"/>
                </a:lnTo>
                <a:lnTo>
                  <a:pt x="162" y="374"/>
                </a:lnTo>
                <a:lnTo>
                  <a:pt x="171" y="368"/>
                </a:lnTo>
                <a:lnTo>
                  <a:pt x="177" y="360"/>
                </a:lnTo>
                <a:lnTo>
                  <a:pt x="186" y="354"/>
                </a:lnTo>
                <a:lnTo>
                  <a:pt x="192" y="345"/>
                </a:lnTo>
                <a:lnTo>
                  <a:pt x="201" y="336"/>
                </a:lnTo>
                <a:lnTo>
                  <a:pt x="210" y="330"/>
                </a:lnTo>
                <a:lnTo>
                  <a:pt x="219" y="321"/>
                </a:lnTo>
                <a:lnTo>
                  <a:pt x="228" y="316"/>
                </a:lnTo>
                <a:lnTo>
                  <a:pt x="237" y="310"/>
                </a:lnTo>
                <a:lnTo>
                  <a:pt x="240" y="301"/>
                </a:lnTo>
                <a:lnTo>
                  <a:pt x="249" y="292"/>
                </a:lnTo>
                <a:lnTo>
                  <a:pt x="252" y="283"/>
                </a:lnTo>
                <a:lnTo>
                  <a:pt x="255" y="275"/>
                </a:lnTo>
                <a:lnTo>
                  <a:pt x="264" y="272"/>
                </a:lnTo>
                <a:lnTo>
                  <a:pt x="270" y="263"/>
                </a:lnTo>
                <a:lnTo>
                  <a:pt x="279" y="260"/>
                </a:lnTo>
                <a:lnTo>
                  <a:pt x="288" y="254"/>
                </a:lnTo>
                <a:lnTo>
                  <a:pt x="297" y="248"/>
                </a:lnTo>
                <a:lnTo>
                  <a:pt x="303" y="239"/>
                </a:lnTo>
                <a:lnTo>
                  <a:pt x="312" y="236"/>
                </a:lnTo>
                <a:lnTo>
                  <a:pt x="321" y="231"/>
                </a:lnTo>
                <a:lnTo>
                  <a:pt x="330" y="228"/>
                </a:lnTo>
                <a:lnTo>
                  <a:pt x="338" y="222"/>
                </a:lnTo>
                <a:lnTo>
                  <a:pt x="347" y="216"/>
                </a:lnTo>
                <a:lnTo>
                  <a:pt x="356" y="210"/>
                </a:lnTo>
                <a:lnTo>
                  <a:pt x="365" y="201"/>
                </a:lnTo>
                <a:lnTo>
                  <a:pt x="371" y="192"/>
                </a:lnTo>
                <a:lnTo>
                  <a:pt x="380" y="187"/>
                </a:lnTo>
                <a:lnTo>
                  <a:pt x="389" y="181"/>
                </a:lnTo>
                <a:lnTo>
                  <a:pt x="398" y="178"/>
                </a:lnTo>
                <a:lnTo>
                  <a:pt x="407" y="172"/>
                </a:lnTo>
                <a:lnTo>
                  <a:pt x="416" y="166"/>
                </a:lnTo>
                <a:lnTo>
                  <a:pt x="425" y="160"/>
                </a:lnTo>
                <a:lnTo>
                  <a:pt x="431" y="151"/>
                </a:lnTo>
                <a:lnTo>
                  <a:pt x="440" y="149"/>
                </a:lnTo>
                <a:lnTo>
                  <a:pt x="449" y="143"/>
                </a:lnTo>
                <a:lnTo>
                  <a:pt x="455" y="134"/>
                </a:lnTo>
                <a:lnTo>
                  <a:pt x="464" y="134"/>
                </a:lnTo>
                <a:lnTo>
                  <a:pt x="473" y="128"/>
                </a:lnTo>
                <a:lnTo>
                  <a:pt x="482" y="122"/>
                </a:lnTo>
                <a:lnTo>
                  <a:pt x="491" y="119"/>
                </a:lnTo>
                <a:lnTo>
                  <a:pt x="500" y="116"/>
                </a:lnTo>
                <a:lnTo>
                  <a:pt x="509" y="110"/>
                </a:lnTo>
                <a:lnTo>
                  <a:pt x="518" y="107"/>
                </a:lnTo>
                <a:lnTo>
                  <a:pt x="527" y="102"/>
                </a:lnTo>
                <a:lnTo>
                  <a:pt x="536" y="99"/>
                </a:lnTo>
                <a:lnTo>
                  <a:pt x="545" y="96"/>
                </a:lnTo>
                <a:lnTo>
                  <a:pt x="554" y="93"/>
                </a:lnTo>
                <a:lnTo>
                  <a:pt x="563" y="90"/>
                </a:lnTo>
                <a:lnTo>
                  <a:pt x="572" y="87"/>
                </a:lnTo>
                <a:lnTo>
                  <a:pt x="581" y="87"/>
                </a:lnTo>
                <a:lnTo>
                  <a:pt x="590" y="81"/>
                </a:lnTo>
                <a:lnTo>
                  <a:pt x="599" y="75"/>
                </a:lnTo>
                <a:lnTo>
                  <a:pt x="608" y="72"/>
                </a:lnTo>
                <a:lnTo>
                  <a:pt x="617" y="66"/>
                </a:lnTo>
                <a:lnTo>
                  <a:pt x="626" y="63"/>
                </a:lnTo>
                <a:lnTo>
                  <a:pt x="635" y="61"/>
                </a:lnTo>
                <a:lnTo>
                  <a:pt x="644" y="61"/>
                </a:lnTo>
                <a:lnTo>
                  <a:pt x="656" y="55"/>
                </a:lnTo>
                <a:lnTo>
                  <a:pt x="665" y="52"/>
                </a:lnTo>
                <a:lnTo>
                  <a:pt x="674" y="49"/>
                </a:lnTo>
                <a:lnTo>
                  <a:pt x="683" y="46"/>
                </a:lnTo>
                <a:lnTo>
                  <a:pt x="692" y="46"/>
                </a:lnTo>
                <a:lnTo>
                  <a:pt x="716" y="43"/>
                </a:lnTo>
                <a:lnTo>
                  <a:pt x="725" y="43"/>
                </a:lnTo>
                <a:lnTo>
                  <a:pt x="737" y="40"/>
                </a:lnTo>
                <a:lnTo>
                  <a:pt x="746" y="34"/>
                </a:lnTo>
                <a:lnTo>
                  <a:pt x="755" y="31"/>
                </a:lnTo>
                <a:lnTo>
                  <a:pt x="764" y="28"/>
                </a:lnTo>
                <a:lnTo>
                  <a:pt x="773" y="28"/>
                </a:lnTo>
                <a:lnTo>
                  <a:pt x="782" y="25"/>
                </a:lnTo>
                <a:lnTo>
                  <a:pt x="791" y="20"/>
                </a:lnTo>
                <a:lnTo>
                  <a:pt x="800" y="17"/>
                </a:lnTo>
                <a:lnTo>
                  <a:pt x="809" y="17"/>
                </a:lnTo>
                <a:lnTo>
                  <a:pt x="818" y="17"/>
                </a:lnTo>
                <a:lnTo>
                  <a:pt x="842" y="20"/>
                </a:lnTo>
                <a:lnTo>
                  <a:pt x="854" y="20"/>
                </a:lnTo>
                <a:lnTo>
                  <a:pt x="860" y="11"/>
                </a:lnTo>
                <a:lnTo>
                  <a:pt x="869" y="5"/>
                </a:lnTo>
                <a:lnTo>
                  <a:pt x="878" y="2"/>
                </a:lnTo>
                <a:lnTo>
                  <a:pt x="887" y="8"/>
                </a:lnTo>
                <a:lnTo>
                  <a:pt x="896" y="5"/>
                </a:lnTo>
                <a:lnTo>
                  <a:pt x="905" y="5"/>
                </a:lnTo>
                <a:lnTo>
                  <a:pt x="914" y="5"/>
                </a:lnTo>
                <a:lnTo>
                  <a:pt x="923" y="2"/>
                </a:lnTo>
                <a:lnTo>
                  <a:pt x="932" y="2"/>
                </a:lnTo>
                <a:lnTo>
                  <a:pt x="941" y="0"/>
                </a:lnTo>
                <a:lnTo>
                  <a:pt x="950" y="0"/>
                </a:lnTo>
                <a:lnTo>
                  <a:pt x="959" y="2"/>
                </a:lnTo>
                <a:lnTo>
                  <a:pt x="968" y="5"/>
                </a:lnTo>
                <a:lnTo>
                  <a:pt x="977" y="5"/>
                </a:lnTo>
                <a:lnTo>
                  <a:pt x="986" y="5"/>
                </a:lnTo>
                <a:lnTo>
                  <a:pt x="998" y="5"/>
                </a:lnTo>
                <a:lnTo>
                  <a:pt x="1009" y="5"/>
                </a:lnTo>
                <a:lnTo>
                  <a:pt x="1018" y="5"/>
                </a:lnTo>
                <a:lnTo>
                  <a:pt x="1027" y="5"/>
                </a:lnTo>
                <a:lnTo>
                  <a:pt x="1036" y="5"/>
                </a:lnTo>
                <a:lnTo>
                  <a:pt x="1045" y="5"/>
                </a:lnTo>
                <a:lnTo>
                  <a:pt x="1054" y="5"/>
                </a:lnTo>
                <a:lnTo>
                  <a:pt x="1063" y="5"/>
                </a:lnTo>
                <a:lnTo>
                  <a:pt x="1072" y="5"/>
                </a:lnTo>
                <a:lnTo>
                  <a:pt x="1081" y="5"/>
                </a:lnTo>
                <a:lnTo>
                  <a:pt x="1090" y="5"/>
                </a:lnTo>
                <a:lnTo>
                  <a:pt x="1102" y="5"/>
                </a:lnTo>
                <a:lnTo>
                  <a:pt x="1120" y="8"/>
                </a:lnTo>
                <a:lnTo>
                  <a:pt x="1129" y="8"/>
                </a:lnTo>
                <a:lnTo>
                  <a:pt x="1138" y="11"/>
                </a:lnTo>
                <a:lnTo>
                  <a:pt x="1147" y="14"/>
                </a:lnTo>
                <a:lnTo>
                  <a:pt x="1156" y="17"/>
                </a:lnTo>
                <a:lnTo>
                  <a:pt x="1165" y="17"/>
                </a:lnTo>
                <a:lnTo>
                  <a:pt x="1174" y="20"/>
                </a:lnTo>
                <a:lnTo>
                  <a:pt x="1183" y="20"/>
                </a:lnTo>
                <a:lnTo>
                  <a:pt x="1192" y="20"/>
                </a:lnTo>
                <a:lnTo>
                  <a:pt x="1201" y="22"/>
                </a:lnTo>
                <a:lnTo>
                  <a:pt x="1210" y="25"/>
                </a:lnTo>
                <a:lnTo>
                  <a:pt x="1219" y="25"/>
                </a:lnTo>
                <a:lnTo>
                  <a:pt x="1228" y="28"/>
                </a:lnTo>
                <a:lnTo>
                  <a:pt x="1237" y="28"/>
                </a:lnTo>
                <a:lnTo>
                  <a:pt x="1246" y="31"/>
                </a:lnTo>
                <a:lnTo>
                  <a:pt x="1255" y="31"/>
                </a:lnTo>
                <a:lnTo>
                  <a:pt x="1264" y="37"/>
                </a:lnTo>
                <a:lnTo>
                  <a:pt x="1276" y="40"/>
                </a:lnTo>
                <a:lnTo>
                  <a:pt x="1285" y="40"/>
                </a:lnTo>
                <a:lnTo>
                  <a:pt x="1294" y="43"/>
                </a:lnTo>
                <a:lnTo>
                  <a:pt x="1303" y="46"/>
                </a:lnTo>
                <a:lnTo>
                  <a:pt x="1312" y="49"/>
                </a:lnTo>
                <a:lnTo>
                  <a:pt x="1321" y="49"/>
                </a:lnTo>
                <a:lnTo>
                  <a:pt x="1333" y="52"/>
                </a:lnTo>
                <a:lnTo>
                  <a:pt x="1342" y="52"/>
                </a:lnTo>
                <a:lnTo>
                  <a:pt x="1351" y="55"/>
                </a:lnTo>
                <a:lnTo>
                  <a:pt x="1360" y="61"/>
                </a:lnTo>
                <a:lnTo>
                  <a:pt x="1369" y="61"/>
                </a:lnTo>
                <a:lnTo>
                  <a:pt x="1378" y="63"/>
                </a:lnTo>
                <a:lnTo>
                  <a:pt x="1387" y="69"/>
                </a:lnTo>
                <a:lnTo>
                  <a:pt x="1396" y="72"/>
                </a:lnTo>
                <a:lnTo>
                  <a:pt x="1405" y="75"/>
                </a:lnTo>
                <a:lnTo>
                  <a:pt x="1414" y="81"/>
                </a:lnTo>
                <a:lnTo>
                  <a:pt x="1426" y="84"/>
                </a:lnTo>
                <a:lnTo>
                  <a:pt x="1438" y="87"/>
                </a:lnTo>
                <a:lnTo>
                  <a:pt x="1447" y="90"/>
                </a:lnTo>
                <a:lnTo>
                  <a:pt x="1456" y="96"/>
                </a:lnTo>
                <a:lnTo>
                  <a:pt x="1465" y="99"/>
                </a:lnTo>
                <a:lnTo>
                  <a:pt x="1474" y="102"/>
                </a:lnTo>
                <a:lnTo>
                  <a:pt x="1486" y="107"/>
                </a:lnTo>
                <a:lnTo>
                  <a:pt x="1495" y="110"/>
                </a:lnTo>
                <a:lnTo>
                  <a:pt x="1504" y="116"/>
                </a:lnTo>
                <a:lnTo>
                  <a:pt x="1513" y="119"/>
                </a:lnTo>
                <a:lnTo>
                  <a:pt x="1525" y="122"/>
                </a:lnTo>
                <a:lnTo>
                  <a:pt x="1534" y="125"/>
                </a:lnTo>
                <a:lnTo>
                  <a:pt x="1558" y="131"/>
                </a:lnTo>
                <a:lnTo>
                  <a:pt x="1576" y="131"/>
                </a:lnTo>
                <a:lnTo>
                  <a:pt x="1585" y="134"/>
                </a:lnTo>
                <a:lnTo>
                  <a:pt x="1594" y="137"/>
                </a:lnTo>
                <a:lnTo>
                  <a:pt x="1600" y="146"/>
                </a:lnTo>
                <a:lnTo>
                  <a:pt x="1603" y="154"/>
                </a:lnTo>
                <a:lnTo>
                  <a:pt x="1609" y="163"/>
                </a:lnTo>
                <a:lnTo>
                  <a:pt x="1618" y="172"/>
                </a:lnTo>
                <a:lnTo>
                  <a:pt x="1627" y="181"/>
                </a:lnTo>
                <a:lnTo>
                  <a:pt x="1636" y="190"/>
                </a:lnTo>
                <a:lnTo>
                  <a:pt x="1645" y="195"/>
                </a:lnTo>
                <a:lnTo>
                  <a:pt x="1654" y="204"/>
                </a:lnTo>
                <a:lnTo>
                  <a:pt x="1663" y="213"/>
                </a:lnTo>
                <a:lnTo>
                  <a:pt x="1671" y="216"/>
                </a:lnTo>
                <a:lnTo>
                  <a:pt x="1680" y="225"/>
                </a:lnTo>
                <a:lnTo>
                  <a:pt x="1689" y="228"/>
                </a:lnTo>
                <a:lnTo>
                  <a:pt x="1698" y="234"/>
                </a:lnTo>
                <a:lnTo>
                  <a:pt x="1710" y="239"/>
                </a:lnTo>
                <a:lnTo>
                  <a:pt x="1719" y="248"/>
                </a:lnTo>
                <a:lnTo>
                  <a:pt x="1728" y="254"/>
                </a:lnTo>
                <a:lnTo>
                  <a:pt x="1734" y="263"/>
                </a:lnTo>
                <a:lnTo>
                  <a:pt x="1743" y="266"/>
                </a:lnTo>
                <a:lnTo>
                  <a:pt x="1749" y="275"/>
                </a:lnTo>
                <a:lnTo>
                  <a:pt x="1758" y="280"/>
                </a:lnTo>
                <a:lnTo>
                  <a:pt x="1767" y="286"/>
                </a:lnTo>
                <a:lnTo>
                  <a:pt x="1776" y="295"/>
                </a:lnTo>
                <a:lnTo>
                  <a:pt x="1785" y="301"/>
                </a:lnTo>
                <a:lnTo>
                  <a:pt x="1794" y="310"/>
                </a:lnTo>
                <a:lnTo>
                  <a:pt x="1803" y="316"/>
                </a:lnTo>
                <a:lnTo>
                  <a:pt x="1812" y="324"/>
                </a:lnTo>
                <a:lnTo>
                  <a:pt x="1821" y="333"/>
                </a:lnTo>
                <a:lnTo>
                  <a:pt x="1827" y="342"/>
                </a:lnTo>
                <a:lnTo>
                  <a:pt x="1836" y="348"/>
                </a:lnTo>
                <a:lnTo>
                  <a:pt x="1842" y="357"/>
                </a:lnTo>
                <a:lnTo>
                  <a:pt x="1851" y="363"/>
                </a:lnTo>
                <a:lnTo>
                  <a:pt x="1857" y="371"/>
                </a:lnTo>
                <a:lnTo>
                  <a:pt x="1866" y="380"/>
                </a:lnTo>
                <a:lnTo>
                  <a:pt x="1872" y="389"/>
                </a:lnTo>
                <a:lnTo>
                  <a:pt x="1881" y="398"/>
                </a:lnTo>
                <a:lnTo>
                  <a:pt x="1890" y="406"/>
                </a:lnTo>
                <a:lnTo>
                  <a:pt x="1893" y="415"/>
                </a:lnTo>
                <a:lnTo>
                  <a:pt x="1899" y="424"/>
                </a:lnTo>
                <a:lnTo>
                  <a:pt x="1905" y="433"/>
                </a:lnTo>
                <a:lnTo>
                  <a:pt x="1914" y="442"/>
                </a:lnTo>
                <a:lnTo>
                  <a:pt x="1920" y="450"/>
                </a:lnTo>
                <a:lnTo>
                  <a:pt x="1926" y="459"/>
                </a:lnTo>
                <a:lnTo>
                  <a:pt x="1932" y="468"/>
                </a:lnTo>
                <a:lnTo>
                  <a:pt x="1938" y="477"/>
                </a:lnTo>
                <a:lnTo>
                  <a:pt x="1941" y="486"/>
                </a:lnTo>
                <a:lnTo>
                  <a:pt x="1947" y="494"/>
                </a:lnTo>
                <a:lnTo>
                  <a:pt x="1950" y="503"/>
                </a:lnTo>
                <a:lnTo>
                  <a:pt x="1956" y="512"/>
                </a:lnTo>
                <a:lnTo>
                  <a:pt x="1959" y="521"/>
                </a:lnTo>
                <a:lnTo>
                  <a:pt x="1962" y="530"/>
                </a:lnTo>
                <a:lnTo>
                  <a:pt x="1968" y="538"/>
                </a:lnTo>
                <a:lnTo>
                  <a:pt x="1974" y="547"/>
                </a:lnTo>
                <a:lnTo>
                  <a:pt x="1977" y="556"/>
                </a:lnTo>
                <a:lnTo>
                  <a:pt x="1983" y="568"/>
                </a:lnTo>
                <a:lnTo>
                  <a:pt x="1986" y="577"/>
                </a:lnTo>
                <a:lnTo>
                  <a:pt x="1989" y="585"/>
                </a:lnTo>
                <a:lnTo>
                  <a:pt x="1989" y="594"/>
                </a:lnTo>
                <a:lnTo>
                  <a:pt x="1992" y="603"/>
                </a:lnTo>
                <a:lnTo>
                  <a:pt x="1995" y="612"/>
                </a:lnTo>
                <a:lnTo>
                  <a:pt x="1998" y="620"/>
                </a:lnTo>
              </a:path>
            </a:pathLst>
          </a:custGeom>
          <a:solidFill>
            <a:srgbClr val="FC0000"/>
          </a:solidFill>
          <a:ln w="12700" cap="rnd" cmpd="sng">
            <a:solidFill>
              <a:srgbClr val="F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>
            <a:off x="5505450" y="4473575"/>
            <a:ext cx="3125788" cy="1009650"/>
          </a:xfrm>
          <a:custGeom>
            <a:avLst/>
            <a:gdLst/>
            <a:ahLst/>
            <a:cxnLst>
              <a:cxn ang="0">
                <a:pos x="12" y="26"/>
              </a:cxn>
              <a:cxn ang="0">
                <a:pos x="21" y="62"/>
              </a:cxn>
              <a:cxn ang="0">
                <a:pos x="36" y="98"/>
              </a:cxn>
              <a:cxn ang="0">
                <a:pos x="60" y="134"/>
              </a:cxn>
              <a:cxn ang="0">
                <a:pos x="84" y="170"/>
              </a:cxn>
              <a:cxn ang="0">
                <a:pos x="102" y="206"/>
              </a:cxn>
              <a:cxn ang="0">
                <a:pos x="132" y="242"/>
              </a:cxn>
              <a:cxn ang="0">
                <a:pos x="162" y="275"/>
              </a:cxn>
              <a:cxn ang="0">
                <a:pos x="192" y="302"/>
              </a:cxn>
              <a:cxn ang="0">
                <a:pos x="219" y="335"/>
              </a:cxn>
              <a:cxn ang="0">
                <a:pos x="246" y="359"/>
              </a:cxn>
              <a:cxn ang="0">
                <a:pos x="279" y="383"/>
              </a:cxn>
              <a:cxn ang="0">
                <a:pos x="312" y="410"/>
              </a:cxn>
              <a:cxn ang="0">
                <a:pos x="348" y="434"/>
              </a:cxn>
              <a:cxn ang="0">
                <a:pos x="384" y="458"/>
              </a:cxn>
              <a:cxn ang="0">
                <a:pos x="420" y="479"/>
              </a:cxn>
              <a:cxn ang="0">
                <a:pos x="456" y="500"/>
              </a:cxn>
              <a:cxn ang="0">
                <a:pos x="492" y="518"/>
              </a:cxn>
              <a:cxn ang="0">
                <a:pos x="528" y="536"/>
              </a:cxn>
              <a:cxn ang="0">
                <a:pos x="564" y="545"/>
              </a:cxn>
              <a:cxn ang="0">
                <a:pos x="600" y="557"/>
              </a:cxn>
              <a:cxn ang="0">
                <a:pos x="636" y="575"/>
              </a:cxn>
              <a:cxn ang="0">
                <a:pos x="672" y="587"/>
              </a:cxn>
              <a:cxn ang="0">
                <a:pos x="708" y="596"/>
              </a:cxn>
              <a:cxn ang="0">
                <a:pos x="744" y="602"/>
              </a:cxn>
              <a:cxn ang="0">
                <a:pos x="780" y="611"/>
              </a:cxn>
              <a:cxn ang="0">
                <a:pos x="816" y="620"/>
              </a:cxn>
              <a:cxn ang="0">
                <a:pos x="852" y="626"/>
              </a:cxn>
              <a:cxn ang="0">
                <a:pos x="888" y="626"/>
              </a:cxn>
              <a:cxn ang="0">
                <a:pos x="930" y="632"/>
              </a:cxn>
              <a:cxn ang="0">
                <a:pos x="969" y="635"/>
              </a:cxn>
              <a:cxn ang="0">
                <a:pos x="1005" y="629"/>
              </a:cxn>
              <a:cxn ang="0">
                <a:pos x="1044" y="629"/>
              </a:cxn>
              <a:cxn ang="0">
                <a:pos x="1080" y="629"/>
              </a:cxn>
              <a:cxn ang="0">
                <a:pos x="1116" y="626"/>
              </a:cxn>
              <a:cxn ang="0">
                <a:pos x="1152" y="617"/>
              </a:cxn>
              <a:cxn ang="0">
                <a:pos x="1188" y="608"/>
              </a:cxn>
              <a:cxn ang="0">
                <a:pos x="1227" y="599"/>
              </a:cxn>
              <a:cxn ang="0">
                <a:pos x="1263" y="596"/>
              </a:cxn>
              <a:cxn ang="0">
                <a:pos x="1299" y="584"/>
              </a:cxn>
              <a:cxn ang="0">
                <a:pos x="1335" y="572"/>
              </a:cxn>
              <a:cxn ang="0">
                <a:pos x="1374" y="554"/>
              </a:cxn>
              <a:cxn ang="0">
                <a:pos x="1410" y="545"/>
              </a:cxn>
              <a:cxn ang="0">
                <a:pos x="1446" y="530"/>
              </a:cxn>
              <a:cxn ang="0">
                <a:pos x="1482" y="512"/>
              </a:cxn>
              <a:cxn ang="0">
                <a:pos x="1524" y="494"/>
              </a:cxn>
              <a:cxn ang="0">
                <a:pos x="1560" y="476"/>
              </a:cxn>
              <a:cxn ang="0">
                <a:pos x="1599" y="452"/>
              </a:cxn>
              <a:cxn ang="0">
                <a:pos x="1632" y="425"/>
              </a:cxn>
              <a:cxn ang="0">
                <a:pos x="1668" y="395"/>
              </a:cxn>
              <a:cxn ang="0">
                <a:pos x="1704" y="368"/>
              </a:cxn>
              <a:cxn ang="0">
                <a:pos x="1737" y="347"/>
              </a:cxn>
              <a:cxn ang="0">
                <a:pos x="1764" y="323"/>
              </a:cxn>
              <a:cxn ang="0">
                <a:pos x="1791" y="293"/>
              </a:cxn>
              <a:cxn ang="0">
                <a:pos x="1818" y="263"/>
              </a:cxn>
              <a:cxn ang="0">
                <a:pos x="1845" y="227"/>
              </a:cxn>
              <a:cxn ang="0">
                <a:pos x="1872" y="191"/>
              </a:cxn>
              <a:cxn ang="0">
                <a:pos x="1899" y="155"/>
              </a:cxn>
              <a:cxn ang="0">
                <a:pos x="1914" y="119"/>
              </a:cxn>
              <a:cxn ang="0">
                <a:pos x="1938" y="80"/>
              </a:cxn>
              <a:cxn ang="0">
                <a:pos x="1953" y="44"/>
              </a:cxn>
              <a:cxn ang="0">
                <a:pos x="1965" y="8"/>
              </a:cxn>
            </a:cxnLst>
            <a:rect l="0" t="0" r="r" b="b"/>
            <a:pathLst>
              <a:path w="1969" h="636">
                <a:moveTo>
                  <a:pt x="0" y="0"/>
                </a:moveTo>
                <a:lnTo>
                  <a:pt x="6" y="8"/>
                </a:lnTo>
                <a:lnTo>
                  <a:pt x="12" y="17"/>
                </a:lnTo>
                <a:lnTo>
                  <a:pt x="12" y="26"/>
                </a:lnTo>
                <a:lnTo>
                  <a:pt x="12" y="35"/>
                </a:lnTo>
                <a:lnTo>
                  <a:pt x="15" y="44"/>
                </a:lnTo>
                <a:lnTo>
                  <a:pt x="18" y="53"/>
                </a:lnTo>
                <a:lnTo>
                  <a:pt x="21" y="62"/>
                </a:lnTo>
                <a:lnTo>
                  <a:pt x="24" y="71"/>
                </a:lnTo>
                <a:lnTo>
                  <a:pt x="27" y="80"/>
                </a:lnTo>
                <a:lnTo>
                  <a:pt x="33" y="89"/>
                </a:lnTo>
                <a:lnTo>
                  <a:pt x="36" y="98"/>
                </a:lnTo>
                <a:lnTo>
                  <a:pt x="42" y="107"/>
                </a:lnTo>
                <a:lnTo>
                  <a:pt x="48" y="116"/>
                </a:lnTo>
                <a:lnTo>
                  <a:pt x="54" y="125"/>
                </a:lnTo>
                <a:lnTo>
                  <a:pt x="60" y="134"/>
                </a:lnTo>
                <a:lnTo>
                  <a:pt x="66" y="143"/>
                </a:lnTo>
                <a:lnTo>
                  <a:pt x="72" y="152"/>
                </a:lnTo>
                <a:lnTo>
                  <a:pt x="78" y="161"/>
                </a:lnTo>
                <a:lnTo>
                  <a:pt x="84" y="170"/>
                </a:lnTo>
                <a:lnTo>
                  <a:pt x="87" y="179"/>
                </a:lnTo>
                <a:lnTo>
                  <a:pt x="93" y="188"/>
                </a:lnTo>
                <a:lnTo>
                  <a:pt x="99" y="197"/>
                </a:lnTo>
                <a:lnTo>
                  <a:pt x="102" y="206"/>
                </a:lnTo>
                <a:lnTo>
                  <a:pt x="105" y="215"/>
                </a:lnTo>
                <a:lnTo>
                  <a:pt x="111" y="224"/>
                </a:lnTo>
                <a:lnTo>
                  <a:pt x="123" y="233"/>
                </a:lnTo>
                <a:lnTo>
                  <a:pt x="132" y="242"/>
                </a:lnTo>
                <a:lnTo>
                  <a:pt x="141" y="248"/>
                </a:lnTo>
                <a:lnTo>
                  <a:pt x="147" y="257"/>
                </a:lnTo>
                <a:lnTo>
                  <a:pt x="156" y="266"/>
                </a:lnTo>
                <a:lnTo>
                  <a:pt x="162" y="275"/>
                </a:lnTo>
                <a:lnTo>
                  <a:pt x="171" y="281"/>
                </a:lnTo>
                <a:lnTo>
                  <a:pt x="180" y="287"/>
                </a:lnTo>
                <a:lnTo>
                  <a:pt x="183" y="296"/>
                </a:lnTo>
                <a:lnTo>
                  <a:pt x="192" y="302"/>
                </a:lnTo>
                <a:lnTo>
                  <a:pt x="195" y="311"/>
                </a:lnTo>
                <a:lnTo>
                  <a:pt x="204" y="317"/>
                </a:lnTo>
                <a:lnTo>
                  <a:pt x="213" y="326"/>
                </a:lnTo>
                <a:lnTo>
                  <a:pt x="219" y="335"/>
                </a:lnTo>
                <a:lnTo>
                  <a:pt x="228" y="338"/>
                </a:lnTo>
                <a:lnTo>
                  <a:pt x="234" y="347"/>
                </a:lnTo>
                <a:lnTo>
                  <a:pt x="243" y="350"/>
                </a:lnTo>
                <a:lnTo>
                  <a:pt x="246" y="359"/>
                </a:lnTo>
                <a:lnTo>
                  <a:pt x="255" y="365"/>
                </a:lnTo>
                <a:lnTo>
                  <a:pt x="261" y="374"/>
                </a:lnTo>
                <a:lnTo>
                  <a:pt x="270" y="380"/>
                </a:lnTo>
                <a:lnTo>
                  <a:pt x="279" y="383"/>
                </a:lnTo>
                <a:lnTo>
                  <a:pt x="288" y="389"/>
                </a:lnTo>
                <a:lnTo>
                  <a:pt x="294" y="398"/>
                </a:lnTo>
                <a:lnTo>
                  <a:pt x="303" y="404"/>
                </a:lnTo>
                <a:lnTo>
                  <a:pt x="312" y="410"/>
                </a:lnTo>
                <a:lnTo>
                  <a:pt x="321" y="419"/>
                </a:lnTo>
                <a:lnTo>
                  <a:pt x="330" y="422"/>
                </a:lnTo>
                <a:lnTo>
                  <a:pt x="339" y="428"/>
                </a:lnTo>
                <a:lnTo>
                  <a:pt x="348" y="434"/>
                </a:lnTo>
                <a:lnTo>
                  <a:pt x="354" y="443"/>
                </a:lnTo>
                <a:lnTo>
                  <a:pt x="363" y="446"/>
                </a:lnTo>
                <a:lnTo>
                  <a:pt x="372" y="452"/>
                </a:lnTo>
                <a:lnTo>
                  <a:pt x="384" y="458"/>
                </a:lnTo>
                <a:lnTo>
                  <a:pt x="393" y="464"/>
                </a:lnTo>
                <a:lnTo>
                  <a:pt x="402" y="467"/>
                </a:lnTo>
                <a:lnTo>
                  <a:pt x="411" y="473"/>
                </a:lnTo>
                <a:lnTo>
                  <a:pt x="420" y="479"/>
                </a:lnTo>
                <a:lnTo>
                  <a:pt x="429" y="482"/>
                </a:lnTo>
                <a:lnTo>
                  <a:pt x="438" y="491"/>
                </a:lnTo>
                <a:lnTo>
                  <a:pt x="447" y="494"/>
                </a:lnTo>
                <a:lnTo>
                  <a:pt x="456" y="500"/>
                </a:lnTo>
                <a:lnTo>
                  <a:pt x="465" y="503"/>
                </a:lnTo>
                <a:lnTo>
                  <a:pt x="474" y="509"/>
                </a:lnTo>
                <a:lnTo>
                  <a:pt x="483" y="515"/>
                </a:lnTo>
                <a:lnTo>
                  <a:pt x="492" y="518"/>
                </a:lnTo>
                <a:lnTo>
                  <a:pt x="501" y="524"/>
                </a:lnTo>
                <a:lnTo>
                  <a:pt x="510" y="527"/>
                </a:lnTo>
                <a:lnTo>
                  <a:pt x="519" y="530"/>
                </a:lnTo>
                <a:lnTo>
                  <a:pt x="528" y="536"/>
                </a:lnTo>
                <a:lnTo>
                  <a:pt x="537" y="539"/>
                </a:lnTo>
                <a:lnTo>
                  <a:pt x="546" y="542"/>
                </a:lnTo>
                <a:lnTo>
                  <a:pt x="555" y="542"/>
                </a:lnTo>
                <a:lnTo>
                  <a:pt x="564" y="545"/>
                </a:lnTo>
                <a:lnTo>
                  <a:pt x="573" y="548"/>
                </a:lnTo>
                <a:lnTo>
                  <a:pt x="582" y="551"/>
                </a:lnTo>
                <a:lnTo>
                  <a:pt x="591" y="554"/>
                </a:lnTo>
                <a:lnTo>
                  <a:pt x="600" y="557"/>
                </a:lnTo>
                <a:lnTo>
                  <a:pt x="609" y="563"/>
                </a:lnTo>
                <a:lnTo>
                  <a:pt x="618" y="566"/>
                </a:lnTo>
                <a:lnTo>
                  <a:pt x="627" y="572"/>
                </a:lnTo>
                <a:lnTo>
                  <a:pt x="636" y="575"/>
                </a:lnTo>
                <a:lnTo>
                  <a:pt x="645" y="575"/>
                </a:lnTo>
                <a:lnTo>
                  <a:pt x="654" y="581"/>
                </a:lnTo>
                <a:lnTo>
                  <a:pt x="663" y="584"/>
                </a:lnTo>
                <a:lnTo>
                  <a:pt x="672" y="587"/>
                </a:lnTo>
                <a:lnTo>
                  <a:pt x="681" y="590"/>
                </a:lnTo>
                <a:lnTo>
                  <a:pt x="690" y="590"/>
                </a:lnTo>
                <a:lnTo>
                  <a:pt x="699" y="593"/>
                </a:lnTo>
                <a:lnTo>
                  <a:pt x="708" y="596"/>
                </a:lnTo>
                <a:lnTo>
                  <a:pt x="717" y="599"/>
                </a:lnTo>
                <a:lnTo>
                  <a:pt x="726" y="599"/>
                </a:lnTo>
                <a:lnTo>
                  <a:pt x="735" y="599"/>
                </a:lnTo>
                <a:lnTo>
                  <a:pt x="744" y="602"/>
                </a:lnTo>
                <a:lnTo>
                  <a:pt x="753" y="605"/>
                </a:lnTo>
                <a:lnTo>
                  <a:pt x="762" y="608"/>
                </a:lnTo>
                <a:lnTo>
                  <a:pt x="771" y="608"/>
                </a:lnTo>
                <a:lnTo>
                  <a:pt x="780" y="611"/>
                </a:lnTo>
                <a:lnTo>
                  <a:pt x="789" y="611"/>
                </a:lnTo>
                <a:lnTo>
                  <a:pt x="798" y="614"/>
                </a:lnTo>
                <a:lnTo>
                  <a:pt x="807" y="617"/>
                </a:lnTo>
                <a:lnTo>
                  <a:pt x="816" y="620"/>
                </a:lnTo>
                <a:lnTo>
                  <a:pt x="825" y="623"/>
                </a:lnTo>
                <a:lnTo>
                  <a:pt x="834" y="623"/>
                </a:lnTo>
                <a:lnTo>
                  <a:pt x="843" y="626"/>
                </a:lnTo>
                <a:lnTo>
                  <a:pt x="852" y="626"/>
                </a:lnTo>
                <a:lnTo>
                  <a:pt x="861" y="626"/>
                </a:lnTo>
                <a:lnTo>
                  <a:pt x="870" y="626"/>
                </a:lnTo>
                <a:lnTo>
                  <a:pt x="879" y="626"/>
                </a:lnTo>
                <a:lnTo>
                  <a:pt x="888" y="626"/>
                </a:lnTo>
                <a:lnTo>
                  <a:pt x="900" y="626"/>
                </a:lnTo>
                <a:lnTo>
                  <a:pt x="912" y="632"/>
                </a:lnTo>
                <a:lnTo>
                  <a:pt x="921" y="632"/>
                </a:lnTo>
                <a:lnTo>
                  <a:pt x="930" y="632"/>
                </a:lnTo>
                <a:lnTo>
                  <a:pt x="939" y="635"/>
                </a:lnTo>
                <a:lnTo>
                  <a:pt x="948" y="635"/>
                </a:lnTo>
                <a:lnTo>
                  <a:pt x="957" y="635"/>
                </a:lnTo>
                <a:lnTo>
                  <a:pt x="969" y="635"/>
                </a:lnTo>
                <a:lnTo>
                  <a:pt x="978" y="632"/>
                </a:lnTo>
                <a:lnTo>
                  <a:pt x="987" y="632"/>
                </a:lnTo>
                <a:lnTo>
                  <a:pt x="996" y="629"/>
                </a:lnTo>
                <a:lnTo>
                  <a:pt x="1005" y="629"/>
                </a:lnTo>
                <a:lnTo>
                  <a:pt x="1014" y="629"/>
                </a:lnTo>
                <a:lnTo>
                  <a:pt x="1023" y="626"/>
                </a:lnTo>
                <a:lnTo>
                  <a:pt x="1032" y="626"/>
                </a:lnTo>
                <a:lnTo>
                  <a:pt x="1044" y="629"/>
                </a:lnTo>
                <a:lnTo>
                  <a:pt x="1053" y="629"/>
                </a:lnTo>
                <a:lnTo>
                  <a:pt x="1062" y="629"/>
                </a:lnTo>
                <a:lnTo>
                  <a:pt x="1071" y="629"/>
                </a:lnTo>
                <a:lnTo>
                  <a:pt x="1080" y="629"/>
                </a:lnTo>
                <a:lnTo>
                  <a:pt x="1089" y="629"/>
                </a:lnTo>
                <a:lnTo>
                  <a:pt x="1098" y="626"/>
                </a:lnTo>
                <a:lnTo>
                  <a:pt x="1107" y="626"/>
                </a:lnTo>
                <a:lnTo>
                  <a:pt x="1116" y="626"/>
                </a:lnTo>
                <a:lnTo>
                  <a:pt x="1125" y="623"/>
                </a:lnTo>
                <a:lnTo>
                  <a:pt x="1134" y="623"/>
                </a:lnTo>
                <a:lnTo>
                  <a:pt x="1143" y="623"/>
                </a:lnTo>
                <a:lnTo>
                  <a:pt x="1152" y="617"/>
                </a:lnTo>
                <a:lnTo>
                  <a:pt x="1161" y="614"/>
                </a:lnTo>
                <a:lnTo>
                  <a:pt x="1170" y="611"/>
                </a:lnTo>
                <a:lnTo>
                  <a:pt x="1179" y="608"/>
                </a:lnTo>
                <a:lnTo>
                  <a:pt x="1188" y="608"/>
                </a:lnTo>
                <a:lnTo>
                  <a:pt x="1200" y="605"/>
                </a:lnTo>
                <a:lnTo>
                  <a:pt x="1209" y="602"/>
                </a:lnTo>
                <a:lnTo>
                  <a:pt x="1218" y="599"/>
                </a:lnTo>
                <a:lnTo>
                  <a:pt x="1227" y="599"/>
                </a:lnTo>
                <a:lnTo>
                  <a:pt x="1236" y="599"/>
                </a:lnTo>
                <a:lnTo>
                  <a:pt x="1245" y="599"/>
                </a:lnTo>
                <a:lnTo>
                  <a:pt x="1254" y="599"/>
                </a:lnTo>
                <a:lnTo>
                  <a:pt x="1263" y="596"/>
                </a:lnTo>
                <a:lnTo>
                  <a:pt x="1272" y="593"/>
                </a:lnTo>
                <a:lnTo>
                  <a:pt x="1281" y="590"/>
                </a:lnTo>
                <a:lnTo>
                  <a:pt x="1290" y="587"/>
                </a:lnTo>
                <a:lnTo>
                  <a:pt x="1299" y="584"/>
                </a:lnTo>
                <a:lnTo>
                  <a:pt x="1308" y="581"/>
                </a:lnTo>
                <a:lnTo>
                  <a:pt x="1317" y="578"/>
                </a:lnTo>
                <a:lnTo>
                  <a:pt x="1326" y="575"/>
                </a:lnTo>
                <a:lnTo>
                  <a:pt x="1335" y="572"/>
                </a:lnTo>
                <a:lnTo>
                  <a:pt x="1347" y="569"/>
                </a:lnTo>
                <a:lnTo>
                  <a:pt x="1356" y="563"/>
                </a:lnTo>
                <a:lnTo>
                  <a:pt x="1365" y="560"/>
                </a:lnTo>
                <a:lnTo>
                  <a:pt x="1374" y="554"/>
                </a:lnTo>
                <a:lnTo>
                  <a:pt x="1383" y="551"/>
                </a:lnTo>
                <a:lnTo>
                  <a:pt x="1392" y="548"/>
                </a:lnTo>
                <a:lnTo>
                  <a:pt x="1401" y="545"/>
                </a:lnTo>
                <a:lnTo>
                  <a:pt x="1410" y="545"/>
                </a:lnTo>
                <a:lnTo>
                  <a:pt x="1419" y="542"/>
                </a:lnTo>
                <a:lnTo>
                  <a:pt x="1428" y="539"/>
                </a:lnTo>
                <a:lnTo>
                  <a:pt x="1437" y="536"/>
                </a:lnTo>
                <a:lnTo>
                  <a:pt x="1446" y="530"/>
                </a:lnTo>
                <a:lnTo>
                  <a:pt x="1455" y="527"/>
                </a:lnTo>
                <a:lnTo>
                  <a:pt x="1464" y="521"/>
                </a:lnTo>
                <a:lnTo>
                  <a:pt x="1473" y="515"/>
                </a:lnTo>
                <a:lnTo>
                  <a:pt x="1482" y="512"/>
                </a:lnTo>
                <a:lnTo>
                  <a:pt x="1491" y="506"/>
                </a:lnTo>
                <a:lnTo>
                  <a:pt x="1500" y="503"/>
                </a:lnTo>
                <a:lnTo>
                  <a:pt x="1512" y="500"/>
                </a:lnTo>
                <a:lnTo>
                  <a:pt x="1524" y="494"/>
                </a:lnTo>
                <a:lnTo>
                  <a:pt x="1533" y="491"/>
                </a:lnTo>
                <a:lnTo>
                  <a:pt x="1542" y="482"/>
                </a:lnTo>
                <a:lnTo>
                  <a:pt x="1551" y="479"/>
                </a:lnTo>
                <a:lnTo>
                  <a:pt x="1560" y="476"/>
                </a:lnTo>
                <a:lnTo>
                  <a:pt x="1572" y="467"/>
                </a:lnTo>
                <a:lnTo>
                  <a:pt x="1581" y="464"/>
                </a:lnTo>
                <a:lnTo>
                  <a:pt x="1590" y="455"/>
                </a:lnTo>
                <a:lnTo>
                  <a:pt x="1599" y="452"/>
                </a:lnTo>
                <a:lnTo>
                  <a:pt x="1608" y="443"/>
                </a:lnTo>
                <a:lnTo>
                  <a:pt x="1617" y="440"/>
                </a:lnTo>
                <a:lnTo>
                  <a:pt x="1623" y="431"/>
                </a:lnTo>
                <a:lnTo>
                  <a:pt x="1632" y="425"/>
                </a:lnTo>
                <a:lnTo>
                  <a:pt x="1641" y="419"/>
                </a:lnTo>
                <a:lnTo>
                  <a:pt x="1650" y="410"/>
                </a:lnTo>
                <a:lnTo>
                  <a:pt x="1659" y="404"/>
                </a:lnTo>
                <a:lnTo>
                  <a:pt x="1668" y="395"/>
                </a:lnTo>
                <a:lnTo>
                  <a:pt x="1677" y="389"/>
                </a:lnTo>
                <a:lnTo>
                  <a:pt x="1686" y="383"/>
                </a:lnTo>
                <a:lnTo>
                  <a:pt x="1695" y="374"/>
                </a:lnTo>
                <a:lnTo>
                  <a:pt x="1704" y="368"/>
                </a:lnTo>
                <a:lnTo>
                  <a:pt x="1710" y="359"/>
                </a:lnTo>
                <a:lnTo>
                  <a:pt x="1719" y="359"/>
                </a:lnTo>
                <a:lnTo>
                  <a:pt x="1728" y="350"/>
                </a:lnTo>
                <a:lnTo>
                  <a:pt x="1737" y="347"/>
                </a:lnTo>
                <a:lnTo>
                  <a:pt x="1743" y="338"/>
                </a:lnTo>
                <a:lnTo>
                  <a:pt x="1752" y="332"/>
                </a:lnTo>
                <a:lnTo>
                  <a:pt x="1755" y="323"/>
                </a:lnTo>
                <a:lnTo>
                  <a:pt x="1764" y="323"/>
                </a:lnTo>
                <a:lnTo>
                  <a:pt x="1770" y="314"/>
                </a:lnTo>
                <a:lnTo>
                  <a:pt x="1779" y="308"/>
                </a:lnTo>
                <a:lnTo>
                  <a:pt x="1782" y="299"/>
                </a:lnTo>
                <a:lnTo>
                  <a:pt x="1791" y="293"/>
                </a:lnTo>
                <a:lnTo>
                  <a:pt x="1797" y="284"/>
                </a:lnTo>
                <a:lnTo>
                  <a:pt x="1806" y="275"/>
                </a:lnTo>
                <a:lnTo>
                  <a:pt x="1815" y="272"/>
                </a:lnTo>
                <a:lnTo>
                  <a:pt x="1818" y="263"/>
                </a:lnTo>
                <a:lnTo>
                  <a:pt x="1827" y="254"/>
                </a:lnTo>
                <a:lnTo>
                  <a:pt x="1833" y="245"/>
                </a:lnTo>
                <a:lnTo>
                  <a:pt x="1839" y="236"/>
                </a:lnTo>
                <a:lnTo>
                  <a:pt x="1845" y="227"/>
                </a:lnTo>
                <a:lnTo>
                  <a:pt x="1851" y="215"/>
                </a:lnTo>
                <a:lnTo>
                  <a:pt x="1857" y="206"/>
                </a:lnTo>
                <a:lnTo>
                  <a:pt x="1863" y="197"/>
                </a:lnTo>
                <a:lnTo>
                  <a:pt x="1872" y="191"/>
                </a:lnTo>
                <a:lnTo>
                  <a:pt x="1878" y="182"/>
                </a:lnTo>
                <a:lnTo>
                  <a:pt x="1887" y="173"/>
                </a:lnTo>
                <a:lnTo>
                  <a:pt x="1893" y="164"/>
                </a:lnTo>
                <a:lnTo>
                  <a:pt x="1899" y="155"/>
                </a:lnTo>
                <a:lnTo>
                  <a:pt x="1902" y="146"/>
                </a:lnTo>
                <a:lnTo>
                  <a:pt x="1908" y="137"/>
                </a:lnTo>
                <a:lnTo>
                  <a:pt x="1911" y="128"/>
                </a:lnTo>
                <a:lnTo>
                  <a:pt x="1914" y="119"/>
                </a:lnTo>
                <a:lnTo>
                  <a:pt x="1920" y="110"/>
                </a:lnTo>
                <a:lnTo>
                  <a:pt x="1926" y="98"/>
                </a:lnTo>
                <a:lnTo>
                  <a:pt x="1935" y="89"/>
                </a:lnTo>
                <a:lnTo>
                  <a:pt x="1938" y="80"/>
                </a:lnTo>
                <a:lnTo>
                  <a:pt x="1941" y="71"/>
                </a:lnTo>
                <a:lnTo>
                  <a:pt x="1944" y="62"/>
                </a:lnTo>
                <a:lnTo>
                  <a:pt x="1947" y="53"/>
                </a:lnTo>
                <a:lnTo>
                  <a:pt x="1953" y="44"/>
                </a:lnTo>
                <a:lnTo>
                  <a:pt x="1956" y="35"/>
                </a:lnTo>
                <a:lnTo>
                  <a:pt x="1959" y="26"/>
                </a:lnTo>
                <a:lnTo>
                  <a:pt x="1962" y="17"/>
                </a:lnTo>
                <a:lnTo>
                  <a:pt x="1965" y="8"/>
                </a:lnTo>
                <a:lnTo>
                  <a:pt x="196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5416550" y="2616200"/>
            <a:ext cx="3302000" cy="2859088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1752600" y="5229225"/>
            <a:ext cx="4392613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970088" y="5516563"/>
            <a:ext cx="604837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48263" cy="1125538"/>
          </a:xfrm>
        </p:spPr>
        <p:txBody>
          <a:bodyPr/>
          <a:lstStyle/>
          <a:p>
            <a:r>
              <a:rPr lang="en-US" sz="6000" smtClean="0"/>
              <a:t>Introduction</a:t>
            </a:r>
            <a:endParaRPr lang="en-US" sz="6000" b="1" smtClean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4968875"/>
          </a:xfrm>
        </p:spPr>
        <p:txBody>
          <a:bodyPr/>
          <a:lstStyle/>
          <a:p>
            <a:r>
              <a:rPr lang="en-US" b="1" dirty="0" smtClean="0"/>
              <a:t>Friction </a:t>
            </a:r>
            <a:r>
              <a:rPr lang="en-US" dirty="0" smtClean="0"/>
              <a:t>is defined as a force of resistance acting on a body which prevents or retards slipping of the body relative to another body.</a:t>
            </a:r>
          </a:p>
          <a:p>
            <a:r>
              <a:rPr lang="en-US" dirty="0" smtClean="0"/>
              <a:t>Friction is caused by the “microscopic” interactions between the two surfaces</a:t>
            </a:r>
          </a:p>
          <a:p>
            <a:r>
              <a:rPr lang="en-US" dirty="0" smtClean="0"/>
              <a:t>Friction results in a force in the                         direction opposite to the direction of motion!</a:t>
            </a:r>
          </a:p>
          <a:p>
            <a:r>
              <a:rPr lang="en-US" dirty="0" smtClean="0"/>
              <a:t>Hence It opposes motion!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	                 Friction! Is it a </a:t>
            </a:r>
            <a:r>
              <a:rPr lang="en-US" dirty="0" smtClean="0">
                <a:solidFill>
                  <a:srgbClr val="1BB10F"/>
                </a:solidFill>
              </a:rPr>
              <a:t>BOON</a:t>
            </a:r>
            <a:r>
              <a:rPr lang="en-US" dirty="0" smtClean="0">
                <a:solidFill>
                  <a:schemeClr val="tx2"/>
                </a:solidFill>
              </a:rPr>
              <a:t> or </a:t>
            </a:r>
            <a:r>
              <a:rPr lang="en-US" dirty="0" smtClean="0">
                <a:solidFill>
                  <a:srgbClr val="FF0000"/>
                </a:solidFill>
              </a:rPr>
              <a:t>BAN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684213" y="6524625"/>
            <a:ext cx="1498600" cy="0"/>
          </a:xfrm>
          <a:prstGeom prst="line">
            <a:avLst/>
          </a:prstGeom>
          <a:noFill/>
          <a:ln w="76200">
            <a:solidFill>
              <a:srgbClr val="A721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971550" y="5589588"/>
            <a:ext cx="901700" cy="901700"/>
          </a:xfrm>
          <a:prstGeom prst="rect">
            <a:avLst/>
          </a:prstGeom>
          <a:solidFill>
            <a:srgbClr val="FC0000"/>
          </a:solidFill>
          <a:ln w="12700">
            <a:solidFill>
              <a:srgbClr val="F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49" grpId="0" animBg="1"/>
      <p:bldP spid="5132" grpId="0" animBg="1"/>
      <p:bldP spid="5146" grpId="0" animBg="1"/>
      <p:bldP spid="5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57238" y="4076700"/>
            <a:ext cx="5327650" cy="2781300"/>
            <a:chOff x="249" y="2568"/>
            <a:chExt cx="3221" cy="1752"/>
          </a:xfrm>
        </p:grpSpPr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2"/>
            <a:srcRect l="33612" t="51888" r="35112" b="20039"/>
            <a:stretch>
              <a:fillRect/>
            </a:stretch>
          </p:blipFill>
          <p:spPr bwMode="auto">
            <a:xfrm>
              <a:off x="249" y="2586"/>
              <a:ext cx="3221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49" y="2568"/>
              <a:ext cx="154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in V Threads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0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 l="65854" t="34245" r="14908" b="30469"/>
          <a:stretch>
            <a:fillRect/>
          </a:stretch>
        </p:blipFill>
        <p:spPr bwMode="auto">
          <a:xfrm>
            <a:off x="6084888" y="620713"/>
            <a:ext cx="2879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0825" y="1196975"/>
            <a:ext cx="5905500" cy="1295400"/>
            <a:chOff x="158" y="754"/>
            <a:chExt cx="3720" cy="81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/>
            <a:srcRect l="33623" t="34245" r="34634" b="54529"/>
            <a:stretch>
              <a:fillRect/>
            </a:stretch>
          </p:blipFill>
          <p:spPr bwMode="auto">
            <a:xfrm>
              <a:off x="158" y="754"/>
              <a:ext cx="3720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020" y="1298"/>
              <a:ext cx="2813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3850" y="2565400"/>
            <a:ext cx="5688013" cy="1511300"/>
            <a:chOff x="204" y="1616"/>
            <a:chExt cx="3583" cy="952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04" y="1616"/>
              <a:ext cx="3538" cy="907"/>
              <a:chOff x="204" y="1616"/>
              <a:chExt cx="3220" cy="907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04" y="1661"/>
                <a:ext cx="3220" cy="862"/>
                <a:chOff x="204" y="1661"/>
                <a:chExt cx="2948" cy="680"/>
              </a:xfrm>
            </p:grpSpPr>
            <p:pic>
              <p:nvPicPr>
                <p:cNvPr id="4104" name="Picture 8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3623" t="42271" r="35112" b="45708"/>
                <a:stretch>
                  <a:fillRect/>
                </a:stretch>
              </p:blipFill>
              <p:spPr bwMode="auto">
                <a:xfrm>
                  <a:off x="204" y="1661"/>
                  <a:ext cx="2948" cy="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04" y="1661"/>
                  <a:ext cx="680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1429" y="1616"/>
                <a:ext cx="272" cy="2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927" y="2296"/>
              <a:ext cx="186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43663" y="47244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1</a:t>
            </a:r>
          </a:p>
        </p:txBody>
      </p:sp>
      <p:pic>
        <p:nvPicPr>
          <p:cNvPr id="1177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66" y="1600200"/>
            <a:ext cx="7545268" cy="4525963"/>
          </a:xfrm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116013" y="1557338"/>
            <a:ext cx="2303462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</a:t>
            </a:r>
          </a:p>
        </p:txBody>
      </p:sp>
      <p:pic>
        <p:nvPicPr>
          <p:cNvPr id="137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66" y="1600200"/>
            <a:ext cx="7545268" cy="4525963"/>
          </a:xfrm>
          <a:noFill/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/>
          <a:srcRect l="60023" t="56746" r="20428" b="28058"/>
          <a:stretch>
            <a:fillRect/>
          </a:stretch>
        </p:blipFill>
        <p:spPr bwMode="auto">
          <a:xfrm>
            <a:off x="684213" y="1341438"/>
            <a:ext cx="51117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/>
          <a:srcRect l="60023" t="71088" r="16293" b="4434"/>
          <a:stretch>
            <a:fillRect/>
          </a:stretch>
        </p:blipFill>
        <p:spPr bwMode="auto">
          <a:xfrm>
            <a:off x="827088" y="3068638"/>
            <a:ext cx="5689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3" name="Footer Placeholder 3"/>
          <p:cNvSpPr txBox="1">
            <a:spLocks noGrp="1"/>
          </p:cNvSpPr>
          <p:nvPr/>
        </p:nvSpPr>
        <p:spPr bwMode="auto">
          <a:xfrm>
            <a:off x="5286375" y="6245225"/>
            <a:ext cx="3857625" cy="612775"/>
          </a:xfrm>
          <a:prstGeom prst="rect">
            <a:avLst/>
          </a:prstGeom>
          <a:solidFill>
            <a:srgbClr val="A721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Dr.S.Rasool Mohideen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Department of Mechanical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Faculty of Mechanical and Manufacturing Engineering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University Tun Hussein Onn Malaysia</a:t>
            </a:r>
          </a:p>
          <a:p>
            <a:pPr algn="ctr"/>
            <a:endParaRPr lang="en-US" sz="1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19700" cy="1125538"/>
          </a:xfrm>
          <a:solidFill>
            <a:srgbClr val="199513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Introduction (Contd.)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Application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9500" y="5572125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7" name="Picture 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302000" cy="4525963"/>
          </a:xfrm>
          <a:noFill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295400" y="1066800"/>
            <a:ext cx="208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BB10F"/>
                </a:solidFill>
              </a:rPr>
              <a:t>BOON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/>
          <a:srcRect l="33058" t="22560" r="18082" b="22482"/>
          <a:stretch>
            <a:fillRect/>
          </a:stretch>
        </p:blipFill>
        <p:spPr bwMode="auto">
          <a:xfrm>
            <a:off x="4267200" y="1676400"/>
            <a:ext cx="4343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443663" y="1052513"/>
            <a:ext cx="208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11863" cy="1125538"/>
          </a:xfrm>
          <a:solidFill>
            <a:srgbClr val="199513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Introduction (Contd.)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Classification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61" name="Rectangle 8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63" name="Rectangle 8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65" name="Rectangle 89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67" name="Rectangle 91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5869" name="Picture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7177087" cy="445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11188" y="1223963"/>
            <a:ext cx="7705725" cy="5013325"/>
            <a:chOff x="385" y="771"/>
            <a:chExt cx="4854" cy="3158"/>
          </a:xfrm>
        </p:grpSpPr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2"/>
            <a:srcRect r="78858" b="59657"/>
            <a:stretch>
              <a:fillRect/>
            </a:stretch>
          </p:blipFill>
          <p:spPr bwMode="auto">
            <a:xfrm>
              <a:off x="385" y="771"/>
              <a:ext cx="1055" cy="134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5012" y="3748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32363" cy="1125538"/>
          </a:xfrm>
        </p:spPr>
        <p:txBody>
          <a:bodyPr/>
          <a:lstStyle/>
          <a:p>
            <a:r>
              <a:rPr lang="en-US" sz="4800" b="1" dirty="0" smtClean="0"/>
              <a:t>Dry Friction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2"/>
          <a:srcRect l="42305" b="79874"/>
          <a:stretch>
            <a:fillRect/>
          </a:stretch>
        </p:blipFill>
        <p:spPr bwMode="auto">
          <a:xfrm>
            <a:off x="3962400" y="1223963"/>
            <a:ext cx="4570413" cy="10620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2"/>
          <a:srcRect l="21142" r="56734" b="58213"/>
          <a:stretch>
            <a:fillRect/>
          </a:stretch>
        </p:blipFill>
        <p:spPr bwMode="auto">
          <a:xfrm>
            <a:off x="2286000" y="1223963"/>
            <a:ext cx="1752600" cy="22050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2"/>
          <a:srcRect l="41343" t="21570" b="55325"/>
          <a:stretch>
            <a:fillRect/>
          </a:stretch>
        </p:blipFill>
        <p:spPr bwMode="auto">
          <a:xfrm>
            <a:off x="3886200" y="2286000"/>
            <a:ext cx="4646613" cy="1219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2"/>
          <a:srcRect l="41343" t="44675" b="35108"/>
          <a:stretch>
            <a:fillRect/>
          </a:stretch>
        </p:blipFill>
        <p:spPr bwMode="auto">
          <a:xfrm>
            <a:off x="3886200" y="3581400"/>
            <a:ext cx="4646613" cy="1066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43"/>
          <p:cNvPicPr>
            <a:picLocks noChangeAspect="1" noChangeArrowheads="1"/>
          </p:cNvPicPr>
          <p:nvPr/>
        </p:nvPicPr>
        <p:blipFill>
          <a:blip r:embed="rId2"/>
          <a:srcRect t="43231" r="75972" b="17780"/>
          <a:stretch>
            <a:fillRect/>
          </a:stretch>
        </p:blipFill>
        <p:spPr bwMode="auto">
          <a:xfrm>
            <a:off x="611188" y="3505200"/>
            <a:ext cx="1903412" cy="2057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2"/>
          <a:srcRect l="41343" t="63448" b="27888"/>
          <a:stretch>
            <a:fillRect/>
          </a:stretch>
        </p:blipFill>
        <p:spPr bwMode="auto">
          <a:xfrm>
            <a:off x="3886200" y="4572000"/>
            <a:ext cx="4646613" cy="457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43"/>
          <p:cNvPicPr>
            <a:picLocks noChangeAspect="1" noChangeArrowheads="1"/>
          </p:cNvPicPr>
          <p:nvPr/>
        </p:nvPicPr>
        <p:blipFill>
          <a:blip r:embed="rId2"/>
          <a:srcRect l="40381" t="70668" b="4783"/>
          <a:stretch>
            <a:fillRect/>
          </a:stretch>
        </p:blipFill>
        <p:spPr bwMode="auto">
          <a:xfrm>
            <a:off x="3810000" y="4953000"/>
            <a:ext cx="4722813" cy="1295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2"/>
          <a:srcRect l="5752" t="41787" r="59619" b="12004"/>
          <a:stretch>
            <a:fillRect/>
          </a:stretch>
        </p:blipFill>
        <p:spPr bwMode="auto">
          <a:xfrm>
            <a:off x="1066800" y="3429000"/>
            <a:ext cx="2743200" cy="2438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>Dry Friction (Contd.)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sz="4000" dirty="0" smtClean="0"/>
              <a:t>Coefficients of Friction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3711176" cy="28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2743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Approximate Values of Coefficient of Static Friction for Dry Surfaces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1143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Wingdings" pitchFamily="2" charset="2"/>
              <a:buChar char="§"/>
            </a:pPr>
            <a:r>
              <a:rPr lang="en-US" sz="2400" dirty="0" smtClean="0"/>
              <a:t>The coefficients of friction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i="1" baseline="-25000" dirty="0" smtClean="0"/>
              <a:t>s</a:t>
            </a:r>
            <a:r>
              <a:rPr lang="en-US" sz="2400" i="1" dirty="0" smtClean="0"/>
              <a:t> and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i="1" baseline="-25000" dirty="0" smtClean="0"/>
              <a:t>k </a:t>
            </a:r>
            <a:r>
              <a:rPr lang="en-US" sz="2400" i="1" dirty="0" smtClean="0"/>
              <a:t>do not depend upon the area of </a:t>
            </a:r>
            <a:r>
              <a:rPr lang="en-US" sz="2400" dirty="0" smtClean="0"/>
              <a:t>the surfaces in contact. </a:t>
            </a:r>
          </a:p>
          <a:p>
            <a:pPr marL="236538" indent="-236538">
              <a:buFont typeface="Wingdings" pitchFamily="2" charset="2"/>
              <a:buChar char="§"/>
            </a:pPr>
            <a:r>
              <a:rPr lang="en-US" sz="2400" dirty="0" smtClean="0"/>
              <a:t>Both coefficients, however, depend strongly on the </a:t>
            </a:r>
            <a:r>
              <a:rPr lang="en-US" sz="2400" i="1" dirty="0" smtClean="0"/>
              <a:t>nature of the surfaces in contact.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62200"/>
            <a:ext cx="3705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257800" y="44958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coefficient of static friction</a:t>
            </a:r>
          </a:p>
          <a:p>
            <a:r>
              <a:rPr lang="en-US" dirty="0" smtClean="0"/>
              <a:t>between a package and the inclined conveyer belt must be sufficiently large to enable the package to be transported without slipping.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25538"/>
          </a:xfrm>
        </p:spPr>
        <p:txBody>
          <a:bodyPr/>
          <a:lstStyle/>
          <a:p>
            <a:pPr algn="l"/>
            <a:r>
              <a:rPr lang="en-US" sz="2800" b="1" dirty="0" smtClean="0"/>
              <a:t>Dry Friction (Contd.)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2"/>
          <a:srcRect r="19696" b="84997"/>
          <a:stretch>
            <a:fillRect/>
          </a:stretch>
        </p:blipFill>
        <p:spPr bwMode="auto">
          <a:xfrm>
            <a:off x="107950" y="1241425"/>
            <a:ext cx="7781530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/>
          <a:srcRect t="22730" r="76943"/>
          <a:stretch>
            <a:fillRect/>
          </a:stretch>
        </p:blipFill>
        <p:spPr bwMode="auto">
          <a:xfrm>
            <a:off x="107950" y="2362200"/>
            <a:ext cx="202565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2"/>
          <a:srcRect l="23057" t="28912" r="54391"/>
          <a:stretch>
            <a:fillRect/>
          </a:stretch>
        </p:blipFill>
        <p:spPr bwMode="auto">
          <a:xfrm>
            <a:off x="2133600" y="2667000"/>
            <a:ext cx="19812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2"/>
          <a:srcRect l="45609" t="25821" r="26635"/>
          <a:stretch>
            <a:fillRect/>
          </a:stretch>
        </p:blipFill>
        <p:spPr bwMode="auto">
          <a:xfrm>
            <a:off x="4114800" y="2514600"/>
            <a:ext cx="24384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/>
          <a:srcRect l="71630" t="28912"/>
          <a:stretch>
            <a:fillRect/>
          </a:stretch>
        </p:blipFill>
        <p:spPr bwMode="auto">
          <a:xfrm>
            <a:off x="6400800" y="2667000"/>
            <a:ext cx="2492375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/>
              <a:t>Friction  (Contd.)</a:t>
            </a:r>
            <a:br>
              <a:rPr lang="en-US" sz="2800" b="1" smtClean="0"/>
            </a:br>
            <a:r>
              <a:rPr lang="en-US" sz="2800" b="1" smtClean="0"/>
              <a:t>Types of Problems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8425"/>
            <a:ext cx="7897813" cy="465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1216</Words>
  <Application>Microsoft Office PowerPoint</Application>
  <PresentationFormat>On-screen Show (4:3)</PresentationFormat>
  <Paragraphs>177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Microsoft Equation 3.0</vt:lpstr>
      <vt:lpstr>ENGINEERING MECHANICS</vt:lpstr>
      <vt:lpstr>UNIT V  FRICTION AND ELEMENTS OF RIGID BODY DYNAMICS  </vt:lpstr>
      <vt:lpstr>Introduction</vt:lpstr>
      <vt:lpstr>Introduction (Contd.)  Application</vt:lpstr>
      <vt:lpstr>Introduction (Contd.)  Classification</vt:lpstr>
      <vt:lpstr>Dry Friction</vt:lpstr>
      <vt:lpstr>Dry Friction (Contd.)  Coefficients of Friction</vt:lpstr>
      <vt:lpstr>Dry Friction (Contd.)</vt:lpstr>
      <vt:lpstr>Friction  (Contd.) Types of Problems</vt:lpstr>
      <vt:lpstr>Angles of Friction</vt:lpstr>
      <vt:lpstr>Angles of Repose</vt:lpstr>
      <vt:lpstr>Angles of Repose (Contd.)</vt:lpstr>
      <vt:lpstr>Problem 1</vt:lpstr>
      <vt:lpstr>Solution to Problem 1</vt:lpstr>
      <vt:lpstr>Problem 2  </vt:lpstr>
      <vt:lpstr>Solution to Problem 2 (Contd.)</vt:lpstr>
      <vt:lpstr>Solution to Problem 2 (Contd.)</vt:lpstr>
      <vt:lpstr>Problem 3</vt:lpstr>
      <vt:lpstr>Solution to Problem 3</vt:lpstr>
      <vt:lpstr>Friction in Screws</vt:lpstr>
      <vt:lpstr>Friction in Screws (Contd.)</vt:lpstr>
      <vt:lpstr>Friction in Screws (Contd.)</vt:lpstr>
      <vt:lpstr>Friction in Screws (Contd.)</vt:lpstr>
      <vt:lpstr>Friction in Screws (Contd.) Upward Motion</vt:lpstr>
      <vt:lpstr> Friction in Screws   Upward Motion (Contd.) </vt:lpstr>
      <vt:lpstr>Friction in Screws (Contd.) Downward Motion</vt:lpstr>
      <vt:lpstr>Self Locking</vt:lpstr>
      <vt:lpstr>Problem 2</vt:lpstr>
      <vt:lpstr>Problem 3</vt:lpstr>
      <vt:lpstr>Friction in V Threads</vt:lpstr>
      <vt:lpstr>Problem 1</vt:lpstr>
      <vt:lpstr>Solution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593</cp:revision>
  <dcterms:created xsi:type="dcterms:W3CDTF">2012-01-07T15:28:18Z</dcterms:created>
  <dcterms:modified xsi:type="dcterms:W3CDTF">2012-04-08T17:24:34Z</dcterms:modified>
</cp:coreProperties>
</file>