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8" r:id="rId3"/>
    <p:sldId id="259" r:id="rId4"/>
    <p:sldId id="260" r:id="rId5"/>
    <p:sldId id="264" r:id="rId6"/>
    <p:sldId id="263" r:id="rId7"/>
    <p:sldId id="261" r:id="rId8"/>
    <p:sldId id="269" r:id="rId9"/>
    <p:sldId id="265" r:id="rId10"/>
    <p:sldId id="271" r:id="rId11"/>
    <p:sldId id="275" r:id="rId12"/>
    <p:sldId id="266" r:id="rId13"/>
    <p:sldId id="267" r:id="rId14"/>
    <p:sldId id="257" r:id="rId15"/>
    <p:sldId id="272" r:id="rId16"/>
    <p:sldId id="273" r:id="rId17"/>
    <p:sldId id="270" r:id="rId18"/>
    <p:sldId id="274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4" r:id="rId27"/>
    <p:sldId id="285" r:id="rId28"/>
    <p:sldId id="283" r:id="rId29"/>
    <p:sldId id="286" r:id="rId30"/>
    <p:sldId id="287" r:id="rId31"/>
    <p:sldId id="288" r:id="rId32"/>
    <p:sldId id="289" r:id="rId33"/>
    <p:sldId id="290" r:id="rId34"/>
    <p:sldId id="291" r:id="rId35"/>
    <p:sldId id="292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9513"/>
    <a:srgbClr val="00277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327" autoAdjust="0"/>
    <p:restoredTop sz="90127" autoAdjust="0"/>
  </p:normalViewPr>
  <p:slideViewPr>
    <p:cSldViewPr>
      <p:cViewPr>
        <p:scale>
          <a:sx n="80" d="100"/>
          <a:sy n="80" d="100"/>
        </p:scale>
        <p:origin x="-114" y="7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18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image" Target="../media/image37.wmf"/><Relationship Id="rId7" Type="http://schemas.openxmlformats.org/officeDocument/2006/relationships/image" Target="../media/image45.wmf"/><Relationship Id="rId2" Type="http://schemas.openxmlformats.org/officeDocument/2006/relationships/image" Target="../media/image27.wmf"/><Relationship Id="rId1" Type="http://schemas.openxmlformats.org/officeDocument/2006/relationships/image" Target="../media/image36.wmf"/><Relationship Id="rId6" Type="http://schemas.openxmlformats.org/officeDocument/2006/relationships/image" Target="../media/image43.wmf"/><Relationship Id="rId5" Type="http://schemas.openxmlformats.org/officeDocument/2006/relationships/image" Target="../media/image55.wmf"/><Relationship Id="rId10" Type="http://schemas.openxmlformats.org/officeDocument/2006/relationships/image" Target="../media/image58.wmf"/><Relationship Id="rId4" Type="http://schemas.openxmlformats.org/officeDocument/2006/relationships/image" Target="../media/image41.wmf"/><Relationship Id="rId9" Type="http://schemas.openxmlformats.org/officeDocument/2006/relationships/image" Target="../media/image5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5" Type="http://schemas.openxmlformats.org/officeDocument/2006/relationships/image" Target="../media/image63.wmf"/><Relationship Id="rId4" Type="http://schemas.openxmlformats.org/officeDocument/2006/relationships/image" Target="../media/image62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43.wmf"/><Relationship Id="rId1" Type="http://schemas.openxmlformats.org/officeDocument/2006/relationships/image" Target="../media/image64.wmf"/><Relationship Id="rId6" Type="http://schemas.openxmlformats.org/officeDocument/2006/relationships/image" Target="../media/image63.wmf"/><Relationship Id="rId5" Type="http://schemas.openxmlformats.org/officeDocument/2006/relationships/image" Target="../media/image67.wmf"/><Relationship Id="rId4" Type="http://schemas.openxmlformats.org/officeDocument/2006/relationships/image" Target="../media/image66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4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4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image" Target="../media/image37.wmf"/><Relationship Id="rId7" Type="http://schemas.openxmlformats.org/officeDocument/2006/relationships/image" Target="../media/image41.wmf"/><Relationship Id="rId2" Type="http://schemas.openxmlformats.org/officeDocument/2006/relationships/image" Target="../media/image27.wmf"/><Relationship Id="rId1" Type="http://schemas.openxmlformats.org/officeDocument/2006/relationships/image" Target="../media/image36.wmf"/><Relationship Id="rId6" Type="http://schemas.openxmlformats.org/officeDocument/2006/relationships/image" Target="../media/image40.wmf"/><Relationship Id="rId11" Type="http://schemas.openxmlformats.org/officeDocument/2006/relationships/image" Target="../media/image45.wmf"/><Relationship Id="rId5" Type="http://schemas.openxmlformats.org/officeDocument/2006/relationships/image" Target="../media/image39.wmf"/><Relationship Id="rId10" Type="http://schemas.openxmlformats.org/officeDocument/2006/relationships/image" Target="../media/image44.wmf"/><Relationship Id="rId4" Type="http://schemas.openxmlformats.org/officeDocument/2006/relationships/image" Target="../media/image38.wmf"/><Relationship Id="rId9" Type="http://schemas.openxmlformats.org/officeDocument/2006/relationships/image" Target="../media/image43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image" Target="../media/image37.wmf"/><Relationship Id="rId7" Type="http://schemas.openxmlformats.org/officeDocument/2006/relationships/image" Target="../media/image42.wmf"/><Relationship Id="rId2" Type="http://schemas.openxmlformats.org/officeDocument/2006/relationships/image" Target="../media/image27.wmf"/><Relationship Id="rId1" Type="http://schemas.openxmlformats.org/officeDocument/2006/relationships/image" Target="../media/image36.wmf"/><Relationship Id="rId6" Type="http://schemas.openxmlformats.org/officeDocument/2006/relationships/image" Target="../media/image41.wmf"/><Relationship Id="rId5" Type="http://schemas.openxmlformats.org/officeDocument/2006/relationships/image" Target="../media/image39.wmf"/><Relationship Id="rId10" Type="http://schemas.openxmlformats.org/officeDocument/2006/relationships/image" Target="../media/image45.wmf"/><Relationship Id="rId4" Type="http://schemas.openxmlformats.org/officeDocument/2006/relationships/image" Target="../media/image38.wmf"/><Relationship Id="rId9" Type="http://schemas.openxmlformats.org/officeDocument/2006/relationships/image" Target="../media/image44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image" Target="../media/image37.wmf"/><Relationship Id="rId7" Type="http://schemas.openxmlformats.org/officeDocument/2006/relationships/image" Target="../media/image43.wmf"/><Relationship Id="rId2" Type="http://schemas.openxmlformats.org/officeDocument/2006/relationships/image" Target="../media/image27.wmf"/><Relationship Id="rId1" Type="http://schemas.openxmlformats.org/officeDocument/2006/relationships/image" Target="../media/image36.wmf"/><Relationship Id="rId6" Type="http://schemas.openxmlformats.org/officeDocument/2006/relationships/image" Target="../media/image48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Relationship Id="rId9" Type="http://schemas.openxmlformats.org/officeDocument/2006/relationships/image" Target="../media/image45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image" Target="../media/image37.wmf"/><Relationship Id="rId7" Type="http://schemas.openxmlformats.org/officeDocument/2006/relationships/image" Target="../media/image51.wmf"/><Relationship Id="rId2" Type="http://schemas.openxmlformats.org/officeDocument/2006/relationships/image" Target="../media/image27.wmf"/><Relationship Id="rId1" Type="http://schemas.openxmlformats.org/officeDocument/2006/relationships/image" Target="../media/image36.wmf"/><Relationship Id="rId6" Type="http://schemas.openxmlformats.org/officeDocument/2006/relationships/image" Target="../media/image43.wmf"/><Relationship Id="rId5" Type="http://schemas.openxmlformats.org/officeDocument/2006/relationships/image" Target="../media/image50.wmf"/><Relationship Id="rId10" Type="http://schemas.openxmlformats.org/officeDocument/2006/relationships/image" Target="../media/image54.wmf"/><Relationship Id="rId4" Type="http://schemas.openxmlformats.org/officeDocument/2006/relationships/image" Target="../media/image49.wmf"/><Relationship Id="rId9" Type="http://schemas.openxmlformats.org/officeDocument/2006/relationships/image" Target="../media/image53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image" Target="../media/image37.wmf"/><Relationship Id="rId7" Type="http://schemas.openxmlformats.org/officeDocument/2006/relationships/image" Target="../media/image51.wmf"/><Relationship Id="rId2" Type="http://schemas.openxmlformats.org/officeDocument/2006/relationships/image" Target="../media/image27.wmf"/><Relationship Id="rId1" Type="http://schemas.openxmlformats.org/officeDocument/2006/relationships/image" Target="../media/image36.wmf"/><Relationship Id="rId6" Type="http://schemas.openxmlformats.org/officeDocument/2006/relationships/image" Target="../media/image43.wmf"/><Relationship Id="rId5" Type="http://schemas.openxmlformats.org/officeDocument/2006/relationships/image" Target="../media/image50.wmf"/><Relationship Id="rId4" Type="http://schemas.openxmlformats.org/officeDocument/2006/relationships/image" Target="../media/image49.wmf"/><Relationship Id="rId9" Type="http://schemas.openxmlformats.org/officeDocument/2006/relationships/image" Target="../media/image5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3CA2A3-DB1C-41F4-9F70-7712A027AF5C}" type="datetimeFigureOut">
              <a:rPr lang="en-US" smtClean="0"/>
              <a:pPr/>
              <a:t>1/11/2012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5D7ED0-6E4E-4481-AC49-A8768C48882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D7ED0-6E4E-4481-AC49-A8768C48882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D7ED0-6E4E-4481-AC49-A8768C48882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D7ED0-6E4E-4481-AC49-A8768C48882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4BF79-E218-48CA-BB3C-1720D4A49178}" type="datetime1">
              <a:rPr lang="en-US" smtClean="0"/>
              <a:pPr/>
              <a:t>1/11/2012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61A10-5253-4929-A3FC-0326E7C86201}" type="datetime1">
              <a:rPr lang="en-US" smtClean="0"/>
              <a:pPr/>
              <a:t>1/11/2012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0714B-7717-4765-95CB-F6D78BEAD4FB}" type="datetime1">
              <a:rPr lang="en-US" smtClean="0"/>
              <a:pPr/>
              <a:t>1/11/2012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943600" cy="1143000"/>
          </a:xfrm>
          <a:solidFill>
            <a:srgbClr val="199513"/>
          </a:solidFill>
        </p:spPr>
        <p:txBody>
          <a:bodyPr/>
          <a:lstStyle>
            <a:lvl1pPr>
              <a:defRPr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256213" y="6247901"/>
            <a:ext cx="2973387" cy="610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229600" y="6248400"/>
            <a:ext cx="91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 descr="bevelg1"/>
          <p:cNvPicPr>
            <a:picLocks noChangeAspect="1" noChangeArrowheads="1" noCrop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1"/>
            <a:ext cx="1295400" cy="1202872"/>
          </a:xfrm>
          <a:prstGeom prst="rect">
            <a:avLst/>
          </a:prstGeom>
          <a:noFill/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0"/>
            <a:ext cx="838200" cy="381000"/>
          </a:xfrm>
        </p:spPr>
        <p:txBody>
          <a:bodyPr/>
          <a:lstStyle>
            <a:lvl1pPr>
              <a:defRPr b="1"/>
            </a:lvl1pPr>
          </a:lstStyle>
          <a:p>
            <a:fld id="{4FABECFD-5E5C-4EA4-9EED-4BBB22FF276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3500B-5014-4C47-A7D3-9767B23363B0}" type="datetime1">
              <a:rPr lang="en-US" smtClean="0"/>
              <a:pPr/>
              <a:t>1/11/2012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C91A0-8149-4DA9-8132-BF26A6ACADC2}" type="datetime1">
              <a:rPr lang="en-US" smtClean="0"/>
              <a:pPr/>
              <a:t>1/11/2012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C9ACD-56CA-4774-84AD-8A858B5D932D}" type="datetime1">
              <a:rPr lang="en-US" smtClean="0"/>
              <a:pPr/>
              <a:t>1/11/2012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95A14-D397-472C-984A-AE3EEC929B50}" type="datetime1">
              <a:rPr lang="en-US" smtClean="0"/>
              <a:pPr/>
              <a:t>1/11/2012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E39BE-29E0-4C37-B1B6-3746DBDBEBAB}" type="datetime1">
              <a:rPr lang="en-US" smtClean="0"/>
              <a:pPr/>
              <a:t>1/11/2012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54EC7-750F-4DA5-AE37-521DDC046F3E}" type="datetime1">
              <a:rPr lang="en-US" smtClean="0"/>
              <a:pPr/>
              <a:t>1/11/2012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43C3E-7CFB-4CB9-806B-0F6CF28126EA}" type="datetime1">
              <a:rPr lang="en-US" smtClean="0"/>
              <a:pPr/>
              <a:t>1/11/2012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CE968-054E-4CB0-A6CA-A661D4EA238C}" type="datetime1">
              <a:rPr lang="en-US" smtClean="0"/>
              <a:pPr/>
              <a:t>1/11/2012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ECFD-5E5C-4EA4-9EED-4BBB22FF2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.png"/><Relationship Id="rId5" Type="http://schemas.openxmlformats.org/officeDocument/2006/relationships/image" Target="../media/image6.emf"/><Relationship Id="rId10" Type="http://schemas.openxmlformats.org/officeDocument/2006/relationships/image" Target="../media/image3.gif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oleObject" Target="../embeddings/oleObject24.bin"/><Relationship Id="rId18" Type="http://schemas.openxmlformats.org/officeDocument/2006/relationships/oleObject" Target="../embeddings/oleObject29.bin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8.bin"/><Relationship Id="rId12" Type="http://schemas.openxmlformats.org/officeDocument/2006/relationships/oleObject" Target="../embeddings/oleObject23.bin"/><Relationship Id="rId17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7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7.bin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6.bin"/><Relationship Id="rId15" Type="http://schemas.openxmlformats.org/officeDocument/2006/relationships/oleObject" Target="../embeddings/oleObject26.bin"/><Relationship Id="rId10" Type="http://schemas.openxmlformats.org/officeDocument/2006/relationships/oleObject" Target="../embeddings/oleObject21.bin"/><Relationship Id="rId19" Type="http://schemas.openxmlformats.org/officeDocument/2006/relationships/oleObject" Target="../embeddings/oleObject30.bin"/><Relationship Id="rId4" Type="http://schemas.openxmlformats.org/officeDocument/2006/relationships/oleObject" Target="../embeddings/oleObject15.bin"/><Relationship Id="rId9" Type="http://schemas.openxmlformats.org/officeDocument/2006/relationships/oleObject" Target="../embeddings/oleObject20.bin"/><Relationship Id="rId14" Type="http://schemas.openxmlformats.org/officeDocument/2006/relationships/oleObject" Target="../embeddings/oleObject25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13" Type="http://schemas.openxmlformats.org/officeDocument/2006/relationships/oleObject" Target="../embeddings/oleObject41.bin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5.bin"/><Relationship Id="rId12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4.bin"/><Relationship Id="rId11" Type="http://schemas.openxmlformats.org/officeDocument/2006/relationships/oleObject" Target="../embeddings/oleObject39.bin"/><Relationship Id="rId5" Type="http://schemas.openxmlformats.org/officeDocument/2006/relationships/oleObject" Target="../embeddings/oleObject33.bin"/><Relationship Id="rId15" Type="http://schemas.openxmlformats.org/officeDocument/2006/relationships/oleObject" Target="../embeddings/oleObject43.bin"/><Relationship Id="rId10" Type="http://schemas.openxmlformats.org/officeDocument/2006/relationships/oleObject" Target="../embeddings/oleObject38.bin"/><Relationship Id="rId4" Type="http://schemas.openxmlformats.org/officeDocument/2006/relationships/oleObject" Target="../embeddings/oleObject32.bin"/><Relationship Id="rId9" Type="http://schemas.openxmlformats.org/officeDocument/2006/relationships/oleObject" Target="../embeddings/oleObject37.bin"/><Relationship Id="rId14" Type="http://schemas.openxmlformats.org/officeDocument/2006/relationships/oleObject" Target="../embeddings/oleObject42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13" Type="http://schemas.openxmlformats.org/officeDocument/2006/relationships/oleObject" Target="../embeddings/oleObject54.bin"/><Relationship Id="rId3" Type="http://schemas.openxmlformats.org/officeDocument/2006/relationships/oleObject" Target="../embeddings/oleObject44.bin"/><Relationship Id="rId7" Type="http://schemas.openxmlformats.org/officeDocument/2006/relationships/oleObject" Target="../embeddings/oleObject48.bin"/><Relationship Id="rId12" Type="http://schemas.openxmlformats.org/officeDocument/2006/relationships/oleObject" Target="../embeddings/oleObject53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7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47.bin"/><Relationship Id="rId11" Type="http://schemas.openxmlformats.org/officeDocument/2006/relationships/oleObject" Target="../embeddings/oleObject52.bin"/><Relationship Id="rId5" Type="http://schemas.openxmlformats.org/officeDocument/2006/relationships/oleObject" Target="../embeddings/oleObject46.bin"/><Relationship Id="rId15" Type="http://schemas.openxmlformats.org/officeDocument/2006/relationships/oleObject" Target="../embeddings/oleObject56.bin"/><Relationship Id="rId10" Type="http://schemas.openxmlformats.org/officeDocument/2006/relationships/oleObject" Target="../embeddings/oleObject51.bin"/><Relationship Id="rId4" Type="http://schemas.openxmlformats.org/officeDocument/2006/relationships/oleObject" Target="../embeddings/oleObject45.bin"/><Relationship Id="rId9" Type="http://schemas.openxmlformats.org/officeDocument/2006/relationships/oleObject" Target="../embeddings/oleObject50.bin"/><Relationship Id="rId14" Type="http://schemas.openxmlformats.org/officeDocument/2006/relationships/oleObject" Target="../embeddings/oleObject55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3.bin"/><Relationship Id="rId13" Type="http://schemas.openxmlformats.org/officeDocument/2006/relationships/oleObject" Target="../embeddings/oleObject68.bin"/><Relationship Id="rId3" Type="http://schemas.openxmlformats.org/officeDocument/2006/relationships/oleObject" Target="../embeddings/oleObject58.bin"/><Relationship Id="rId7" Type="http://schemas.openxmlformats.org/officeDocument/2006/relationships/oleObject" Target="../embeddings/oleObject62.bin"/><Relationship Id="rId12" Type="http://schemas.openxmlformats.org/officeDocument/2006/relationships/oleObject" Target="../embeddings/oleObject67.bin"/><Relationship Id="rId17" Type="http://schemas.openxmlformats.org/officeDocument/2006/relationships/oleObject" Target="../embeddings/oleObject72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1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61.bin"/><Relationship Id="rId11" Type="http://schemas.openxmlformats.org/officeDocument/2006/relationships/oleObject" Target="../embeddings/oleObject66.bin"/><Relationship Id="rId5" Type="http://schemas.openxmlformats.org/officeDocument/2006/relationships/oleObject" Target="../embeddings/oleObject60.bin"/><Relationship Id="rId15" Type="http://schemas.openxmlformats.org/officeDocument/2006/relationships/oleObject" Target="../embeddings/oleObject70.bin"/><Relationship Id="rId10" Type="http://schemas.openxmlformats.org/officeDocument/2006/relationships/oleObject" Target="../embeddings/oleObject65.bin"/><Relationship Id="rId4" Type="http://schemas.openxmlformats.org/officeDocument/2006/relationships/oleObject" Target="../embeddings/oleObject59.bin"/><Relationship Id="rId9" Type="http://schemas.openxmlformats.org/officeDocument/2006/relationships/oleObject" Target="../embeddings/oleObject64.bin"/><Relationship Id="rId14" Type="http://schemas.openxmlformats.org/officeDocument/2006/relationships/oleObject" Target="../embeddings/oleObject69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8.bin"/><Relationship Id="rId13" Type="http://schemas.openxmlformats.org/officeDocument/2006/relationships/oleObject" Target="../embeddings/oleObject83.bin"/><Relationship Id="rId3" Type="http://schemas.openxmlformats.org/officeDocument/2006/relationships/oleObject" Target="../embeddings/oleObject73.bin"/><Relationship Id="rId7" Type="http://schemas.openxmlformats.org/officeDocument/2006/relationships/oleObject" Target="../embeddings/oleObject77.bin"/><Relationship Id="rId12" Type="http://schemas.openxmlformats.org/officeDocument/2006/relationships/oleObject" Target="../embeddings/oleObject8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76.bin"/><Relationship Id="rId11" Type="http://schemas.openxmlformats.org/officeDocument/2006/relationships/oleObject" Target="../embeddings/oleObject81.bin"/><Relationship Id="rId5" Type="http://schemas.openxmlformats.org/officeDocument/2006/relationships/oleObject" Target="../embeddings/oleObject75.bin"/><Relationship Id="rId15" Type="http://schemas.openxmlformats.org/officeDocument/2006/relationships/oleObject" Target="../embeddings/oleObject85.bin"/><Relationship Id="rId10" Type="http://schemas.openxmlformats.org/officeDocument/2006/relationships/oleObject" Target="../embeddings/oleObject80.bin"/><Relationship Id="rId4" Type="http://schemas.openxmlformats.org/officeDocument/2006/relationships/oleObject" Target="../embeddings/oleObject74.bin"/><Relationship Id="rId9" Type="http://schemas.openxmlformats.org/officeDocument/2006/relationships/oleObject" Target="../embeddings/oleObject79.bin"/><Relationship Id="rId14" Type="http://schemas.openxmlformats.org/officeDocument/2006/relationships/oleObject" Target="../embeddings/oleObject84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1.bin"/><Relationship Id="rId13" Type="http://schemas.openxmlformats.org/officeDocument/2006/relationships/oleObject" Target="../embeddings/oleObject96.bin"/><Relationship Id="rId18" Type="http://schemas.openxmlformats.org/officeDocument/2006/relationships/oleObject" Target="../embeddings/oleObject101.bin"/><Relationship Id="rId3" Type="http://schemas.openxmlformats.org/officeDocument/2006/relationships/oleObject" Target="../embeddings/oleObject86.bin"/><Relationship Id="rId7" Type="http://schemas.openxmlformats.org/officeDocument/2006/relationships/oleObject" Target="../embeddings/oleObject90.bin"/><Relationship Id="rId12" Type="http://schemas.openxmlformats.org/officeDocument/2006/relationships/oleObject" Target="../embeddings/oleObject95.bin"/><Relationship Id="rId17" Type="http://schemas.openxmlformats.org/officeDocument/2006/relationships/oleObject" Target="../embeddings/oleObject100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99.bin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89.bin"/><Relationship Id="rId11" Type="http://schemas.openxmlformats.org/officeDocument/2006/relationships/oleObject" Target="../embeddings/oleObject94.bin"/><Relationship Id="rId5" Type="http://schemas.openxmlformats.org/officeDocument/2006/relationships/oleObject" Target="../embeddings/oleObject88.bin"/><Relationship Id="rId15" Type="http://schemas.openxmlformats.org/officeDocument/2006/relationships/oleObject" Target="../embeddings/oleObject98.bin"/><Relationship Id="rId10" Type="http://schemas.openxmlformats.org/officeDocument/2006/relationships/oleObject" Target="../embeddings/oleObject93.bin"/><Relationship Id="rId4" Type="http://schemas.openxmlformats.org/officeDocument/2006/relationships/oleObject" Target="../embeddings/oleObject87.bin"/><Relationship Id="rId9" Type="http://schemas.openxmlformats.org/officeDocument/2006/relationships/oleObject" Target="../embeddings/oleObject92.bin"/><Relationship Id="rId14" Type="http://schemas.openxmlformats.org/officeDocument/2006/relationships/oleObject" Target="../embeddings/oleObject97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2.bin"/><Relationship Id="rId7" Type="http://schemas.openxmlformats.org/officeDocument/2006/relationships/oleObject" Target="../embeddings/oleObject10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05.bin"/><Relationship Id="rId5" Type="http://schemas.openxmlformats.org/officeDocument/2006/relationships/oleObject" Target="../embeddings/oleObject104.bin"/><Relationship Id="rId4" Type="http://schemas.openxmlformats.org/officeDocument/2006/relationships/oleObject" Target="../embeddings/oleObject103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1.bin"/><Relationship Id="rId3" Type="http://schemas.openxmlformats.org/officeDocument/2006/relationships/image" Target="../media/image68.png"/><Relationship Id="rId7" Type="http://schemas.openxmlformats.org/officeDocument/2006/relationships/oleObject" Target="../embeddings/oleObject1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09.bin"/><Relationship Id="rId5" Type="http://schemas.openxmlformats.org/officeDocument/2006/relationships/oleObject" Target="../embeddings/oleObject108.bin"/><Relationship Id="rId10" Type="http://schemas.openxmlformats.org/officeDocument/2006/relationships/oleObject" Target="../embeddings/oleObject113.bin"/><Relationship Id="rId4" Type="http://schemas.openxmlformats.org/officeDocument/2006/relationships/oleObject" Target="../embeddings/oleObject107.bin"/><Relationship Id="rId9" Type="http://schemas.openxmlformats.org/officeDocument/2006/relationships/oleObject" Target="../embeddings/oleObject112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115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116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gif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0" descr="AABUROU0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81200"/>
            <a:ext cx="2514600" cy="2845861"/>
          </a:xfrm>
          <a:prstGeom prst="rect">
            <a:avLst/>
          </a:prstGeom>
          <a:noFill/>
        </p:spPr>
      </p:pic>
      <p:pic>
        <p:nvPicPr>
          <p:cNvPr id="11" name="Picture 18" descr="msotw9_temp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2057401"/>
            <a:ext cx="1891465" cy="152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3"/>
          <p:cNvPicPr>
            <a:picLocks noChangeAspect="1" noChangeArrowheads="1"/>
          </p:cNvPicPr>
          <p:nvPr/>
        </p:nvPicPr>
        <p:blipFill>
          <a:blip r:embed="rId5"/>
          <a:srcRect b="13600"/>
          <a:stretch>
            <a:fillRect/>
          </a:stretch>
        </p:blipFill>
        <p:spPr bwMode="auto">
          <a:xfrm>
            <a:off x="0" y="0"/>
            <a:ext cx="2214974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05000" y="304800"/>
            <a:ext cx="399097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" descr="AADFPSM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658624"/>
            <a:ext cx="1905000" cy="2199376"/>
          </a:xfrm>
          <a:prstGeom prst="rect">
            <a:avLst/>
          </a:prstGeom>
          <a:noFill/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8"/>
          <a:srcRect l="3742" t="63127" r="5967" b="1207"/>
          <a:stretch>
            <a:fillRect/>
          </a:stretch>
        </p:blipFill>
        <p:spPr>
          <a:xfrm>
            <a:off x="1524000" y="4343400"/>
            <a:ext cx="7086600" cy="18288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467600" y="5942013"/>
            <a:ext cx="1373187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5" descr="bevelg1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10400" y="0"/>
            <a:ext cx="2133600" cy="19812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352800" y="5943600"/>
            <a:ext cx="38877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2743201"/>
            <a:ext cx="9144000" cy="1676399"/>
          </a:xfrm>
          <a:noFill/>
          <a:effectLst>
            <a:reflection blurRad="6350" stA="50000" endA="300" endPos="90000" dir="5400000" sy="-100000" algn="bl" rotWithShape="0"/>
          </a:effectLst>
        </p:spPr>
        <p:txBody>
          <a:bodyPr>
            <a:noAutofit/>
            <a:scene3d>
              <a:camera prst="isometricOffAxis2Top"/>
              <a:lightRig rig="sunset" dir="t"/>
            </a:scene3d>
            <a:sp3d z="38100" prstMaterial="dkEdge">
              <a:bevelT w="31750"/>
            </a:sp3d>
          </a:bodyPr>
          <a:lstStyle/>
          <a:p>
            <a:r>
              <a:rPr lang="en-US" sz="10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alpha val="88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ENGINEERING MECHANICS</a:t>
            </a:r>
            <a:endParaRPr lang="en-US" sz="10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>
                  <a:alpha val="88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733800" y="2286000"/>
            <a:ext cx="21739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2Left"/>
              <a:lightRig rig="threePt" dir="t"/>
            </a:scene3d>
            <a:sp3d extrusionH="114300">
              <a:bevelT/>
              <a:extrusionClr>
                <a:schemeClr val="tx1"/>
              </a:extrusionClr>
            </a:sp3d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GE 107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600" dirty="0" smtClean="0"/>
              <a:t>Introduction (Contd..)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Mechanics can be classified according to the nature of bodies it handle as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Rigid body mechanics</a:t>
            </a:r>
          </a:p>
          <a:p>
            <a:pPr lvl="1"/>
            <a:r>
              <a:rPr lang="en-US" dirty="0" smtClean="0"/>
              <a:t>Deformable body mechanics and</a:t>
            </a:r>
          </a:p>
          <a:p>
            <a:pPr lvl="1"/>
            <a:r>
              <a:rPr lang="en-US" dirty="0" smtClean="0"/>
              <a:t>Fluid mechanics</a:t>
            </a:r>
          </a:p>
          <a:p>
            <a:r>
              <a:rPr lang="en-US" dirty="0" smtClean="0"/>
              <a:t>If the body  or particle is larger than atom or the velocity is less than that of light </a:t>
            </a:r>
          </a:p>
          <a:p>
            <a:pPr lvl="1"/>
            <a:r>
              <a:rPr lang="en-US" dirty="0" smtClean="0"/>
              <a:t>This is </a:t>
            </a:r>
            <a:r>
              <a:rPr lang="en-US" dirty="0" smtClean="0">
                <a:solidFill>
                  <a:srgbClr val="7030A0"/>
                </a:solidFill>
              </a:rPr>
              <a:t>classical mechanics</a:t>
            </a:r>
          </a:p>
          <a:p>
            <a:r>
              <a:rPr lang="en-US" dirty="0" smtClean="0"/>
              <a:t>If the particle is reaching the size of atom or its speed approaches that of light</a:t>
            </a:r>
          </a:p>
          <a:p>
            <a:pPr lvl="1"/>
            <a:r>
              <a:rPr lang="en-US" dirty="0" smtClean="0"/>
              <a:t>This is known as </a:t>
            </a:r>
            <a:r>
              <a:rPr lang="en-US" dirty="0" smtClean="0">
                <a:solidFill>
                  <a:srgbClr val="7030A0"/>
                </a:solidFill>
              </a:rPr>
              <a:t>Quantum Mechanics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600" dirty="0" smtClean="0"/>
              <a:t>Introduction (Contd..)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Rigid body mechanics </a:t>
            </a:r>
            <a:r>
              <a:rPr lang="en-US" dirty="0" smtClean="0"/>
              <a:t>is further classified as 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Statics  </a:t>
            </a:r>
            <a:r>
              <a:rPr lang="en-US" dirty="0" smtClean="0"/>
              <a:t>which deals with equilibrium of bodies and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Dynamics </a:t>
            </a:r>
            <a:r>
              <a:rPr lang="en-US" dirty="0" smtClean="0"/>
              <a:t>which deals with the accelerated motion of bodies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600" dirty="0" smtClean="0"/>
              <a:t>Introduction (Contd..)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 History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The concept of mechanics were  used in the ancient history for building Giant structure such as Pyramids , Coliseum etc.,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The major task was  lifting of weights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The Greek work “</a:t>
            </a:r>
            <a:r>
              <a:rPr lang="en-US" dirty="0" err="1" smtClean="0">
                <a:solidFill>
                  <a:srgbClr val="7030A0"/>
                </a:solidFill>
              </a:rPr>
              <a:t>Mecha</a:t>
            </a:r>
            <a:r>
              <a:rPr lang="en-US" dirty="0" smtClean="0">
                <a:solidFill>
                  <a:srgbClr val="7030A0"/>
                </a:solidFill>
              </a:rPr>
              <a:t> “ means lifting of weights </a:t>
            </a:r>
          </a:p>
          <a:p>
            <a:endParaRPr lang="en-US" dirty="0" smtClean="0">
              <a:solidFill>
                <a:srgbClr val="7030A0"/>
              </a:solidFill>
            </a:endParaRPr>
          </a:p>
          <a:p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4343400"/>
            <a:ext cx="2881312" cy="159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679950"/>
            <a:ext cx="2905125" cy="2178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7150" y="4167188"/>
            <a:ext cx="2736850" cy="1928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600" dirty="0" smtClean="0"/>
              <a:t>Introduction (Contd..)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Archimedes 287-212 BC</a:t>
            </a:r>
          </a:p>
          <a:p>
            <a:pPr lvl="1"/>
            <a:r>
              <a:rPr lang="en-US" dirty="0" smtClean="0"/>
              <a:t>Principle of Lever</a:t>
            </a:r>
          </a:p>
          <a:p>
            <a:r>
              <a:rPr lang="en-US" dirty="0" err="1" smtClean="0"/>
              <a:t>Galilelo</a:t>
            </a:r>
            <a:r>
              <a:rPr lang="en-US" dirty="0" smtClean="0"/>
              <a:t> 1564-1642 AD</a:t>
            </a:r>
          </a:p>
          <a:p>
            <a:pPr lvl="1"/>
            <a:r>
              <a:rPr lang="en-US" dirty="0" smtClean="0"/>
              <a:t>Pendulum Experiments</a:t>
            </a:r>
          </a:p>
          <a:p>
            <a:r>
              <a:rPr lang="en-US" dirty="0" smtClean="0"/>
              <a:t>Sir Isaac Newton 1642-1727 AD</a:t>
            </a:r>
          </a:p>
          <a:p>
            <a:pPr lvl="1"/>
            <a:r>
              <a:rPr lang="en-US" dirty="0" smtClean="0"/>
              <a:t>Laws of Motion</a:t>
            </a:r>
          </a:p>
          <a:p>
            <a:r>
              <a:rPr lang="en-US" dirty="0" smtClean="0"/>
              <a:t>Euler</a:t>
            </a:r>
          </a:p>
          <a:p>
            <a:r>
              <a:rPr lang="en-US" dirty="0" err="1" smtClean="0"/>
              <a:t>D’Alembert</a:t>
            </a:r>
            <a:endParaRPr lang="en-US" dirty="0" smtClean="0"/>
          </a:p>
          <a:p>
            <a:r>
              <a:rPr lang="en-US" dirty="0" smtClean="0"/>
              <a:t>Lagrange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Units and Dimensions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14478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three  quantities are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Length 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/>
              <a:t>Which describes the size of a physical system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Mass 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/>
              <a:t>Which one can compare the body with another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Time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/>
              <a:t>Measure of succession of events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Force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/>
              <a:t>Push or Pull exerted by the bodies on one another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Either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directly or indirectly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baseline="0" dirty="0" smtClean="0"/>
              <a:t>Has magnitude</a:t>
            </a:r>
            <a:r>
              <a:rPr lang="en-US" sz="3200" dirty="0" smtClean="0"/>
              <a:t> , direction and sense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Laws of Mechanics</a:t>
            </a:r>
            <a:br>
              <a:rPr lang="en-US" dirty="0" smtClean="0"/>
            </a:br>
            <a:r>
              <a:rPr lang="en-US" dirty="0" smtClean="0"/>
              <a:t>Newtonian Laws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I Law of motion</a:t>
            </a:r>
          </a:p>
          <a:p>
            <a:pPr lvl="1"/>
            <a:r>
              <a:rPr lang="en-US" dirty="0" smtClean="0"/>
              <a:t>A particle remains in its state of rest or uniform motion , if the resultant force is zero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II Law of motion</a:t>
            </a:r>
          </a:p>
          <a:p>
            <a:pPr lvl="1"/>
            <a:r>
              <a:rPr lang="en-US" dirty="0" smtClean="0"/>
              <a:t>If the resultant force is not zero, then the particle will have an acceleration proportional to the magnitude of the force and in the direction of the force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III Law of motion</a:t>
            </a:r>
          </a:p>
          <a:p>
            <a:pPr lvl="1"/>
            <a:r>
              <a:rPr lang="en-US" dirty="0" smtClean="0"/>
              <a:t>The force of action and reaction between the bodies in contact will have same magnitude , same  line of action and opposite sense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Laws of Mechanics (Contd..)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Newton’s Law of Gravitation</a:t>
            </a:r>
          </a:p>
          <a:p>
            <a:pPr lvl="1"/>
            <a:r>
              <a:rPr lang="en-US" dirty="0" smtClean="0"/>
              <a:t>Two particles of mass M and m , if mutually attracted by equal and opposite forces F and –F, then the magnitude of force is given as </a:t>
            </a:r>
          </a:p>
          <a:p>
            <a:pPr>
              <a:buNone/>
            </a:pPr>
            <a:r>
              <a:rPr lang="en-US" dirty="0" smtClean="0"/>
              <a:t>			F=G Mm/r</a:t>
            </a:r>
            <a:r>
              <a:rPr lang="en-US" baseline="30000" dirty="0" smtClean="0"/>
              <a:t>2</a:t>
            </a:r>
          </a:p>
          <a:p>
            <a:pPr>
              <a:buNone/>
            </a:pPr>
            <a:r>
              <a:rPr lang="en-US" baseline="30000" dirty="0" smtClean="0"/>
              <a:t>	</a:t>
            </a:r>
            <a:r>
              <a:rPr lang="en-US" dirty="0" smtClean="0"/>
              <a:t>where G is the constant of gravitation  and is equal to 9.8 m/s</a:t>
            </a:r>
            <a:r>
              <a:rPr lang="en-US" baseline="30000" dirty="0" smtClean="0"/>
              <a:t>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2800" dirty="0" smtClean="0"/>
              <a:t>Units and Dimensions (Contd..)</a:t>
            </a:r>
            <a:br>
              <a:rPr lang="en-US" sz="2800" dirty="0" smtClean="0"/>
            </a:br>
            <a:r>
              <a:rPr lang="en-US" sz="2800" dirty="0" smtClean="0"/>
              <a:t>                 </a:t>
            </a:r>
            <a:r>
              <a:rPr lang="en-US" sz="4900" dirty="0" smtClean="0"/>
              <a:t> S.I. Units</a:t>
            </a:r>
            <a:endParaRPr lang="en-US" sz="2800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9557" t="38153" r="31466" b="37706"/>
          <a:stretch>
            <a:fillRect/>
          </a:stretch>
        </p:blipFill>
        <p:spPr bwMode="auto">
          <a:xfrm>
            <a:off x="6934200" y="2090704"/>
            <a:ext cx="2209800" cy="32683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14478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International System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units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baseline="0" dirty="0" err="1" smtClean="0"/>
              <a:t>Systeme</a:t>
            </a:r>
            <a:r>
              <a:rPr lang="en-US" sz="3200" dirty="0" smtClean="0"/>
              <a:t> International d units-French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Lower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case letters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baseline="0" dirty="0" smtClean="0"/>
              <a:t>For example, kg  for kilo-gram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Except those called after individuals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/>
              <a:t>For example N-Newton, P-Pascal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also G-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giga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M-mega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/>
              <a:t>Use m for </a:t>
            </a:r>
            <a:r>
              <a:rPr lang="en-US" sz="3200" dirty="0" err="1" smtClean="0"/>
              <a:t>milli</a:t>
            </a:r>
            <a:r>
              <a:rPr lang="en-US" sz="3200" dirty="0" smtClean="0"/>
              <a:t> and </a:t>
            </a:r>
            <a:r>
              <a:rPr lang="en-US" sz="3200" dirty="0" smtClean="0">
                <a:sym typeface="Symbol"/>
              </a:rPr>
              <a:t> for micro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2800" dirty="0" smtClean="0"/>
              <a:t>Units and Dimensions (Contd..)</a:t>
            </a:r>
            <a:br>
              <a:rPr lang="en-US" sz="2800" dirty="0" smtClean="0"/>
            </a:br>
            <a:r>
              <a:rPr lang="en-US" sz="2800" dirty="0" smtClean="0"/>
              <a:t>                 </a:t>
            </a:r>
            <a:r>
              <a:rPr lang="en-US" sz="4900" dirty="0" smtClean="0"/>
              <a:t> S.I. Units</a:t>
            </a:r>
            <a:endParaRPr lang="en-US" sz="2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14478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Length is given in meters, denoted as 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Mass is in kilo-gram, kg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Time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is in seconds, s and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F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orce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lang="en-US" sz="3200" baseline="0" dirty="0" smtClean="0"/>
              <a:t>n</a:t>
            </a:r>
            <a:r>
              <a:rPr lang="en-US" sz="3200" dirty="0" smtClean="0"/>
              <a:t> Newton, 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Force is a derived unit from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Newton’s second law, F=ma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baseline="0" dirty="0" smtClean="0"/>
              <a:t>It</a:t>
            </a:r>
            <a:r>
              <a:rPr lang="en-US" sz="3200" dirty="0" smtClean="0"/>
              <a:t> is defined as Force which gives 1 m/s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 to a mass of 1 kg is given as 1N and is equal to 1kg.m/s</a:t>
            </a:r>
            <a:r>
              <a:rPr lang="en-US" sz="3200" baseline="30000" dirty="0" smtClean="0"/>
              <a:t>2 </a:t>
            </a:r>
            <a:endParaRPr lang="en-US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Weight of the</a:t>
            </a:r>
            <a:r>
              <a:rPr lang="en-US" sz="3200" dirty="0" smtClean="0"/>
              <a:t> body is the force of gravity exerted on the  body and hence given as </a:t>
            </a:r>
          </a:p>
          <a:p>
            <a:pPr marL="800100" lvl="1" indent="-342900">
              <a:spcBef>
                <a:spcPct val="20000"/>
              </a:spcBef>
              <a:defRPr/>
            </a:pPr>
            <a:r>
              <a:rPr lang="en-US" sz="3200" dirty="0" smtClean="0"/>
              <a:t>	W=mg </a:t>
            </a:r>
          </a:p>
          <a:p>
            <a:pPr marL="800100" lvl="1" indent="-342900">
              <a:spcBef>
                <a:spcPct val="20000"/>
              </a:spcBef>
              <a:defRPr/>
            </a:pPr>
            <a:r>
              <a:rPr lang="en-US" sz="3200" dirty="0" smtClean="0"/>
              <a:t>Where	 m is the mass and </a:t>
            </a:r>
          </a:p>
          <a:p>
            <a:pPr marL="800100" lvl="1" indent="-342900">
              <a:spcBef>
                <a:spcPct val="20000"/>
              </a:spcBef>
              <a:defRPr/>
            </a:pPr>
            <a:r>
              <a:rPr lang="en-US" sz="3200" dirty="0" smtClean="0"/>
              <a:t>			g is the acceleration due to gravity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Vectors</a:t>
            </a:r>
            <a:endParaRPr lang="en-US" sz="72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14478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/>
              <a:t>Physical quantities are generally represented as </a:t>
            </a:r>
            <a:r>
              <a:rPr lang="en-US" sz="3200" dirty="0" smtClean="0">
                <a:solidFill>
                  <a:srgbClr val="002060"/>
                </a:solidFill>
              </a:rPr>
              <a:t>scalars</a:t>
            </a:r>
            <a:r>
              <a:rPr lang="en-US" sz="3200" dirty="0" smtClean="0"/>
              <a:t> and</a:t>
            </a:r>
            <a:r>
              <a:rPr lang="en-US" sz="3200" dirty="0" smtClean="0">
                <a:solidFill>
                  <a:srgbClr val="002060"/>
                </a:solidFill>
              </a:rPr>
              <a:t> vectors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/>
              <a:t>Scalar quantity </a:t>
            </a:r>
          </a:p>
          <a:p>
            <a:pPr marL="1257300" lvl="2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/>
              <a:t>Has magnitude only</a:t>
            </a:r>
          </a:p>
          <a:p>
            <a:pPr marL="1257300" lvl="2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/>
              <a:t>Described by positive number</a:t>
            </a:r>
          </a:p>
          <a:p>
            <a:pPr marL="1257300" lvl="2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/>
              <a:t>Example , mass, volume, length 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/>
              <a:t>Vector quantity</a:t>
            </a:r>
          </a:p>
          <a:p>
            <a:pPr marL="1257300" lvl="2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/>
              <a:t>Has  magnitude, direction and sense</a:t>
            </a:r>
          </a:p>
          <a:p>
            <a:pPr marL="1257300" lvl="2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/>
              <a:t>Example, force, velocity, moment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525963"/>
          </a:xfrm>
        </p:spPr>
        <p:txBody>
          <a:bodyPr/>
          <a:lstStyle/>
          <a:p>
            <a:r>
              <a:rPr lang="en-US" dirty="0" smtClean="0"/>
              <a:t>Every body needs power</a:t>
            </a:r>
          </a:p>
          <a:p>
            <a:r>
              <a:rPr lang="en-US" dirty="0" smtClean="0"/>
              <a:t>Power is the capacity to do work</a:t>
            </a:r>
          </a:p>
          <a:p>
            <a:r>
              <a:rPr lang="en-US" dirty="0" smtClean="0"/>
              <a:t>Work can be done with the manipulation of force(s)</a:t>
            </a:r>
          </a:p>
          <a:p>
            <a:r>
              <a:rPr lang="en-US" dirty="0" smtClean="0"/>
              <a:t>Hence the study of effect of forces on the bodies is necessary </a:t>
            </a:r>
          </a:p>
          <a:p>
            <a:r>
              <a:rPr lang="en-US" dirty="0" smtClean="0"/>
              <a:t>And this is widely known as </a:t>
            </a:r>
          </a:p>
          <a:p>
            <a:pPr>
              <a:buNone/>
            </a:pPr>
            <a:r>
              <a:rPr lang="en-US" b="1" dirty="0">
                <a:solidFill>
                  <a:srgbClr val="002060"/>
                </a:solidFill>
              </a:rPr>
              <a:t>	</a:t>
            </a:r>
            <a:r>
              <a:rPr lang="en-US" b="1" dirty="0" smtClean="0">
                <a:solidFill>
                  <a:srgbClr val="002060"/>
                </a:solidFill>
              </a:rPr>
              <a:t>		ENGINEERING MECHANICS</a:t>
            </a:r>
            <a:endParaRPr lang="en-US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4000" dirty="0" smtClean="0"/>
              <a:t>Vectors (Contd..)</a:t>
            </a:r>
            <a:endParaRPr lang="en-US" sz="4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1447801"/>
            <a:ext cx="83058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/>
              <a:t>Vectors are denoted by an alphabet super scribed by an arrow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/>
              <a:t>For example vector A is given as</a:t>
            </a:r>
            <a:endParaRPr lang="en-US" sz="3200" baseline="30000" dirty="0" smtClean="0"/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Vector 	has       magnitude	    and is a positive scalar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/>
              <a:t>Graphically the vector        is represented by an arrow</a:t>
            </a:r>
          </a:p>
          <a:p>
            <a:pPr marL="1257300" lvl="2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/>
              <a:t>Length of the arrow gives the magnitude</a:t>
            </a:r>
          </a:p>
          <a:p>
            <a:pPr marL="1257300" lvl="2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/>
              <a:t>Angle of inclination shown the direction </a:t>
            </a:r>
          </a:p>
          <a:p>
            <a:pPr marL="1257300" lvl="2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/>
              <a:t>Position of arrow head shows the direction </a:t>
            </a:r>
          </a:p>
          <a:p>
            <a:pPr marL="1257300" lvl="2" indent="-342900">
              <a:spcBef>
                <a:spcPct val="20000"/>
              </a:spcBef>
              <a:defRPr/>
            </a:pP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5715000" y="2057400"/>
          <a:ext cx="457200" cy="457200"/>
        </p:xfrm>
        <a:graphic>
          <a:graphicData uri="http://schemas.openxmlformats.org/presentationml/2006/ole">
            <p:oleObj spid="_x0000_s26626" name="Equation" r:id="rId3" imgW="152280" imgH="203040" progId="Equation.3">
              <p:embed/>
            </p:oleObj>
          </a:graphicData>
        </a:graphic>
      </p:graphicFrame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2819400" y="2514600"/>
          <a:ext cx="457200" cy="457200"/>
        </p:xfrm>
        <a:graphic>
          <a:graphicData uri="http://schemas.openxmlformats.org/presentationml/2006/ole">
            <p:oleObj spid="_x0000_s26627" name="Equation" r:id="rId4" imgW="152280" imgH="203040" progId="Equation.3">
              <p:embed/>
            </p:oleObj>
          </a:graphicData>
        </a:graphic>
      </p:graphicFrame>
      <p:graphicFrame>
        <p:nvGraphicFramePr>
          <p:cNvPr id="26628" name="Object 4"/>
          <p:cNvGraphicFramePr>
            <a:graphicFrameLocks noChangeAspect="1"/>
          </p:cNvGraphicFramePr>
          <p:nvPr/>
        </p:nvGraphicFramePr>
        <p:xfrm>
          <a:off x="4876800" y="2514600"/>
          <a:ext cx="508000" cy="609600"/>
        </p:xfrm>
        <a:graphic>
          <a:graphicData uri="http://schemas.openxmlformats.org/presentationml/2006/ole">
            <p:oleObj spid="_x0000_s26628" name="Equation" r:id="rId5" imgW="190440" imgH="304560" progId="Equation.3">
              <p:embed/>
            </p:oleObj>
          </a:graphicData>
        </a:graphic>
      </p:graphicFrame>
      <p:graphicFrame>
        <p:nvGraphicFramePr>
          <p:cNvPr id="26629" name="Object 5"/>
          <p:cNvGraphicFramePr>
            <a:graphicFrameLocks noChangeAspect="1"/>
          </p:cNvGraphicFramePr>
          <p:nvPr/>
        </p:nvGraphicFramePr>
        <p:xfrm>
          <a:off x="4343400" y="2971800"/>
          <a:ext cx="457200" cy="457200"/>
        </p:xfrm>
        <a:graphic>
          <a:graphicData uri="http://schemas.openxmlformats.org/presentationml/2006/ole">
            <p:oleObj spid="_x0000_s26629" name="Equation" r:id="rId6" imgW="152280" imgH="203040" progId="Equation.3">
              <p:embed/>
            </p:oleObj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V="1">
            <a:off x="1447800" y="5181600"/>
            <a:ext cx="2362200" cy="1371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447800" y="6553200"/>
            <a:ext cx="2286000" cy="1588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Arc 12"/>
          <p:cNvSpPr/>
          <p:nvPr/>
        </p:nvSpPr>
        <p:spPr>
          <a:xfrm>
            <a:off x="1676400" y="6324600"/>
            <a:ext cx="533400" cy="304800"/>
          </a:xfrm>
          <a:prstGeom prst="arc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6630" name="Object 6"/>
          <p:cNvGraphicFramePr>
            <a:graphicFrameLocks noChangeAspect="1"/>
          </p:cNvGraphicFramePr>
          <p:nvPr/>
        </p:nvGraphicFramePr>
        <p:xfrm>
          <a:off x="2552700" y="6048375"/>
          <a:ext cx="381000" cy="400050"/>
        </p:xfrm>
        <a:graphic>
          <a:graphicData uri="http://schemas.openxmlformats.org/presentationml/2006/ole">
            <p:oleObj spid="_x0000_s26630" name="Equation" r:id="rId7" imgW="126720" imgH="177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dirty="0" smtClean="0"/>
              <a:t>Vectors (Contd..)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      Vector Operations</a:t>
            </a:r>
            <a:endParaRPr lang="en-US" sz="4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1447801"/>
            <a:ext cx="83058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257300" lvl="2" indent="-1028700">
              <a:spcBef>
                <a:spcPct val="20000"/>
              </a:spcBef>
              <a:defRPr/>
            </a:pP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Vector Multiplied by a scalar</a:t>
            </a:r>
          </a:p>
          <a:p>
            <a:pPr marL="1257300" lvl="2" indent="-5143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/>
              <a:t>Direction remains same </a:t>
            </a:r>
          </a:p>
          <a:p>
            <a:pPr marL="1257300" lvl="2" indent="-5143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magnitude and sense may change</a:t>
            </a:r>
          </a:p>
          <a:p>
            <a:pPr marL="1257300" lvl="2" indent="-1028700">
              <a:spcBef>
                <a:spcPct val="20000"/>
              </a:spcBef>
              <a:defRPr/>
            </a:pPr>
            <a:endParaRPr kumimoji="0" lang="en-US" sz="32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6953250" y="4481513"/>
          <a:ext cx="1028700" cy="485775"/>
        </p:xfrm>
        <a:graphic>
          <a:graphicData uri="http://schemas.openxmlformats.org/presentationml/2006/ole">
            <p:oleObj spid="_x0000_s27650" name="Equation" r:id="rId3" imgW="342720" imgH="215640" progId="Equation.3">
              <p:embed/>
            </p:oleObj>
          </a:graphicData>
        </a:graphic>
      </p:graphicFrame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4572000" y="3581400"/>
          <a:ext cx="762000" cy="457200"/>
        </p:xfrm>
        <a:graphic>
          <a:graphicData uri="http://schemas.openxmlformats.org/presentationml/2006/ole">
            <p:oleObj spid="_x0000_s27651" name="Equation" r:id="rId4" imgW="253800" imgH="203040" progId="Equation.3">
              <p:embed/>
            </p:oleObj>
          </a:graphicData>
        </a:graphic>
      </p:graphicFrame>
      <p:graphicFrame>
        <p:nvGraphicFramePr>
          <p:cNvPr id="26629" name="Object 5"/>
          <p:cNvGraphicFramePr>
            <a:graphicFrameLocks noChangeAspect="1"/>
          </p:cNvGraphicFramePr>
          <p:nvPr/>
        </p:nvGraphicFramePr>
        <p:xfrm>
          <a:off x="5181600" y="4648200"/>
          <a:ext cx="685800" cy="457200"/>
        </p:xfrm>
        <a:graphic>
          <a:graphicData uri="http://schemas.openxmlformats.org/presentationml/2006/ole">
            <p:oleObj spid="_x0000_s27653" name="Equation" r:id="rId5" imgW="228600" imgH="203040" progId="Equation.3">
              <p:embed/>
            </p:oleObj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V="1">
            <a:off x="3886200" y="3505200"/>
            <a:ext cx="2362200" cy="1371600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505200" y="3886200"/>
            <a:ext cx="4267200" cy="2438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7086600" y="4648200"/>
            <a:ext cx="1371600" cy="762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17" name="Object 3"/>
          <p:cNvGraphicFramePr>
            <a:graphicFrameLocks noChangeAspect="1"/>
          </p:cNvGraphicFramePr>
          <p:nvPr/>
        </p:nvGraphicFramePr>
        <p:xfrm>
          <a:off x="3048000" y="3276600"/>
          <a:ext cx="457200" cy="457200"/>
        </p:xfrm>
        <a:graphic>
          <a:graphicData uri="http://schemas.openxmlformats.org/presentationml/2006/ole">
            <p:oleObj spid="_x0000_s27655" name="Equation" r:id="rId6" imgW="152280" imgH="203040" progId="Equation.3">
              <p:embed/>
            </p:oleObj>
          </a:graphicData>
        </a:graphic>
      </p:graphicFrame>
      <p:cxnSp>
        <p:nvCxnSpPr>
          <p:cNvPr id="19" name="Straight Arrow Connector 18"/>
          <p:cNvCxnSpPr/>
          <p:nvPr/>
        </p:nvCxnSpPr>
        <p:spPr>
          <a:xfrm flipV="1">
            <a:off x="1905000" y="3429000"/>
            <a:ext cx="2362200" cy="1371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dirty="0" smtClean="0"/>
              <a:t>Vectors (Contd..)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      Vector Operations</a:t>
            </a:r>
            <a:endParaRPr lang="en-US" sz="4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1447800"/>
            <a:ext cx="83058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257300" lvl="2" indent="-1028700">
              <a:spcBef>
                <a:spcPct val="20000"/>
              </a:spcBef>
              <a:defRPr/>
            </a:pP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Vector Addition</a:t>
            </a:r>
          </a:p>
          <a:p>
            <a:pPr marL="1257300" lvl="2" indent="-5143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/>
              <a:t>Vectors of same type (+</a:t>
            </a:r>
            <a:r>
              <a:rPr lang="en-US" sz="3200" dirty="0" err="1" smtClean="0"/>
              <a:t>ve</a:t>
            </a:r>
            <a:r>
              <a:rPr lang="en-US" sz="3200" dirty="0" smtClean="0"/>
              <a:t>) may be added to forma resultant vector</a:t>
            </a:r>
          </a:p>
          <a:p>
            <a:pPr marL="1257300" lvl="2" indent="-5143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example, Vectors       and       added to give </a:t>
            </a:r>
          </a:p>
          <a:p>
            <a:pPr marL="1257300" lvl="2" indent="-5143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magnitude of resultant vector is obtained graphically by parallelogram law</a:t>
            </a:r>
          </a:p>
          <a:p>
            <a:pPr marL="1257300" lvl="2" indent="-1028700">
              <a:spcBef>
                <a:spcPct val="20000"/>
              </a:spcBef>
              <a:defRPr/>
            </a:pPr>
            <a:endParaRPr kumimoji="0" lang="en-US" sz="32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5334000" y="3200400"/>
          <a:ext cx="457200" cy="457200"/>
        </p:xfrm>
        <a:graphic>
          <a:graphicData uri="http://schemas.openxmlformats.org/presentationml/2006/ole">
            <p:oleObj spid="_x0000_s28675" name="Equation" r:id="rId3" imgW="152280" imgH="203040" progId="Equation.3">
              <p:embed/>
            </p:oleObj>
          </a:graphicData>
        </a:graphic>
      </p:graphicFrame>
      <p:graphicFrame>
        <p:nvGraphicFramePr>
          <p:cNvPr id="26629" name="Object 5"/>
          <p:cNvGraphicFramePr>
            <a:graphicFrameLocks noChangeAspect="1"/>
          </p:cNvGraphicFramePr>
          <p:nvPr/>
        </p:nvGraphicFramePr>
        <p:xfrm>
          <a:off x="6591300" y="3124200"/>
          <a:ext cx="457200" cy="457200"/>
        </p:xfrm>
        <a:graphic>
          <a:graphicData uri="http://schemas.openxmlformats.org/presentationml/2006/ole">
            <p:oleObj spid="_x0000_s28676" name="Equation" r:id="rId4" imgW="152280" imgH="203040" progId="Equation.3">
              <p:embed/>
            </p:oleObj>
          </a:graphicData>
        </a:graphic>
      </p:graphicFrame>
      <p:graphicFrame>
        <p:nvGraphicFramePr>
          <p:cNvPr id="17" name="Object 3"/>
          <p:cNvGraphicFramePr>
            <a:graphicFrameLocks noChangeAspect="1"/>
          </p:cNvGraphicFramePr>
          <p:nvPr/>
        </p:nvGraphicFramePr>
        <p:xfrm>
          <a:off x="2438400" y="3657600"/>
          <a:ext cx="457200" cy="457200"/>
        </p:xfrm>
        <a:graphic>
          <a:graphicData uri="http://schemas.openxmlformats.org/presentationml/2006/ole">
            <p:oleObj spid="_x0000_s28678" name="Equation" r:id="rId5" imgW="15228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dirty="0" smtClean="0"/>
              <a:t>Vectors (Contd..)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      Vector Operations</a:t>
            </a:r>
            <a:endParaRPr lang="en-US" sz="4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1447800"/>
            <a:ext cx="8305800" cy="358139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1257300" lvl="2" indent="-1028700">
              <a:spcBef>
                <a:spcPct val="20000"/>
              </a:spcBef>
              <a:defRPr/>
            </a:pP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Parallelogram Law</a:t>
            </a:r>
          </a:p>
          <a:p>
            <a:pPr marL="1257300" lvl="2" indent="-5143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/>
              <a:t>If       and        are the two vectors to be added to produce a resultant </a:t>
            </a:r>
          </a:p>
          <a:p>
            <a:pPr marL="1257300" lvl="2" indent="-5143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/>
              <a:t>Draw vectors       and      so that their tails are touching each other</a:t>
            </a:r>
          </a:p>
          <a:p>
            <a:pPr marL="1257300" lvl="2" indent="-5143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/>
              <a:t>Draw a line parallel to vector     from the head  of        and another line parallel to     from the head of      . to produce a parallelogram.</a:t>
            </a:r>
          </a:p>
          <a:p>
            <a:pPr marL="1257300" lvl="2" indent="-5143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/>
              <a:t>The diagonal of the parallelogram gives the resultant       vector</a:t>
            </a:r>
          </a:p>
          <a:p>
            <a:pPr marL="1257300" lvl="2" indent="-514350">
              <a:spcBef>
                <a:spcPct val="20000"/>
              </a:spcBef>
              <a:buFont typeface="Arial" pitchFamily="34" charset="0"/>
              <a:buChar char="•"/>
              <a:defRPr/>
            </a:pPr>
            <a:endParaRPr kumimoji="0" lang="en-US" sz="32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257300" lvl="2" indent="-1028700">
              <a:spcBef>
                <a:spcPct val="20000"/>
              </a:spcBef>
              <a:defRPr/>
            </a:pPr>
            <a:endParaRPr kumimoji="0" lang="en-US" sz="32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4267200" y="2057399"/>
          <a:ext cx="457200" cy="457200"/>
        </p:xfrm>
        <a:graphic>
          <a:graphicData uri="http://schemas.openxmlformats.org/presentationml/2006/ole">
            <p:oleObj spid="_x0000_s29699" name="Equation" r:id="rId3" imgW="152280" imgH="203040" progId="Equation.3">
              <p:embed/>
            </p:oleObj>
          </a:graphicData>
        </a:graphic>
      </p:graphicFrame>
      <p:graphicFrame>
        <p:nvGraphicFramePr>
          <p:cNvPr id="29703" name="Object 7"/>
          <p:cNvGraphicFramePr>
            <a:graphicFrameLocks noChangeAspect="1"/>
          </p:cNvGraphicFramePr>
          <p:nvPr/>
        </p:nvGraphicFramePr>
        <p:xfrm>
          <a:off x="1905000" y="1752599"/>
          <a:ext cx="457200" cy="457200"/>
        </p:xfrm>
        <a:graphic>
          <a:graphicData uri="http://schemas.openxmlformats.org/presentationml/2006/ole">
            <p:oleObj spid="_x0000_s29703" name="Equation" r:id="rId4" imgW="152280" imgH="203040" progId="Equation.3">
              <p:embed/>
            </p:oleObj>
          </a:graphicData>
        </a:graphic>
      </p:graphicFrame>
      <p:graphicFrame>
        <p:nvGraphicFramePr>
          <p:cNvPr id="29704" name="Object 8"/>
          <p:cNvGraphicFramePr>
            <a:graphicFrameLocks noChangeAspect="1"/>
          </p:cNvGraphicFramePr>
          <p:nvPr/>
        </p:nvGraphicFramePr>
        <p:xfrm>
          <a:off x="2971800" y="1676399"/>
          <a:ext cx="457200" cy="533400"/>
        </p:xfrm>
        <a:graphic>
          <a:graphicData uri="http://schemas.openxmlformats.org/presentationml/2006/ole">
            <p:oleObj spid="_x0000_s29704" name="Equation" r:id="rId5" imgW="152280" imgH="203040" progId="Equation.3">
              <p:embed/>
            </p:oleObj>
          </a:graphicData>
        </a:graphic>
      </p:graphicFrame>
      <p:graphicFrame>
        <p:nvGraphicFramePr>
          <p:cNvPr id="29707" name="Object 11"/>
          <p:cNvGraphicFramePr>
            <a:graphicFrameLocks noChangeAspect="1"/>
          </p:cNvGraphicFramePr>
          <p:nvPr/>
        </p:nvGraphicFramePr>
        <p:xfrm>
          <a:off x="3505200" y="2362200"/>
          <a:ext cx="457200" cy="457200"/>
        </p:xfrm>
        <a:graphic>
          <a:graphicData uri="http://schemas.openxmlformats.org/presentationml/2006/ole">
            <p:oleObj spid="_x0000_s29707" name="Equation" r:id="rId6" imgW="152280" imgH="203040" progId="Equation.3">
              <p:embed/>
            </p:oleObj>
          </a:graphicData>
        </a:graphic>
      </p:graphicFrame>
      <p:graphicFrame>
        <p:nvGraphicFramePr>
          <p:cNvPr id="29708" name="Object 12"/>
          <p:cNvGraphicFramePr>
            <a:graphicFrameLocks noChangeAspect="1"/>
          </p:cNvGraphicFramePr>
          <p:nvPr/>
        </p:nvGraphicFramePr>
        <p:xfrm>
          <a:off x="4419600" y="2438400"/>
          <a:ext cx="457200" cy="457200"/>
        </p:xfrm>
        <a:graphic>
          <a:graphicData uri="http://schemas.openxmlformats.org/presentationml/2006/ole">
            <p:oleObj spid="_x0000_s29708" name="Equation" r:id="rId7" imgW="152280" imgH="203040" progId="Equation.3">
              <p:embed/>
            </p:oleObj>
          </a:graphicData>
        </a:graphic>
      </p:graphicFrame>
      <p:graphicFrame>
        <p:nvGraphicFramePr>
          <p:cNvPr id="29709" name="Object 13"/>
          <p:cNvGraphicFramePr>
            <a:graphicFrameLocks noChangeAspect="1"/>
          </p:cNvGraphicFramePr>
          <p:nvPr/>
        </p:nvGraphicFramePr>
        <p:xfrm>
          <a:off x="5410200" y="3048000"/>
          <a:ext cx="457200" cy="457200"/>
        </p:xfrm>
        <a:graphic>
          <a:graphicData uri="http://schemas.openxmlformats.org/presentationml/2006/ole">
            <p:oleObj spid="_x0000_s29709" name="Equation" r:id="rId8" imgW="152280" imgH="203040" progId="Equation.3">
              <p:embed/>
            </p:oleObj>
          </a:graphicData>
        </a:graphic>
      </p:graphicFrame>
      <p:graphicFrame>
        <p:nvGraphicFramePr>
          <p:cNvPr id="29711" name="Object 15"/>
          <p:cNvGraphicFramePr>
            <a:graphicFrameLocks noChangeAspect="1"/>
          </p:cNvGraphicFramePr>
          <p:nvPr/>
        </p:nvGraphicFramePr>
        <p:xfrm>
          <a:off x="7696200" y="3429000"/>
          <a:ext cx="457200" cy="457200"/>
        </p:xfrm>
        <a:graphic>
          <a:graphicData uri="http://schemas.openxmlformats.org/presentationml/2006/ole">
            <p:oleObj spid="_x0000_s29711" name="Equation" r:id="rId9" imgW="152280" imgH="203040" progId="Equation.3">
              <p:embed/>
            </p:oleObj>
          </a:graphicData>
        </a:graphic>
      </p:graphicFrame>
      <p:graphicFrame>
        <p:nvGraphicFramePr>
          <p:cNvPr id="29712" name="Object 16"/>
          <p:cNvGraphicFramePr>
            <a:graphicFrameLocks noChangeAspect="1"/>
          </p:cNvGraphicFramePr>
          <p:nvPr/>
        </p:nvGraphicFramePr>
        <p:xfrm>
          <a:off x="2667000" y="4419600"/>
          <a:ext cx="457200" cy="457200"/>
        </p:xfrm>
        <a:graphic>
          <a:graphicData uri="http://schemas.openxmlformats.org/presentationml/2006/ole">
            <p:oleObj spid="_x0000_s29712" name="Equation" r:id="rId10" imgW="152280" imgH="203040" progId="Equation.3">
              <p:embed/>
            </p:oleObj>
          </a:graphicData>
        </a:graphic>
      </p:graphicFrame>
      <p:graphicFrame>
        <p:nvGraphicFramePr>
          <p:cNvPr id="29713" name="Object 17"/>
          <p:cNvGraphicFramePr>
            <a:graphicFrameLocks noChangeAspect="1"/>
          </p:cNvGraphicFramePr>
          <p:nvPr/>
        </p:nvGraphicFramePr>
        <p:xfrm>
          <a:off x="5181600" y="3429000"/>
          <a:ext cx="457200" cy="457200"/>
        </p:xfrm>
        <a:graphic>
          <a:graphicData uri="http://schemas.openxmlformats.org/presentationml/2006/ole">
            <p:oleObj spid="_x0000_s29713" name="Equation" r:id="rId11" imgW="152280" imgH="203040" progId="Equation.3">
              <p:embed/>
            </p:oleObj>
          </a:graphicData>
        </a:graphic>
      </p:graphicFrame>
      <p:graphicFrame>
        <p:nvGraphicFramePr>
          <p:cNvPr id="29714" name="Object 18"/>
          <p:cNvGraphicFramePr>
            <a:graphicFrameLocks noChangeAspect="1"/>
          </p:cNvGraphicFramePr>
          <p:nvPr/>
        </p:nvGraphicFramePr>
        <p:xfrm>
          <a:off x="8001000" y="3124200"/>
          <a:ext cx="457200" cy="457200"/>
        </p:xfrm>
        <a:graphic>
          <a:graphicData uri="http://schemas.openxmlformats.org/presentationml/2006/ole">
            <p:oleObj spid="_x0000_s29714" name="Equation" r:id="rId12" imgW="152280" imgH="203040" progId="Equation.3">
              <p:embed/>
            </p:oleObj>
          </a:graphicData>
        </a:graphic>
      </p:graphicFrame>
      <p:cxnSp>
        <p:nvCxnSpPr>
          <p:cNvPr id="31" name="Straight Arrow Connector 30"/>
          <p:cNvCxnSpPr/>
          <p:nvPr/>
        </p:nvCxnSpPr>
        <p:spPr>
          <a:xfrm flipV="1">
            <a:off x="0" y="4953000"/>
            <a:ext cx="2743200" cy="121920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1905000" y="5867400"/>
            <a:ext cx="1447800" cy="381000"/>
          </a:xfrm>
          <a:prstGeom prst="straightConnector1">
            <a:avLst/>
          </a:prstGeom>
          <a:ln>
            <a:solidFill>
              <a:srgbClr val="199513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3352800" y="4953000"/>
            <a:ext cx="2362200" cy="137160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34" name="Object 9"/>
          <p:cNvGraphicFramePr>
            <a:graphicFrameLocks noChangeAspect="1"/>
          </p:cNvGraphicFramePr>
          <p:nvPr/>
        </p:nvGraphicFramePr>
        <p:xfrm>
          <a:off x="3505200" y="6400800"/>
          <a:ext cx="457200" cy="457200"/>
        </p:xfrm>
        <a:graphic>
          <a:graphicData uri="http://schemas.openxmlformats.org/presentationml/2006/ole">
            <p:oleObj spid="_x0000_s29717" name="Equation" r:id="rId13" imgW="152280" imgH="203040" progId="Equation.3">
              <p:embed/>
            </p:oleObj>
          </a:graphicData>
        </a:graphic>
      </p:graphicFrame>
      <p:graphicFrame>
        <p:nvGraphicFramePr>
          <p:cNvPr id="35" name="Object 10"/>
          <p:cNvGraphicFramePr>
            <a:graphicFrameLocks noChangeAspect="1"/>
          </p:cNvGraphicFramePr>
          <p:nvPr/>
        </p:nvGraphicFramePr>
        <p:xfrm>
          <a:off x="990600" y="5105400"/>
          <a:ext cx="457200" cy="457200"/>
        </p:xfrm>
        <a:graphic>
          <a:graphicData uri="http://schemas.openxmlformats.org/presentationml/2006/ole">
            <p:oleObj spid="_x0000_s29718" name="Equation" r:id="rId14" imgW="152280" imgH="203040" progId="Equation.3">
              <p:embed/>
            </p:oleObj>
          </a:graphicData>
        </a:graphic>
      </p:graphicFrame>
      <p:cxnSp>
        <p:nvCxnSpPr>
          <p:cNvPr id="53" name="Straight Arrow Connector 52"/>
          <p:cNvCxnSpPr/>
          <p:nvPr/>
        </p:nvCxnSpPr>
        <p:spPr>
          <a:xfrm>
            <a:off x="3352800" y="6324600"/>
            <a:ext cx="1447800" cy="381000"/>
          </a:xfrm>
          <a:prstGeom prst="straightConnector1">
            <a:avLst/>
          </a:prstGeom>
          <a:ln>
            <a:solidFill>
              <a:srgbClr val="199513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4724400" y="5257800"/>
            <a:ext cx="2286000" cy="1524000"/>
          </a:xfrm>
          <a:prstGeom prst="line">
            <a:avLst/>
          </a:prstGeom>
          <a:ln>
            <a:solidFill>
              <a:srgbClr val="7030A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5638800" y="4953000"/>
            <a:ext cx="1676400" cy="533400"/>
          </a:xfrm>
          <a:prstGeom prst="line">
            <a:avLst/>
          </a:prstGeom>
          <a:ln>
            <a:solidFill>
              <a:srgbClr val="199513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3429000" y="5334000"/>
            <a:ext cx="3352800" cy="990600"/>
          </a:xfrm>
          <a:prstGeom prst="line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29727" name="Object 31"/>
          <p:cNvGraphicFramePr>
            <a:graphicFrameLocks noChangeAspect="1"/>
          </p:cNvGraphicFramePr>
          <p:nvPr/>
        </p:nvGraphicFramePr>
        <p:xfrm>
          <a:off x="4114800" y="5257800"/>
          <a:ext cx="457200" cy="457200"/>
        </p:xfrm>
        <a:graphic>
          <a:graphicData uri="http://schemas.openxmlformats.org/presentationml/2006/ole">
            <p:oleObj spid="_x0000_s29727" name="Equation" r:id="rId15" imgW="152280" imgH="203040" progId="Equation.3">
              <p:embed/>
            </p:oleObj>
          </a:graphicData>
        </a:graphic>
      </p:graphicFrame>
      <p:graphicFrame>
        <p:nvGraphicFramePr>
          <p:cNvPr id="29728" name="Object 32"/>
          <p:cNvGraphicFramePr>
            <a:graphicFrameLocks noChangeAspect="1"/>
          </p:cNvGraphicFramePr>
          <p:nvPr/>
        </p:nvGraphicFramePr>
        <p:xfrm>
          <a:off x="2667000" y="5334000"/>
          <a:ext cx="457200" cy="457200"/>
        </p:xfrm>
        <a:graphic>
          <a:graphicData uri="http://schemas.openxmlformats.org/presentationml/2006/ole">
            <p:oleObj spid="_x0000_s29728" name="Equation" r:id="rId16" imgW="152280" imgH="203040" progId="Equation.3">
              <p:embed/>
            </p:oleObj>
          </a:graphicData>
        </a:graphic>
      </p:graphicFrame>
      <p:graphicFrame>
        <p:nvGraphicFramePr>
          <p:cNvPr id="29729" name="Object 33"/>
          <p:cNvGraphicFramePr>
            <a:graphicFrameLocks noChangeAspect="1"/>
          </p:cNvGraphicFramePr>
          <p:nvPr/>
        </p:nvGraphicFramePr>
        <p:xfrm>
          <a:off x="5181600" y="5334000"/>
          <a:ext cx="457200" cy="457200"/>
        </p:xfrm>
        <a:graphic>
          <a:graphicData uri="http://schemas.openxmlformats.org/presentationml/2006/ole">
            <p:oleObj spid="_x0000_s29729" name="Equation" r:id="rId17" imgW="152280" imgH="203040" progId="Equation.3">
              <p:embed/>
            </p:oleObj>
          </a:graphicData>
        </a:graphic>
      </p:graphicFrame>
      <p:graphicFrame>
        <p:nvGraphicFramePr>
          <p:cNvPr id="29730" name="Object 34"/>
          <p:cNvGraphicFramePr>
            <a:graphicFrameLocks noChangeAspect="1"/>
          </p:cNvGraphicFramePr>
          <p:nvPr/>
        </p:nvGraphicFramePr>
        <p:xfrm>
          <a:off x="1466850" y="5634038"/>
          <a:ext cx="419100" cy="314325"/>
        </p:xfrm>
        <a:graphic>
          <a:graphicData uri="http://schemas.openxmlformats.org/presentationml/2006/ole">
            <p:oleObj spid="_x0000_s29730" name="Equation" r:id="rId18" imgW="139680" imgH="139680" progId="Equation.3">
              <p:embed/>
            </p:oleObj>
          </a:graphicData>
        </a:graphic>
      </p:graphicFrame>
      <p:graphicFrame>
        <p:nvGraphicFramePr>
          <p:cNvPr id="29731" name="Object 35"/>
          <p:cNvGraphicFramePr>
            <a:graphicFrameLocks noChangeAspect="1"/>
          </p:cNvGraphicFramePr>
          <p:nvPr/>
        </p:nvGraphicFramePr>
        <p:xfrm>
          <a:off x="3390900" y="5681663"/>
          <a:ext cx="419100" cy="228600"/>
        </p:xfrm>
        <a:graphic>
          <a:graphicData uri="http://schemas.openxmlformats.org/presentationml/2006/ole">
            <p:oleObj spid="_x0000_s29731" name="Equation" r:id="rId19" imgW="139680" imgH="1015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9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9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dirty="0" smtClean="0"/>
              <a:t>Vectors (Contd..)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      Vector Operations</a:t>
            </a:r>
            <a:endParaRPr lang="en-US" sz="4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1447800"/>
            <a:ext cx="8305800" cy="2895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1257300" lvl="2" indent="-1028700">
              <a:spcBef>
                <a:spcPct val="20000"/>
              </a:spcBef>
              <a:defRPr/>
            </a:pP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Triangular Law</a:t>
            </a:r>
          </a:p>
          <a:p>
            <a:pPr marL="290513" lvl="2" indent="-61913">
              <a:spcBef>
                <a:spcPct val="20000"/>
              </a:spcBef>
              <a:defRPr/>
            </a:pPr>
            <a:r>
              <a:rPr lang="en-US" sz="3200" dirty="0" smtClean="0"/>
              <a:t>The other method to obtain the resultant of two vectors when added is given below</a:t>
            </a:r>
            <a:endParaRPr kumimoji="0" lang="en-US" sz="32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257300" lvl="2" indent="-5143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/>
              <a:t>If       and        are the two vectors to be added to produce a resultant </a:t>
            </a:r>
          </a:p>
          <a:p>
            <a:pPr marL="1257300" lvl="2" indent="-5143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/>
              <a:t>Draw vectors       and      as the adjacent two sides o f a triangle in the same order</a:t>
            </a:r>
          </a:p>
          <a:p>
            <a:pPr marL="1257300" lvl="2" indent="-5143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/>
              <a:t>The closing side of the triangle will be the resultant diagonal of the parallelogram gives the resultant      vector</a:t>
            </a:r>
          </a:p>
          <a:p>
            <a:pPr marL="1257300" lvl="2" indent="-514350">
              <a:spcBef>
                <a:spcPct val="20000"/>
              </a:spcBef>
              <a:buFont typeface="Arial" pitchFamily="34" charset="0"/>
              <a:buChar char="•"/>
              <a:defRPr/>
            </a:pPr>
            <a:endParaRPr kumimoji="0" lang="en-US" sz="32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257300" lvl="2" indent="-1028700">
              <a:spcBef>
                <a:spcPct val="20000"/>
              </a:spcBef>
              <a:defRPr/>
            </a:pPr>
            <a:endParaRPr kumimoji="0" lang="en-US" sz="32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2667000" y="2590800"/>
          <a:ext cx="381000" cy="381000"/>
        </p:xfrm>
        <a:graphic>
          <a:graphicData uri="http://schemas.openxmlformats.org/presentationml/2006/ole">
            <p:oleObj spid="_x0000_s40962" name="Equation" r:id="rId3" imgW="152280" imgH="203040" progId="Equation.3">
              <p:embed/>
            </p:oleObj>
          </a:graphicData>
        </a:graphic>
      </p:graphicFrame>
      <p:graphicFrame>
        <p:nvGraphicFramePr>
          <p:cNvPr id="29703" name="Object 7"/>
          <p:cNvGraphicFramePr>
            <a:graphicFrameLocks noChangeAspect="1"/>
          </p:cNvGraphicFramePr>
          <p:nvPr/>
        </p:nvGraphicFramePr>
        <p:xfrm>
          <a:off x="1905000" y="2286000"/>
          <a:ext cx="381000" cy="381000"/>
        </p:xfrm>
        <a:graphic>
          <a:graphicData uri="http://schemas.openxmlformats.org/presentationml/2006/ole">
            <p:oleObj spid="_x0000_s40963" name="Equation" r:id="rId4" imgW="152280" imgH="203040" progId="Equation.3">
              <p:embed/>
            </p:oleObj>
          </a:graphicData>
        </a:graphic>
      </p:graphicFrame>
      <p:graphicFrame>
        <p:nvGraphicFramePr>
          <p:cNvPr id="29704" name="Object 8"/>
          <p:cNvGraphicFramePr>
            <a:graphicFrameLocks noChangeAspect="1"/>
          </p:cNvGraphicFramePr>
          <p:nvPr/>
        </p:nvGraphicFramePr>
        <p:xfrm>
          <a:off x="2819400" y="2286000"/>
          <a:ext cx="326571" cy="381000"/>
        </p:xfrm>
        <a:graphic>
          <a:graphicData uri="http://schemas.openxmlformats.org/presentationml/2006/ole">
            <p:oleObj spid="_x0000_s40964" name="Equation" r:id="rId5" imgW="152280" imgH="203040" progId="Equation.3">
              <p:embed/>
            </p:oleObj>
          </a:graphicData>
        </a:graphic>
      </p:graphicFrame>
      <p:graphicFrame>
        <p:nvGraphicFramePr>
          <p:cNvPr id="29707" name="Object 11"/>
          <p:cNvGraphicFramePr>
            <a:graphicFrameLocks noChangeAspect="1"/>
          </p:cNvGraphicFramePr>
          <p:nvPr/>
        </p:nvGraphicFramePr>
        <p:xfrm>
          <a:off x="3200400" y="2895600"/>
          <a:ext cx="381000" cy="381000"/>
        </p:xfrm>
        <a:graphic>
          <a:graphicData uri="http://schemas.openxmlformats.org/presentationml/2006/ole">
            <p:oleObj spid="_x0000_s40965" name="Equation" r:id="rId6" imgW="152280" imgH="203040" progId="Equation.3">
              <p:embed/>
            </p:oleObj>
          </a:graphicData>
        </a:graphic>
      </p:graphicFrame>
      <p:graphicFrame>
        <p:nvGraphicFramePr>
          <p:cNvPr id="29708" name="Object 12"/>
          <p:cNvGraphicFramePr>
            <a:graphicFrameLocks noChangeAspect="1"/>
          </p:cNvGraphicFramePr>
          <p:nvPr/>
        </p:nvGraphicFramePr>
        <p:xfrm>
          <a:off x="4114800" y="2895600"/>
          <a:ext cx="381000" cy="381000"/>
        </p:xfrm>
        <a:graphic>
          <a:graphicData uri="http://schemas.openxmlformats.org/presentationml/2006/ole">
            <p:oleObj spid="_x0000_s40966" name="Equation" r:id="rId7" imgW="152280" imgH="203040" progId="Equation.3">
              <p:embed/>
            </p:oleObj>
          </a:graphicData>
        </a:graphic>
      </p:graphicFrame>
      <p:graphicFrame>
        <p:nvGraphicFramePr>
          <p:cNvPr id="29712" name="Object 16"/>
          <p:cNvGraphicFramePr>
            <a:graphicFrameLocks noChangeAspect="1"/>
          </p:cNvGraphicFramePr>
          <p:nvPr/>
        </p:nvGraphicFramePr>
        <p:xfrm>
          <a:off x="6172200" y="3810000"/>
          <a:ext cx="381000" cy="381000"/>
        </p:xfrm>
        <a:graphic>
          <a:graphicData uri="http://schemas.openxmlformats.org/presentationml/2006/ole">
            <p:oleObj spid="_x0000_s40969" name="Equation" r:id="rId8" imgW="152280" imgH="203040" progId="Equation.3">
              <p:embed/>
            </p:oleObj>
          </a:graphicData>
        </a:graphic>
      </p:graphicFrame>
      <p:cxnSp>
        <p:nvCxnSpPr>
          <p:cNvPr id="31" name="Straight Arrow Connector 30"/>
          <p:cNvCxnSpPr/>
          <p:nvPr/>
        </p:nvCxnSpPr>
        <p:spPr>
          <a:xfrm flipV="1">
            <a:off x="0" y="4953000"/>
            <a:ext cx="2743200" cy="121920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1905000" y="5867400"/>
            <a:ext cx="1447800" cy="381000"/>
          </a:xfrm>
          <a:prstGeom prst="straightConnector1">
            <a:avLst/>
          </a:prstGeom>
          <a:ln>
            <a:solidFill>
              <a:srgbClr val="199513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3352800" y="4953000"/>
            <a:ext cx="2362200" cy="137160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34" name="Object 9"/>
          <p:cNvGraphicFramePr>
            <a:graphicFrameLocks noChangeAspect="1"/>
          </p:cNvGraphicFramePr>
          <p:nvPr/>
        </p:nvGraphicFramePr>
        <p:xfrm>
          <a:off x="6248400" y="4648200"/>
          <a:ext cx="457200" cy="457200"/>
        </p:xfrm>
        <a:graphic>
          <a:graphicData uri="http://schemas.openxmlformats.org/presentationml/2006/ole">
            <p:oleObj spid="_x0000_s40972" name="Equation" r:id="rId9" imgW="152280" imgH="203040" progId="Equation.3">
              <p:embed/>
            </p:oleObj>
          </a:graphicData>
        </a:graphic>
      </p:graphicFrame>
      <p:graphicFrame>
        <p:nvGraphicFramePr>
          <p:cNvPr id="35" name="Object 10"/>
          <p:cNvGraphicFramePr>
            <a:graphicFrameLocks noChangeAspect="1"/>
          </p:cNvGraphicFramePr>
          <p:nvPr/>
        </p:nvGraphicFramePr>
        <p:xfrm>
          <a:off x="990600" y="5105400"/>
          <a:ext cx="457200" cy="457200"/>
        </p:xfrm>
        <a:graphic>
          <a:graphicData uri="http://schemas.openxmlformats.org/presentationml/2006/ole">
            <p:oleObj spid="_x0000_s40973" name="Equation" r:id="rId10" imgW="152280" imgH="203040" progId="Equation.3">
              <p:embed/>
            </p:oleObj>
          </a:graphicData>
        </a:graphic>
      </p:graphicFrame>
      <p:cxnSp>
        <p:nvCxnSpPr>
          <p:cNvPr id="53" name="Straight Arrow Connector 52"/>
          <p:cNvCxnSpPr/>
          <p:nvPr/>
        </p:nvCxnSpPr>
        <p:spPr>
          <a:xfrm>
            <a:off x="5638800" y="4953000"/>
            <a:ext cx="1447800" cy="457200"/>
          </a:xfrm>
          <a:prstGeom prst="straightConnector1">
            <a:avLst/>
          </a:prstGeom>
          <a:ln>
            <a:solidFill>
              <a:srgbClr val="199513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5638800" y="4953000"/>
            <a:ext cx="1676400" cy="533400"/>
          </a:xfrm>
          <a:prstGeom prst="line">
            <a:avLst/>
          </a:prstGeom>
          <a:ln>
            <a:solidFill>
              <a:srgbClr val="199513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3429000" y="5410200"/>
            <a:ext cx="3505200" cy="914400"/>
          </a:xfrm>
          <a:prstGeom prst="line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29727" name="Object 31"/>
          <p:cNvGraphicFramePr>
            <a:graphicFrameLocks noChangeAspect="1"/>
          </p:cNvGraphicFramePr>
          <p:nvPr/>
        </p:nvGraphicFramePr>
        <p:xfrm>
          <a:off x="4114800" y="5257800"/>
          <a:ext cx="457200" cy="457200"/>
        </p:xfrm>
        <a:graphic>
          <a:graphicData uri="http://schemas.openxmlformats.org/presentationml/2006/ole">
            <p:oleObj spid="_x0000_s40974" name="Equation" r:id="rId11" imgW="152280" imgH="203040" progId="Equation.3">
              <p:embed/>
            </p:oleObj>
          </a:graphicData>
        </a:graphic>
      </p:graphicFrame>
      <p:graphicFrame>
        <p:nvGraphicFramePr>
          <p:cNvPr id="29728" name="Object 32"/>
          <p:cNvGraphicFramePr>
            <a:graphicFrameLocks noChangeAspect="1"/>
          </p:cNvGraphicFramePr>
          <p:nvPr/>
        </p:nvGraphicFramePr>
        <p:xfrm>
          <a:off x="2667000" y="5334000"/>
          <a:ext cx="457200" cy="457200"/>
        </p:xfrm>
        <a:graphic>
          <a:graphicData uri="http://schemas.openxmlformats.org/presentationml/2006/ole">
            <p:oleObj spid="_x0000_s40975" name="Equation" r:id="rId12" imgW="152280" imgH="203040" progId="Equation.3">
              <p:embed/>
            </p:oleObj>
          </a:graphicData>
        </a:graphic>
      </p:graphicFrame>
      <p:graphicFrame>
        <p:nvGraphicFramePr>
          <p:cNvPr id="29729" name="Object 33"/>
          <p:cNvGraphicFramePr>
            <a:graphicFrameLocks noChangeAspect="1"/>
          </p:cNvGraphicFramePr>
          <p:nvPr/>
        </p:nvGraphicFramePr>
        <p:xfrm>
          <a:off x="5181600" y="5334000"/>
          <a:ext cx="457200" cy="457200"/>
        </p:xfrm>
        <a:graphic>
          <a:graphicData uri="http://schemas.openxmlformats.org/presentationml/2006/ole">
            <p:oleObj spid="_x0000_s40976" name="Equation" r:id="rId13" imgW="152280" imgH="203040" progId="Equation.3">
              <p:embed/>
            </p:oleObj>
          </a:graphicData>
        </a:graphic>
      </p:graphicFrame>
      <p:graphicFrame>
        <p:nvGraphicFramePr>
          <p:cNvPr id="29730" name="Object 34"/>
          <p:cNvGraphicFramePr>
            <a:graphicFrameLocks noChangeAspect="1"/>
          </p:cNvGraphicFramePr>
          <p:nvPr/>
        </p:nvGraphicFramePr>
        <p:xfrm>
          <a:off x="1466850" y="5634038"/>
          <a:ext cx="419100" cy="314325"/>
        </p:xfrm>
        <a:graphic>
          <a:graphicData uri="http://schemas.openxmlformats.org/presentationml/2006/ole">
            <p:oleObj spid="_x0000_s40977" name="Equation" r:id="rId14" imgW="139680" imgH="139680" progId="Equation.3">
              <p:embed/>
            </p:oleObj>
          </a:graphicData>
        </a:graphic>
      </p:graphicFrame>
      <p:graphicFrame>
        <p:nvGraphicFramePr>
          <p:cNvPr id="29731" name="Object 35"/>
          <p:cNvGraphicFramePr>
            <a:graphicFrameLocks noChangeAspect="1"/>
          </p:cNvGraphicFramePr>
          <p:nvPr/>
        </p:nvGraphicFramePr>
        <p:xfrm>
          <a:off x="3390900" y="5681663"/>
          <a:ext cx="419100" cy="228600"/>
        </p:xfrm>
        <a:graphic>
          <a:graphicData uri="http://schemas.openxmlformats.org/presentationml/2006/ole">
            <p:oleObj spid="_x0000_s40978" name="Equation" r:id="rId15" imgW="139680" imgH="1015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9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9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dirty="0" smtClean="0"/>
              <a:t>Vectors (Contd..)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      Vector Operations</a:t>
            </a:r>
            <a:endParaRPr lang="en-US" sz="4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1447800"/>
            <a:ext cx="8305800" cy="2895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1257300" lvl="2" indent="-1028700">
              <a:spcBef>
                <a:spcPct val="20000"/>
              </a:spcBef>
              <a:defRPr/>
            </a:pP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Subtraction of Vectors</a:t>
            </a:r>
          </a:p>
          <a:p>
            <a:pPr marL="1257300" lvl="2" indent="-5143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/>
              <a:t>If       and        are the two vectors  and their resultant difference       is to be found</a:t>
            </a:r>
          </a:p>
          <a:p>
            <a:pPr marL="1257300" lvl="2" indent="-5143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/>
              <a:t>It can be obtained by both parallelogram method as well as triangular law as shown below</a:t>
            </a:r>
          </a:p>
          <a:p>
            <a:pPr marL="3086100" lvl="6" indent="-514350">
              <a:spcBef>
                <a:spcPct val="20000"/>
              </a:spcBef>
              <a:defRPr/>
            </a:pP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                                              </a:t>
            </a:r>
          </a:p>
          <a:p>
            <a:pPr marL="1257300" lvl="2" indent="-1028700">
              <a:spcBef>
                <a:spcPct val="20000"/>
              </a:spcBef>
              <a:defRPr/>
            </a:pPr>
            <a:endParaRPr kumimoji="0" lang="en-US" sz="32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4572000" y="2286000"/>
          <a:ext cx="381000" cy="381000"/>
        </p:xfrm>
        <a:graphic>
          <a:graphicData uri="http://schemas.openxmlformats.org/presentationml/2006/ole">
            <p:oleObj spid="_x0000_s41986" name="Equation" r:id="rId3" imgW="152280" imgH="203040" progId="Equation.3">
              <p:embed/>
            </p:oleObj>
          </a:graphicData>
        </a:graphic>
      </p:graphicFrame>
      <p:graphicFrame>
        <p:nvGraphicFramePr>
          <p:cNvPr id="29703" name="Object 7"/>
          <p:cNvGraphicFramePr>
            <a:graphicFrameLocks noChangeAspect="1"/>
          </p:cNvGraphicFramePr>
          <p:nvPr/>
        </p:nvGraphicFramePr>
        <p:xfrm>
          <a:off x="1981200" y="1905000"/>
          <a:ext cx="381000" cy="381000"/>
        </p:xfrm>
        <a:graphic>
          <a:graphicData uri="http://schemas.openxmlformats.org/presentationml/2006/ole">
            <p:oleObj spid="_x0000_s41987" name="Equation" r:id="rId4" imgW="152280" imgH="203040" progId="Equation.3">
              <p:embed/>
            </p:oleObj>
          </a:graphicData>
        </a:graphic>
      </p:graphicFrame>
      <p:graphicFrame>
        <p:nvGraphicFramePr>
          <p:cNvPr id="29704" name="Object 8"/>
          <p:cNvGraphicFramePr>
            <a:graphicFrameLocks noChangeAspect="1"/>
          </p:cNvGraphicFramePr>
          <p:nvPr/>
        </p:nvGraphicFramePr>
        <p:xfrm>
          <a:off x="3124200" y="1905000"/>
          <a:ext cx="326571" cy="381000"/>
        </p:xfrm>
        <a:graphic>
          <a:graphicData uri="http://schemas.openxmlformats.org/presentationml/2006/ole">
            <p:oleObj spid="_x0000_s41988" name="Equation" r:id="rId5" imgW="152280" imgH="203040" progId="Equation.3">
              <p:embed/>
            </p:oleObj>
          </a:graphicData>
        </a:graphic>
      </p:graphicFrame>
      <p:graphicFrame>
        <p:nvGraphicFramePr>
          <p:cNvPr id="29707" name="Object 11"/>
          <p:cNvGraphicFramePr>
            <a:graphicFrameLocks noChangeAspect="1"/>
          </p:cNvGraphicFramePr>
          <p:nvPr/>
        </p:nvGraphicFramePr>
        <p:xfrm>
          <a:off x="3810000" y="3581400"/>
          <a:ext cx="2514600" cy="457200"/>
        </p:xfrm>
        <a:graphic>
          <a:graphicData uri="http://schemas.openxmlformats.org/presentationml/2006/ole">
            <p:oleObj spid="_x0000_s41989" name="Equation" r:id="rId6" imgW="838080" imgH="241200" progId="Equation.3">
              <p:embed/>
            </p:oleObj>
          </a:graphicData>
        </a:graphic>
      </p:graphicFrame>
      <p:cxnSp>
        <p:nvCxnSpPr>
          <p:cNvPr id="31" name="Straight Arrow Connector 30"/>
          <p:cNvCxnSpPr/>
          <p:nvPr/>
        </p:nvCxnSpPr>
        <p:spPr>
          <a:xfrm flipV="1">
            <a:off x="0" y="3962400"/>
            <a:ext cx="2743200" cy="121920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1981200" y="4953000"/>
            <a:ext cx="1447800" cy="381000"/>
          </a:xfrm>
          <a:prstGeom prst="straightConnector1">
            <a:avLst/>
          </a:prstGeom>
          <a:ln>
            <a:solidFill>
              <a:srgbClr val="199513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5715000" y="4114800"/>
            <a:ext cx="2362200" cy="137160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34" name="Object 9"/>
          <p:cNvGraphicFramePr>
            <a:graphicFrameLocks noChangeAspect="1"/>
          </p:cNvGraphicFramePr>
          <p:nvPr/>
        </p:nvGraphicFramePr>
        <p:xfrm>
          <a:off x="4781550" y="5181600"/>
          <a:ext cx="800100" cy="457200"/>
        </p:xfrm>
        <a:graphic>
          <a:graphicData uri="http://schemas.openxmlformats.org/presentationml/2006/ole">
            <p:oleObj spid="_x0000_s41992" name="Equation" r:id="rId7" imgW="266400" imgH="203040" progId="Equation.3">
              <p:embed/>
            </p:oleObj>
          </a:graphicData>
        </a:graphic>
      </p:graphicFrame>
      <p:graphicFrame>
        <p:nvGraphicFramePr>
          <p:cNvPr id="35" name="Object 10"/>
          <p:cNvGraphicFramePr>
            <a:graphicFrameLocks noChangeAspect="1"/>
          </p:cNvGraphicFramePr>
          <p:nvPr/>
        </p:nvGraphicFramePr>
        <p:xfrm>
          <a:off x="914400" y="4114800"/>
          <a:ext cx="457200" cy="457200"/>
        </p:xfrm>
        <a:graphic>
          <a:graphicData uri="http://schemas.openxmlformats.org/presentationml/2006/ole">
            <p:oleObj spid="_x0000_s41993" name="Equation" r:id="rId8" imgW="152280" imgH="203040" progId="Equation.3">
              <p:embed/>
            </p:oleObj>
          </a:graphicData>
        </a:graphic>
      </p:graphicFrame>
      <p:cxnSp>
        <p:nvCxnSpPr>
          <p:cNvPr id="53" name="Straight Arrow Connector 52"/>
          <p:cNvCxnSpPr/>
          <p:nvPr/>
        </p:nvCxnSpPr>
        <p:spPr>
          <a:xfrm>
            <a:off x="4419600" y="5029200"/>
            <a:ext cx="1447800" cy="457200"/>
          </a:xfrm>
          <a:prstGeom prst="straightConnector1">
            <a:avLst/>
          </a:prstGeom>
          <a:ln>
            <a:solidFill>
              <a:srgbClr val="199513"/>
            </a:solidFill>
            <a:headEnd type="arrow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6553200" y="3657600"/>
            <a:ext cx="1676400" cy="533400"/>
          </a:xfrm>
          <a:prstGeom prst="line">
            <a:avLst/>
          </a:prstGeom>
          <a:ln>
            <a:solidFill>
              <a:srgbClr val="199513"/>
            </a:solidFill>
            <a:prstDash val="dash"/>
            <a:head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5400000" flipH="1" flipV="1">
            <a:off x="5410200" y="4114800"/>
            <a:ext cx="1752600" cy="990600"/>
          </a:xfrm>
          <a:prstGeom prst="line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29727" name="Object 31"/>
          <p:cNvGraphicFramePr>
            <a:graphicFrameLocks noChangeAspect="1"/>
          </p:cNvGraphicFramePr>
          <p:nvPr/>
        </p:nvGraphicFramePr>
        <p:xfrm>
          <a:off x="6858000" y="4191000"/>
          <a:ext cx="457200" cy="457200"/>
        </p:xfrm>
        <a:graphic>
          <a:graphicData uri="http://schemas.openxmlformats.org/presentationml/2006/ole">
            <p:oleObj spid="_x0000_s41994" name="Equation" r:id="rId9" imgW="152280" imgH="203040" progId="Equation.3">
              <p:embed/>
            </p:oleObj>
          </a:graphicData>
        </a:graphic>
      </p:graphicFrame>
      <p:graphicFrame>
        <p:nvGraphicFramePr>
          <p:cNvPr id="29728" name="Object 32"/>
          <p:cNvGraphicFramePr>
            <a:graphicFrameLocks noChangeAspect="1"/>
          </p:cNvGraphicFramePr>
          <p:nvPr/>
        </p:nvGraphicFramePr>
        <p:xfrm>
          <a:off x="2514600" y="4419600"/>
          <a:ext cx="762000" cy="457200"/>
        </p:xfrm>
        <a:graphic>
          <a:graphicData uri="http://schemas.openxmlformats.org/presentationml/2006/ole">
            <p:oleObj spid="_x0000_s41995" name="Equation" r:id="rId10" imgW="253800" imgH="203040" progId="Equation.3">
              <p:embed/>
            </p:oleObj>
          </a:graphicData>
        </a:graphic>
      </p:graphicFrame>
      <p:graphicFrame>
        <p:nvGraphicFramePr>
          <p:cNvPr id="29729" name="Object 33"/>
          <p:cNvGraphicFramePr>
            <a:graphicFrameLocks noChangeAspect="1"/>
          </p:cNvGraphicFramePr>
          <p:nvPr/>
        </p:nvGraphicFramePr>
        <p:xfrm>
          <a:off x="5791200" y="4419600"/>
          <a:ext cx="457200" cy="457200"/>
        </p:xfrm>
        <a:graphic>
          <a:graphicData uri="http://schemas.openxmlformats.org/presentationml/2006/ole">
            <p:oleObj spid="_x0000_s41996" name="Equation" r:id="rId11" imgW="152280" imgH="203040" progId="Equation.3">
              <p:embed/>
            </p:oleObj>
          </a:graphicData>
        </a:graphic>
      </p:graphicFrame>
      <p:graphicFrame>
        <p:nvGraphicFramePr>
          <p:cNvPr id="29730" name="Object 34"/>
          <p:cNvGraphicFramePr>
            <a:graphicFrameLocks noChangeAspect="1"/>
          </p:cNvGraphicFramePr>
          <p:nvPr/>
        </p:nvGraphicFramePr>
        <p:xfrm>
          <a:off x="1447800" y="4648200"/>
          <a:ext cx="419100" cy="314325"/>
        </p:xfrm>
        <a:graphic>
          <a:graphicData uri="http://schemas.openxmlformats.org/presentationml/2006/ole">
            <p:oleObj spid="_x0000_s41997" name="Equation" r:id="rId12" imgW="139680" imgH="139680" progId="Equation.3">
              <p:embed/>
            </p:oleObj>
          </a:graphicData>
        </a:graphic>
      </p:graphicFrame>
      <p:graphicFrame>
        <p:nvGraphicFramePr>
          <p:cNvPr id="29731" name="Object 35"/>
          <p:cNvGraphicFramePr>
            <a:graphicFrameLocks noChangeAspect="1"/>
          </p:cNvGraphicFramePr>
          <p:nvPr/>
        </p:nvGraphicFramePr>
        <p:xfrm>
          <a:off x="3733800" y="4648200"/>
          <a:ext cx="419100" cy="228600"/>
        </p:xfrm>
        <a:graphic>
          <a:graphicData uri="http://schemas.openxmlformats.org/presentationml/2006/ole">
            <p:oleObj spid="_x0000_s41998" name="Equation" r:id="rId13" imgW="139680" imgH="101520" progId="Equation.3">
              <p:embed/>
            </p:oleObj>
          </a:graphicData>
        </a:graphic>
      </p:graphicFrame>
      <p:cxnSp>
        <p:nvCxnSpPr>
          <p:cNvPr id="23" name="Straight Connector 22"/>
          <p:cNvCxnSpPr/>
          <p:nvPr/>
        </p:nvCxnSpPr>
        <p:spPr>
          <a:xfrm flipV="1">
            <a:off x="4419600" y="3657600"/>
            <a:ext cx="2438400" cy="1447800"/>
          </a:xfrm>
          <a:prstGeom prst="line">
            <a:avLst/>
          </a:prstGeom>
          <a:ln>
            <a:solidFill>
              <a:srgbClr val="7030A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6629400" y="4953000"/>
            <a:ext cx="2362200" cy="137160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696200" y="4495800"/>
            <a:ext cx="1295400" cy="457200"/>
          </a:xfrm>
          <a:prstGeom prst="straightConnector1">
            <a:avLst/>
          </a:prstGeom>
          <a:ln>
            <a:solidFill>
              <a:srgbClr val="199513"/>
            </a:solidFill>
            <a:headEnd type="arrow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 flipH="1" flipV="1">
            <a:off x="6286500" y="4838700"/>
            <a:ext cx="1828800" cy="1143000"/>
          </a:xfrm>
          <a:prstGeom prst="line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36" name="Object 31"/>
          <p:cNvGraphicFramePr>
            <a:graphicFrameLocks noChangeAspect="1"/>
          </p:cNvGraphicFramePr>
          <p:nvPr/>
        </p:nvGraphicFramePr>
        <p:xfrm>
          <a:off x="8229600" y="5486400"/>
          <a:ext cx="457200" cy="457200"/>
        </p:xfrm>
        <a:graphic>
          <a:graphicData uri="http://schemas.openxmlformats.org/presentationml/2006/ole">
            <p:oleObj spid="_x0000_s42000" name="Equation" r:id="rId14" imgW="152280" imgH="203040" progId="Equation.3">
              <p:embed/>
            </p:oleObj>
          </a:graphicData>
        </a:graphic>
      </p:graphicFrame>
      <p:graphicFrame>
        <p:nvGraphicFramePr>
          <p:cNvPr id="37" name="Object 33"/>
          <p:cNvGraphicFramePr>
            <a:graphicFrameLocks noChangeAspect="1"/>
          </p:cNvGraphicFramePr>
          <p:nvPr/>
        </p:nvGraphicFramePr>
        <p:xfrm>
          <a:off x="7010400" y="5029200"/>
          <a:ext cx="457200" cy="457200"/>
        </p:xfrm>
        <a:graphic>
          <a:graphicData uri="http://schemas.openxmlformats.org/presentationml/2006/ole">
            <p:oleObj spid="_x0000_s42001" name="Equation" r:id="rId15" imgW="152280" imgH="203040" progId="Equation.3">
              <p:embed/>
            </p:oleObj>
          </a:graphicData>
        </a:graphic>
      </p:graphicFrame>
      <p:graphicFrame>
        <p:nvGraphicFramePr>
          <p:cNvPr id="42002" name="Object 18"/>
          <p:cNvGraphicFramePr>
            <a:graphicFrameLocks noChangeAspect="1"/>
          </p:cNvGraphicFramePr>
          <p:nvPr/>
        </p:nvGraphicFramePr>
        <p:xfrm>
          <a:off x="8001000" y="4191000"/>
          <a:ext cx="762000" cy="457200"/>
        </p:xfrm>
        <a:graphic>
          <a:graphicData uri="http://schemas.openxmlformats.org/presentationml/2006/ole">
            <p:oleObj spid="_x0000_s42002" name="Equation" r:id="rId16" imgW="25380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9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9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dirty="0" smtClean="0"/>
              <a:t>Vectors (Contd..)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      Vector Operations</a:t>
            </a:r>
            <a:endParaRPr lang="en-US" sz="4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14478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1257300" lvl="2" indent="-1028700">
              <a:spcBef>
                <a:spcPct val="20000"/>
              </a:spcBef>
              <a:defRPr/>
            </a:pP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Addition of more than two vectors:</a:t>
            </a:r>
          </a:p>
          <a:p>
            <a:pPr marL="393700" lvl="2">
              <a:spcBef>
                <a:spcPct val="20000"/>
              </a:spcBef>
              <a:defRPr/>
            </a:pPr>
            <a:r>
              <a:rPr lang="en-US" sz="3200" dirty="0" smtClean="0"/>
              <a:t>If more than two vectors are to be added, successive application of parallelogram law can be carried out to obtain the resultant force.</a:t>
            </a:r>
            <a:endParaRPr kumimoji="0" lang="en-US" sz="32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257300" lvl="2" indent="-5143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/>
              <a:t>If      ,     and        are the two vectors  and their resultant vector       is to be found .</a:t>
            </a:r>
          </a:p>
          <a:p>
            <a:pPr marL="1257300" lvl="2" indent="-5143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/>
              <a:t>First the three vectors are to be drawn with their tails touching each other.</a:t>
            </a:r>
          </a:p>
          <a:p>
            <a:pPr marL="1257300" lvl="2" indent="-5143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/>
              <a:t>It can be obtained by applying parallelogram method to vectors       and      first to get the resultant      .</a:t>
            </a:r>
          </a:p>
          <a:p>
            <a:pPr marL="1257300" lvl="2" indent="-5143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/>
              <a:t>Then a parallelogram  is constructed for vectors     and     as shown below to get the resultant      .</a:t>
            </a:r>
          </a:p>
          <a:p>
            <a:pPr marL="1257300" lvl="2" indent="-51435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3200" dirty="0" smtClean="0"/>
          </a:p>
          <a:p>
            <a:pPr marL="3086100" lvl="6" indent="-514350">
              <a:spcBef>
                <a:spcPct val="20000"/>
              </a:spcBef>
              <a:defRPr/>
            </a:pP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                                              </a:t>
            </a:r>
          </a:p>
          <a:p>
            <a:pPr marL="1257300" lvl="2" indent="-1028700">
              <a:spcBef>
                <a:spcPct val="20000"/>
              </a:spcBef>
              <a:defRPr/>
            </a:pPr>
            <a:endParaRPr kumimoji="0" lang="en-US" sz="32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2514600" y="2590800"/>
          <a:ext cx="381000" cy="381000"/>
        </p:xfrm>
        <a:graphic>
          <a:graphicData uri="http://schemas.openxmlformats.org/presentationml/2006/ole">
            <p:oleObj spid="_x0000_s78850" name="Equation" r:id="rId3" imgW="152280" imgH="203040" progId="Equation.3">
              <p:embed/>
            </p:oleObj>
          </a:graphicData>
        </a:graphic>
      </p:graphicFrame>
      <p:graphicFrame>
        <p:nvGraphicFramePr>
          <p:cNvPr id="29703" name="Object 7"/>
          <p:cNvGraphicFramePr>
            <a:graphicFrameLocks noChangeAspect="1"/>
          </p:cNvGraphicFramePr>
          <p:nvPr/>
        </p:nvGraphicFramePr>
        <p:xfrm>
          <a:off x="1905000" y="2286000"/>
          <a:ext cx="381000" cy="381000"/>
        </p:xfrm>
        <a:graphic>
          <a:graphicData uri="http://schemas.openxmlformats.org/presentationml/2006/ole">
            <p:oleObj spid="_x0000_s78851" name="Equation" r:id="rId4" imgW="152280" imgH="203040" progId="Equation.3">
              <p:embed/>
            </p:oleObj>
          </a:graphicData>
        </a:graphic>
      </p:graphicFrame>
      <p:graphicFrame>
        <p:nvGraphicFramePr>
          <p:cNvPr id="29704" name="Object 8"/>
          <p:cNvGraphicFramePr>
            <a:graphicFrameLocks noChangeAspect="1"/>
          </p:cNvGraphicFramePr>
          <p:nvPr/>
        </p:nvGraphicFramePr>
        <p:xfrm>
          <a:off x="2286000" y="2286000"/>
          <a:ext cx="326571" cy="381000"/>
        </p:xfrm>
        <a:graphic>
          <a:graphicData uri="http://schemas.openxmlformats.org/presentationml/2006/ole">
            <p:oleObj spid="_x0000_s78852" name="Equation" r:id="rId5" imgW="152280" imgH="203040" progId="Equation.3">
              <p:embed/>
            </p:oleObj>
          </a:graphicData>
        </a:graphic>
      </p:graphicFrame>
      <p:cxnSp>
        <p:nvCxnSpPr>
          <p:cNvPr id="31" name="Straight Arrow Connector 30"/>
          <p:cNvCxnSpPr/>
          <p:nvPr/>
        </p:nvCxnSpPr>
        <p:spPr>
          <a:xfrm flipV="1">
            <a:off x="1524000" y="5167313"/>
            <a:ext cx="2743200" cy="121920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1524000" y="6386513"/>
            <a:ext cx="1447800" cy="381000"/>
          </a:xfrm>
          <a:prstGeom prst="straightConnector1">
            <a:avLst/>
          </a:prstGeom>
          <a:ln>
            <a:solidFill>
              <a:srgbClr val="199513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1600200" y="6005513"/>
            <a:ext cx="2362200" cy="381000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34" name="Object 9"/>
          <p:cNvGraphicFramePr>
            <a:graphicFrameLocks noChangeAspect="1"/>
          </p:cNvGraphicFramePr>
          <p:nvPr/>
        </p:nvGraphicFramePr>
        <p:xfrm>
          <a:off x="1828800" y="6372225"/>
          <a:ext cx="457200" cy="485775"/>
        </p:xfrm>
        <a:graphic>
          <a:graphicData uri="http://schemas.openxmlformats.org/presentationml/2006/ole">
            <p:oleObj spid="_x0000_s78854" name="Equation" r:id="rId6" imgW="152280" imgH="215640" progId="Equation.3">
              <p:embed/>
            </p:oleObj>
          </a:graphicData>
        </a:graphic>
      </p:graphicFrame>
      <p:graphicFrame>
        <p:nvGraphicFramePr>
          <p:cNvPr id="35" name="Object 10"/>
          <p:cNvGraphicFramePr>
            <a:graphicFrameLocks noChangeAspect="1"/>
          </p:cNvGraphicFramePr>
          <p:nvPr/>
        </p:nvGraphicFramePr>
        <p:xfrm>
          <a:off x="7086600" y="4114800"/>
          <a:ext cx="381000" cy="381000"/>
        </p:xfrm>
        <a:graphic>
          <a:graphicData uri="http://schemas.openxmlformats.org/presentationml/2006/ole">
            <p:oleObj spid="_x0000_s78855" name="Equation" r:id="rId7" imgW="152280" imgH="203040" progId="Equation.3">
              <p:embed/>
            </p:oleObj>
          </a:graphicData>
        </a:graphic>
      </p:graphicFrame>
      <p:cxnSp>
        <p:nvCxnSpPr>
          <p:cNvPr id="57" name="Straight Connector 56"/>
          <p:cNvCxnSpPr/>
          <p:nvPr/>
        </p:nvCxnSpPr>
        <p:spPr>
          <a:xfrm flipV="1">
            <a:off x="4038600" y="4862513"/>
            <a:ext cx="2286000" cy="304800"/>
          </a:xfrm>
          <a:prstGeom prst="line">
            <a:avLst/>
          </a:prstGeom>
          <a:ln>
            <a:solidFill>
              <a:srgbClr val="199513"/>
            </a:solidFill>
            <a:prstDash val="dash"/>
            <a:head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1524000" y="4938713"/>
            <a:ext cx="4876800" cy="1447800"/>
          </a:xfrm>
          <a:prstGeom prst="line">
            <a:avLst/>
          </a:prstGeom>
          <a:ln>
            <a:solidFill>
              <a:srgbClr val="C00000"/>
            </a:solidFill>
            <a:prstDash val="lg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29728" name="Object 32"/>
          <p:cNvGraphicFramePr>
            <a:graphicFrameLocks noChangeAspect="1"/>
          </p:cNvGraphicFramePr>
          <p:nvPr/>
        </p:nvGraphicFramePr>
        <p:xfrm>
          <a:off x="2590800" y="6157913"/>
          <a:ext cx="457200" cy="457200"/>
        </p:xfrm>
        <a:graphic>
          <a:graphicData uri="http://schemas.openxmlformats.org/presentationml/2006/ole">
            <p:oleObj spid="_x0000_s78857" name="Equation" r:id="rId8" imgW="152280" imgH="203040" progId="Equation.3">
              <p:embed/>
            </p:oleObj>
          </a:graphicData>
        </a:graphic>
      </p:graphicFrame>
      <p:graphicFrame>
        <p:nvGraphicFramePr>
          <p:cNvPr id="29729" name="Object 33"/>
          <p:cNvGraphicFramePr>
            <a:graphicFrameLocks noChangeAspect="1"/>
          </p:cNvGraphicFramePr>
          <p:nvPr/>
        </p:nvGraphicFramePr>
        <p:xfrm>
          <a:off x="5410200" y="5548313"/>
          <a:ext cx="457200" cy="457200"/>
        </p:xfrm>
        <a:graphic>
          <a:graphicData uri="http://schemas.openxmlformats.org/presentationml/2006/ole">
            <p:oleObj spid="_x0000_s78858" name="Equation" r:id="rId9" imgW="152280" imgH="203040" progId="Equation.3">
              <p:embed/>
            </p:oleObj>
          </a:graphicData>
        </a:graphic>
      </p:graphicFrame>
      <p:graphicFrame>
        <p:nvGraphicFramePr>
          <p:cNvPr id="29730" name="Object 34"/>
          <p:cNvGraphicFramePr>
            <a:graphicFrameLocks noChangeAspect="1"/>
          </p:cNvGraphicFramePr>
          <p:nvPr/>
        </p:nvGraphicFramePr>
        <p:xfrm>
          <a:off x="2590800" y="5319713"/>
          <a:ext cx="457200" cy="457200"/>
        </p:xfrm>
        <a:graphic>
          <a:graphicData uri="http://schemas.openxmlformats.org/presentationml/2006/ole">
            <p:oleObj spid="_x0000_s78859" name="Equation" r:id="rId10" imgW="152280" imgH="203040" progId="Equation.3">
              <p:embed/>
            </p:oleObj>
          </a:graphicData>
        </a:graphic>
      </p:graphicFrame>
      <p:cxnSp>
        <p:nvCxnSpPr>
          <p:cNvPr id="23" name="Straight Connector 22"/>
          <p:cNvCxnSpPr/>
          <p:nvPr/>
        </p:nvCxnSpPr>
        <p:spPr>
          <a:xfrm flipV="1">
            <a:off x="3657600" y="4938713"/>
            <a:ext cx="2819400" cy="1295400"/>
          </a:xfrm>
          <a:prstGeom prst="line">
            <a:avLst/>
          </a:prstGeom>
          <a:ln>
            <a:solidFill>
              <a:srgbClr val="7030A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37" name="Object 33"/>
          <p:cNvGraphicFramePr>
            <a:graphicFrameLocks noChangeAspect="1"/>
          </p:cNvGraphicFramePr>
          <p:nvPr/>
        </p:nvGraphicFramePr>
        <p:xfrm>
          <a:off x="5562600" y="4419600"/>
          <a:ext cx="381000" cy="381000"/>
        </p:xfrm>
        <a:graphic>
          <a:graphicData uri="http://schemas.openxmlformats.org/presentationml/2006/ole">
            <p:oleObj spid="_x0000_s78862" name="Equation" r:id="rId11" imgW="152280" imgH="203040" progId="Equation.3">
              <p:embed/>
            </p:oleObj>
          </a:graphicData>
        </a:graphic>
      </p:graphicFrame>
      <p:graphicFrame>
        <p:nvGraphicFramePr>
          <p:cNvPr id="42002" name="Object 18"/>
          <p:cNvGraphicFramePr>
            <a:graphicFrameLocks noChangeAspect="1"/>
          </p:cNvGraphicFramePr>
          <p:nvPr/>
        </p:nvGraphicFramePr>
        <p:xfrm>
          <a:off x="7848600" y="4114800"/>
          <a:ext cx="381000" cy="381000"/>
        </p:xfrm>
        <a:graphic>
          <a:graphicData uri="http://schemas.openxmlformats.org/presentationml/2006/ole">
            <p:oleObj spid="_x0000_s78863" name="Equation" r:id="rId12" imgW="152280" imgH="203040" progId="Equation.3">
              <p:embed/>
            </p:oleObj>
          </a:graphicData>
        </a:graphic>
      </p:graphicFrame>
      <p:graphicFrame>
        <p:nvGraphicFramePr>
          <p:cNvPr id="78864" name="Object 16"/>
          <p:cNvGraphicFramePr>
            <a:graphicFrameLocks noChangeAspect="1"/>
          </p:cNvGraphicFramePr>
          <p:nvPr/>
        </p:nvGraphicFramePr>
        <p:xfrm>
          <a:off x="3124200" y="2286000"/>
          <a:ext cx="327025" cy="404812"/>
        </p:xfrm>
        <a:graphic>
          <a:graphicData uri="http://schemas.openxmlformats.org/presentationml/2006/ole">
            <p:oleObj spid="_x0000_s78864" name="Equation" r:id="rId13" imgW="152280" imgH="215640" progId="Equation.3">
              <p:embed/>
            </p:oleObj>
          </a:graphicData>
        </a:graphic>
      </p:graphicFrame>
      <p:graphicFrame>
        <p:nvGraphicFramePr>
          <p:cNvPr id="78865" name="Object 17"/>
          <p:cNvGraphicFramePr>
            <a:graphicFrameLocks noChangeAspect="1"/>
          </p:cNvGraphicFramePr>
          <p:nvPr/>
        </p:nvGraphicFramePr>
        <p:xfrm>
          <a:off x="2590800" y="3810000"/>
          <a:ext cx="381000" cy="381000"/>
        </p:xfrm>
        <a:graphic>
          <a:graphicData uri="http://schemas.openxmlformats.org/presentationml/2006/ole">
            <p:oleObj spid="_x0000_s78865" name="Equation" r:id="rId14" imgW="152280" imgH="203040" progId="Equation.3">
              <p:embed/>
            </p:oleObj>
          </a:graphicData>
        </a:graphic>
      </p:graphicFrame>
      <p:graphicFrame>
        <p:nvGraphicFramePr>
          <p:cNvPr id="78866" name="Object 18"/>
          <p:cNvGraphicFramePr>
            <a:graphicFrameLocks noChangeAspect="1"/>
          </p:cNvGraphicFramePr>
          <p:nvPr/>
        </p:nvGraphicFramePr>
        <p:xfrm>
          <a:off x="3429000" y="3810000"/>
          <a:ext cx="327025" cy="381000"/>
        </p:xfrm>
        <a:graphic>
          <a:graphicData uri="http://schemas.openxmlformats.org/presentationml/2006/ole">
            <p:oleObj spid="_x0000_s78866" name="Equation" r:id="rId15" imgW="152280" imgH="203040" progId="Equation.3">
              <p:embed/>
            </p:oleObj>
          </a:graphicData>
        </a:graphic>
      </p:graphicFrame>
      <p:graphicFrame>
        <p:nvGraphicFramePr>
          <p:cNvPr id="78867" name="Object 19"/>
          <p:cNvGraphicFramePr>
            <a:graphicFrameLocks noChangeAspect="1"/>
          </p:cNvGraphicFramePr>
          <p:nvPr/>
        </p:nvGraphicFramePr>
        <p:xfrm>
          <a:off x="6502400" y="3829050"/>
          <a:ext cx="355600" cy="361950"/>
        </p:xfrm>
        <a:graphic>
          <a:graphicData uri="http://schemas.openxmlformats.org/presentationml/2006/ole">
            <p:oleObj spid="_x0000_s78867" name="Equation" r:id="rId16" imgW="177480" imgH="241200" progId="Equation.3">
              <p:embed/>
            </p:oleObj>
          </a:graphicData>
        </a:graphic>
      </p:graphicFrame>
      <p:cxnSp>
        <p:nvCxnSpPr>
          <p:cNvPr id="45" name="Straight Connector 44"/>
          <p:cNvCxnSpPr/>
          <p:nvPr/>
        </p:nvCxnSpPr>
        <p:spPr>
          <a:xfrm flipV="1">
            <a:off x="2667000" y="5334000"/>
            <a:ext cx="4495800" cy="1447800"/>
          </a:xfrm>
          <a:prstGeom prst="line">
            <a:avLst/>
          </a:prstGeom>
          <a:ln>
            <a:solidFill>
              <a:srgbClr val="7030A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10800000">
            <a:off x="6324600" y="4938713"/>
            <a:ext cx="1676400" cy="762000"/>
          </a:xfrm>
          <a:prstGeom prst="line">
            <a:avLst/>
          </a:prstGeom>
          <a:ln>
            <a:solidFill>
              <a:srgbClr val="7030A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1447800" y="5319713"/>
            <a:ext cx="5638800" cy="1066800"/>
          </a:xfrm>
          <a:prstGeom prst="line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78868" name="Object 20"/>
          <p:cNvGraphicFramePr>
            <a:graphicFrameLocks noChangeAspect="1"/>
          </p:cNvGraphicFramePr>
          <p:nvPr/>
        </p:nvGraphicFramePr>
        <p:xfrm>
          <a:off x="4267200" y="5091113"/>
          <a:ext cx="505326" cy="514350"/>
        </p:xfrm>
        <a:graphic>
          <a:graphicData uri="http://schemas.openxmlformats.org/presentationml/2006/ole">
            <p:oleObj spid="_x0000_s78868" name="Equation" r:id="rId17" imgW="17748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9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9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dirty="0" smtClean="0"/>
              <a:t>Vectors (Contd..)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      Vector Operations</a:t>
            </a:r>
            <a:endParaRPr lang="en-US" sz="4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1447800"/>
            <a:ext cx="8305800" cy="3733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1257300" lvl="2" indent="-1028700">
              <a:spcBef>
                <a:spcPct val="20000"/>
              </a:spcBef>
              <a:defRPr/>
            </a:pP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Addition of more than two vectors by triangular rule:</a:t>
            </a:r>
          </a:p>
          <a:p>
            <a:pPr marL="393700" lvl="2">
              <a:spcBef>
                <a:spcPct val="20000"/>
              </a:spcBef>
              <a:defRPr/>
            </a:pPr>
            <a:r>
              <a:rPr lang="en-US" sz="3200" dirty="0" smtClean="0"/>
              <a:t>If more than two vectors are to be added, successive application of triangle law can also be applied similar to parallelogram law to obtain the resultant force.</a:t>
            </a:r>
            <a:endParaRPr kumimoji="0" lang="en-US" sz="32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257300" lvl="2" indent="-5143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/>
              <a:t>If      ,     and        are the two vectors  and their resultant vector       is to be found .</a:t>
            </a:r>
          </a:p>
          <a:p>
            <a:pPr marL="1257300" lvl="2" indent="-5143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/>
              <a:t>First the three vectors are to be drawn successively with the first  vector’s head touching the next one’s tail their tails touching each other.</a:t>
            </a:r>
          </a:p>
          <a:p>
            <a:pPr marL="1257300" lvl="2" indent="-5143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/>
              <a:t>.</a:t>
            </a:r>
          </a:p>
          <a:p>
            <a:pPr marL="1257300" lvl="2" indent="-51435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3200" dirty="0" smtClean="0"/>
          </a:p>
          <a:p>
            <a:pPr marL="3086100" lvl="6" indent="-514350">
              <a:spcBef>
                <a:spcPct val="20000"/>
              </a:spcBef>
              <a:defRPr/>
            </a:pP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                                              </a:t>
            </a:r>
          </a:p>
          <a:p>
            <a:pPr marL="1257300" lvl="2" indent="-1028700">
              <a:spcBef>
                <a:spcPct val="20000"/>
              </a:spcBef>
              <a:defRPr/>
            </a:pPr>
            <a:endParaRPr kumimoji="0" lang="en-US" sz="32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2514600" y="2895600"/>
          <a:ext cx="381000" cy="381000"/>
        </p:xfrm>
        <a:graphic>
          <a:graphicData uri="http://schemas.openxmlformats.org/presentationml/2006/ole">
            <p:oleObj spid="_x0000_s79874" name="Equation" r:id="rId3" imgW="152280" imgH="203040" progId="Equation.3">
              <p:embed/>
            </p:oleObj>
          </a:graphicData>
        </a:graphic>
      </p:graphicFrame>
      <p:graphicFrame>
        <p:nvGraphicFramePr>
          <p:cNvPr id="29703" name="Object 7"/>
          <p:cNvGraphicFramePr>
            <a:graphicFrameLocks noChangeAspect="1"/>
          </p:cNvGraphicFramePr>
          <p:nvPr/>
        </p:nvGraphicFramePr>
        <p:xfrm>
          <a:off x="1905000" y="2590800"/>
          <a:ext cx="381000" cy="381000"/>
        </p:xfrm>
        <a:graphic>
          <a:graphicData uri="http://schemas.openxmlformats.org/presentationml/2006/ole">
            <p:oleObj spid="_x0000_s79875" name="Equation" r:id="rId4" imgW="152280" imgH="203040" progId="Equation.3">
              <p:embed/>
            </p:oleObj>
          </a:graphicData>
        </a:graphic>
      </p:graphicFrame>
      <p:graphicFrame>
        <p:nvGraphicFramePr>
          <p:cNvPr id="29704" name="Object 8"/>
          <p:cNvGraphicFramePr>
            <a:graphicFrameLocks noChangeAspect="1"/>
          </p:cNvGraphicFramePr>
          <p:nvPr/>
        </p:nvGraphicFramePr>
        <p:xfrm>
          <a:off x="2286000" y="2590800"/>
          <a:ext cx="326571" cy="381000"/>
        </p:xfrm>
        <a:graphic>
          <a:graphicData uri="http://schemas.openxmlformats.org/presentationml/2006/ole">
            <p:oleObj spid="_x0000_s79876" name="Equation" r:id="rId5" imgW="152280" imgH="203040" progId="Equation.3">
              <p:embed/>
            </p:oleObj>
          </a:graphicData>
        </a:graphic>
      </p:graphicFrame>
      <p:cxnSp>
        <p:nvCxnSpPr>
          <p:cNvPr id="31" name="Straight Arrow Connector 30"/>
          <p:cNvCxnSpPr/>
          <p:nvPr/>
        </p:nvCxnSpPr>
        <p:spPr>
          <a:xfrm flipV="1">
            <a:off x="914400" y="4419600"/>
            <a:ext cx="2743200" cy="121920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6019800" y="4038600"/>
            <a:ext cx="1447800" cy="381000"/>
          </a:xfrm>
          <a:prstGeom prst="straightConnector1">
            <a:avLst/>
          </a:prstGeom>
          <a:ln>
            <a:solidFill>
              <a:srgbClr val="199513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3657600" y="4038600"/>
            <a:ext cx="2362200" cy="381000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34" name="Object 9"/>
          <p:cNvGraphicFramePr>
            <a:graphicFrameLocks noChangeAspect="1"/>
          </p:cNvGraphicFramePr>
          <p:nvPr/>
        </p:nvGraphicFramePr>
        <p:xfrm>
          <a:off x="6477000" y="3810000"/>
          <a:ext cx="457200" cy="485775"/>
        </p:xfrm>
        <a:graphic>
          <a:graphicData uri="http://schemas.openxmlformats.org/presentationml/2006/ole">
            <p:oleObj spid="_x0000_s79877" name="Equation" r:id="rId6" imgW="152280" imgH="215640" progId="Equation.3">
              <p:embed/>
            </p:oleObj>
          </a:graphicData>
        </a:graphic>
      </p:graphicFrame>
      <p:cxnSp>
        <p:nvCxnSpPr>
          <p:cNvPr id="59" name="Straight Connector 58"/>
          <p:cNvCxnSpPr/>
          <p:nvPr/>
        </p:nvCxnSpPr>
        <p:spPr>
          <a:xfrm flipV="1">
            <a:off x="990600" y="4191000"/>
            <a:ext cx="4876800" cy="1447800"/>
          </a:xfrm>
          <a:prstGeom prst="line">
            <a:avLst/>
          </a:prstGeom>
          <a:ln>
            <a:solidFill>
              <a:srgbClr val="C00000"/>
            </a:solidFill>
            <a:prstDash val="lg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29728" name="Object 32"/>
          <p:cNvGraphicFramePr>
            <a:graphicFrameLocks noChangeAspect="1"/>
          </p:cNvGraphicFramePr>
          <p:nvPr/>
        </p:nvGraphicFramePr>
        <p:xfrm>
          <a:off x="4343400" y="3886200"/>
          <a:ext cx="457200" cy="457200"/>
        </p:xfrm>
        <a:graphic>
          <a:graphicData uri="http://schemas.openxmlformats.org/presentationml/2006/ole">
            <p:oleObj spid="_x0000_s79879" name="Equation" r:id="rId7" imgW="152280" imgH="203040" progId="Equation.3">
              <p:embed/>
            </p:oleObj>
          </a:graphicData>
        </a:graphic>
      </p:graphicFrame>
      <p:graphicFrame>
        <p:nvGraphicFramePr>
          <p:cNvPr id="29729" name="Object 33"/>
          <p:cNvGraphicFramePr>
            <a:graphicFrameLocks noChangeAspect="1"/>
          </p:cNvGraphicFramePr>
          <p:nvPr/>
        </p:nvGraphicFramePr>
        <p:xfrm>
          <a:off x="5029200" y="4419600"/>
          <a:ext cx="457200" cy="457200"/>
        </p:xfrm>
        <a:graphic>
          <a:graphicData uri="http://schemas.openxmlformats.org/presentationml/2006/ole">
            <p:oleObj spid="_x0000_s79880" name="Equation" r:id="rId8" imgW="152280" imgH="203040" progId="Equation.3">
              <p:embed/>
            </p:oleObj>
          </a:graphicData>
        </a:graphic>
      </p:graphicFrame>
      <p:graphicFrame>
        <p:nvGraphicFramePr>
          <p:cNvPr id="29730" name="Object 34"/>
          <p:cNvGraphicFramePr>
            <a:graphicFrameLocks noChangeAspect="1"/>
          </p:cNvGraphicFramePr>
          <p:nvPr/>
        </p:nvGraphicFramePr>
        <p:xfrm>
          <a:off x="1905000" y="4648200"/>
          <a:ext cx="457200" cy="457200"/>
        </p:xfrm>
        <a:graphic>
          <a:graphicData uri="http://schemas.openxmlformats.org/presentationml/2006/ole">
            <p:oleObj spid="_x0000_s79881" name="Equation" r:id="rId9" imgW="152280" imgH="203040" progId="Equation.3">
              <p:embed/>
            </p:oleObj>
          </a:graphicData>
        </a:graphic>
      </p:graphicFrame>
      <p:graphicFrame>
        <p:nvGraphicFramePr>
          <p:cNvPr id="78864" name="Object 16"/>
          <p:cNvGraphicFramePr>
            <a:graphicFrameLocks noChangeAspect="1"/>
          </p:cNvGraphicFramePr>
          <p:nvPr/>
        </p:nvGraphicFramePr>
        <p:xfrm>
          <a:off x="3124200" y="2566988"/>
          <a:ext cx="327025" cy="404812"/>
        </p:xfrm>
        <a:graphic>
          <a:graphicData uri="http://schemas.openxmlformats.org/presentationml/2006/ole">
            <p:oleObj spid="_x0000_s79884" name="Equation" r:id="rId10" imgW="152280" imgH="215640" progId="Equation.3">
              <p:embed/>
            </p:oleObj>
          </a:graphicData>
        </a:graphic>
      </p:graphicFrame>
      <p:cxnSp>
        <p:nvCxnSpPr>
          <p:cNvPr id="51" name="Straight Connector 50"/>
          <p:cNvCxnSpPr/>
          <p:nvPr/>
        </p:nvCxnSpPr>
        <p:spPr>
          <a:xfrm flipV="1">
            <a:off x="914400" y="4419600"/>
            <a:ext cx="6400800" cy="1219200"/>
          </a:xfrm>
          <a:prstGeom prst="line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78868" name="Object 20"/>
          <p:cNvGraphicFramePr>
            <a:graphicFrameLocks noChangeAspect="1"/>
          </p:cNvGraphicFramePr>
          <p:nvPr/>
        </p:nvGraphicFramePr>
        <p:xfrm>
          <a:off x="3733800" y="4343400"/>
          <a:ext cx="505326" cy="514350"/>
        </p:xfrm>
        <a:graphic>
          <a:graphicData uri="http://schemas.openxmlformats.org/presentationml/2006/ole">
            <p:oleObj spid="_x0000_s79888" name="Equation" r:id="rId11" imgW="177480" imgH="241200" progId="Equation.3">
              <p:embed/>
            </p:oleObj>
          </a:graphicData>
        </a:graphic>
      </p:graphicFrame>
      <p:cxnSp>
        <p:nvCxnSpPr>
          <p:cNvPr id="29" name="Straight Arrow Connector 28"/>
          <p:cNvCxnSpPr/>
          <p:nvPr/>
        </p:nvCxnSpPr>
        <p:spPr>
          <a:xfrm flipV="1">
            <a:off x="1066800" y="5562600"/>
            <a:ext cx="2743200" cy="121920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6172200" y="5181600"/>
            <a:ext cx="1447800" cy="381000"/>
          </a:xfrm>
          <a:prstGeom prst="straightConnector1">
            <a:avLst/>
          </a:prstGeom>
          <a:ln>
            <a:solidFill>
              <a:srgbClr val="199513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3810000" y="5181600"/>
            <a:ext cx="2362200" cy="381000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38" name="Object 9"/>
          <p:cNvGraphicFramePr>
            <a:graphicFrameLocks noChangeAspect="1"/>
          </p:cNvGraphicFramePr>
          <p:nvPr/>
        </p:nvGraphicFramePr>
        <p:xfrm>
          <a:off x="6629400" y="4953000"/>
          <a:ext cx="457200" cy="485775"/>
        </p:xfrm>
        <a:graphic>
          <a:graphicData uri="http://schemas.openxmlformats.org/presentationml/2006/ole">
            <p:oleObj spid="_x0000_s79889" name="Equation" r:id="rId12" imgW="152280" imgH="215640" progId="Equation.3">
              <p:embed/>
            </p:oleObj>
          </a:graphicData>
        </a:graphic>
      </p:graphicFrame>
      <p:graphicFrame>
        <p:nvGraphicFramePr>
          <p:cNvPr id="40" name="Object 32"/>
          <p:cNvGraphicFramePr>
            <a:graphicFrameLocks noChangeAspect="1"/>
          </p:cNvGraphicFramePr>
          <p:nvPr/>
        </p:nvGraphicFramePr>
        <p:xfrm>
          <a:off x="4495800" y="5029200"/>
          <a:ext cx="457200" cy="457200"/>
        </p:xfrm>
        <a:graphic>
          <a:graphicData uri="http://schemas.openxmlformats.org/presentationml/2006/ole">
            <p:oleObj spid="_x0000_s79890" name="Equation" r:id="rId13" imgW="152280" imgH="203040" progId="Equation.3">
              <p:embed/>
            </p:oleObj>
          </a:graphicData>
        </a:graphic>
      </p:graphicFrame>
      <p:graphicFrame>
        <p:nvGraphicFramePr>
          <p:cNvPr id="41" name="Object 33"/>
          <p:cNvGraphicFramePr>
            <a:graphicFrameLocks noChangeAspect="1"/>
          </p:cNvGraphicFramePr>
          <p:nvPr/>
        </p:nvGraphicFramePr>
        <p:xfrm>
          <a:off x="5181600" y="5562600"/>
          <a:ext cx="457200" cy="457200"/>
        </p:xfrm>
        <a:graphic>
          <a:graphicData uri="http://schemas.openxmlformats.org/presentationml/2006/ole">
            <p:oleObj spid="_x0000_s79891" name="Equation" r:id="rId14" imgW="152280" imgH="203040" progId="Equation.3">
              <p:embed/>
            </p:oleObj>
          </a:graphicData>
        </a:graphic>
      </p:graphicFrame>
      <p:graphicFrame>
        <p:nvGraphicFramePr>
          <p:cNvPr id="42" name="Object 34"/>
          <p:cNvGraphicFramePr>
            <a:graphicFrameLocks noChangeAspect="1"/>
          </p:cNvGraphicFramePr>
          <p:nvPr/>
        </p:nvGraphicFramePr>
        <p:xfrm>
          <a:off x="2057400" y="5791200"/>
          <a:ext cx="457200" cy="457200"/>
        </p:xfrm>
        <a:graphic>
          <a:graphicData uri="http://schemas.openxmlformats.org/presentationml/2006/ole">
            <p:oleObj spid="_x0000_s79892" name="Equation" r:id="rId15" imgW="152280" imgH="203040" progId="Equation.3">
              <p:embed/>
            </p:oleObj>
          </a:graphicData>
        </a:graphic>
      </p:graphicFrame>
      <p:cxnSp>
        <p:nvCxnSpPr>
          <p:cNvPr id="43" name="Straight Connector 42"/>
          <p:cNvCxnSpPr/>
          <p:nvPr/>
        </p:nvCxnSpPr>
        <p:spPr>
          <a:xfrm flipV="1">
            <a:off x="1066800" y="5562600"/>
            <a:ext cx="6400800" cy="1219200"/>
          </a:xfrm>
          <a:prstGeom prst="line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934200" y="57150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 Polygon Rule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9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9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dirty="0" smtClean="0"/>
              <a:t>Vectors (Contd..)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    Resolution of  Vector </a:t>
            </a:r>
            <a:endParaRPr lang="en-US" sz="4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1447800"/>
            <a:ext cx="8305800" cy="2895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457200" lvl="2" indent="-2286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/>
              <a:t>A vector can be resolved in to two components, if the line of action of  two components are known</a:t>
            </a:r>
          </a:p>
          <a:p>
            <a:pPr marL="457200" lvl="2" indent="-2286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/>
              <a:t>This can be done by using parallelogram law or triangular law</a:t>
            </a:r>
          </a:p>
          <a:p>
            <a:pPr marL="457200" lvl="2" indent="-2286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/>
              <a:t>For example,  if        is the vector , which is to resolved in to vectors      and            </a:t>
            </a:r>
          </a:p>
          <a:p>
            <a:pPr marL="457200" lvl="2" indent="-2286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/>
              <a:t>The lines of action of      and        are given as shown in Figure 1</a:t>
            </a:r>
          </a:p>
          <a:p>
            <a:pPr marL="457200" lvl="2" indent="-2286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/>
              <a:t>From the head of given       vector , draw lines parallel to line of action to complete the parallelogram.</a:t>
            </a:r>
          </a:p>
          <a:p>
            <a:pPr marL="457200" lvl="2" indent="-2286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/>
              <a:t>Sides of the parallelogram parallel to the corresponding lines of action  gives the respective resolved vectors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                                              </a:t>
            </a:r>
          </a:p>
          <a:p>
            <a:pPr marL="457200" lvl="2" indent="-228600">
              <a:spcBef>
                <a:spcPct val="20000"/>
              </a:spcBef>
              <a:defRPr/>
            </a:pPr>
            <a:endParaRPr kumimoji="0" lang="en-US" sz="32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2590800" y="2286000"/>
          <a:ext cx="304800" cy="304800"/>
        </p:xfrm>
        <a:graphic>
          <a:graphicData uri="http://schemas.openxmlformats.org/presentationml/2006/ole">
            <p:oleObj spid="_x0000_s43010" name="Equation" r:id="rId3" imgW="152280" imgH="203040" progId="Equation.3">
              <p:embed/>
            </p:oleObj>
          </a:graphicData>
        </a:graphic>
      </p:graphicFrame>
      <p:graphicFrame>
        <p:nvGraphicFramePr>
          <p:cNvPr id="29703" name="Object 7"/>
          <p:cNvGraphicFramePr>
            <a:graphicFrameLocks noChangeAspect="1"/>
          </p:cNvGraphicFramePr>
          <p:nvPr/>
        </p:nvGraphicFramePr>
        <p:xfrm>
          <a:off x="7848600" y="2286000"/>
          <a:ext cx="304800" cy="304800"/>
        </p:xfrm>
        <a:graphic>
          <a:graphicData uri="http://schemas.openxmlformats.org/presentationml/2006/ole">
            <p:oleObj spid="_x0000_s43011" name="Equation" r:id="rId4" imgW="152280" imgH="203040" progId="Equation.3">
              <p:embed/>
            </p:oleObj>
          </a:graphicData>
        </a:graphic>
      </p:graphicFrame>
      <p:graphicFrame>
        <p:nvGraphicFramePr>
          <p:cNvPr id="29704" name="Object 8"/>
          <p:cNvGraphicFramePr>
            <a:graphicFrameLocks noChangeAspect="1"/>
          </p:cNvGraphicFramePr>
          <p:nvPr/>
        </p:nvGraphicFramePr>
        <p:xfrm>
          <a:off x="8610600" y="2209800"/>
          <a:ext cx="304800" cy="355600"/>
        </p:xfrm>
        <a:graphic>
          <a:graphicData uri="http://schemas.openxmlformats.org/presentationml/2006/ole">
            <p:oleObj spid="_x0000_s43012" name="Equation" r:id="rId5" imgW="152280" imgH="203040" progId="Equation.3">
              <p:embed/>
            </p:oleObj>
          </a:graphicData>
        </a:graphic>
      </p:graphicFrame>
      <p:graphicFrame>
        <p:nvGraphicFramePr>
          <p:cNvPr id="34" name="Object 9"/>
          <p:cNvGraphicFramePr>
            <a:graphicFrameLocks noChangeAspect="1"/>
          </p:cNvGraphicFramePr>
          <p:nvPr/>
        </p:nvGraphicFramePr>
        <p:xfrm>
          <a:off x="228600" y="5867400"/>
          <a:ext cx="457200" cy="457200"/>
        </p:xfrm>
        <a:graphic>
          <a:graphicData uri="http://schemas.openxmlformats.org/presentationml/2006/ole">
            <p:oleObj spid="_x0000_s43014" name="Equation" r:id="rId6" imgW="152280" imgH="203040" progId="Equation.3">
              <p:embed/>
            </p:oleObj>
          </a:graphicData>
        </a:graphic>
      </p:graphicFrame>
      <p:cxnSp>
        <p:nvCxnSpPr>
          <p:cNvPr id="57" name="Straight Connector 56"/>
          <p:cNvCxnSpPr/>
          <p:nvPr/>
        </p:nvCxnSpPr>
        <p:spPr>
          <a:xfrm>
            <a:off x="0" y="5791200"/>
            <a:ext cx="1676400" cy="533400"/>
          </a:xfrm>
          <a:prstGeom prst="line">
            <a:avLst/>
          </a:prstGeom>
          <a:ln>
            <a:solidFill>
              <a:srgbClr val="199513"/>
            </a:solidFill>
            <a:prstDash val="dash"/>
            <a:head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5400000" flipH="1" flipV="1">
            <a:off x="1295400" y="4953000"/>
            <a:ext cx="1752600" cy="990600"/>
          </a:xfrm>
          <a:prstGeom prst="line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29727" name="Object 31"/>
          <p:cNvGraphicFramePr>
            <a:graphicFrameLocks noChangeAspect="1"/>
          </p:cNvGraphicFramePr>
          <p:nvPr/>
        </p:nvGraphicFramePr>
        <p:xfrm>
          <a:off x="3581400" y="5105400"/>
          <a:ext cx="457200" cy="457200"/>
        </p:xfrm>
        <a:graphic>
          <a:graphicData uri="http://schemas.openxmlformats.org/presentationml/2006/ole">
            <p:oleObj spid="_x0000_s43016" name="Equation" r:id="rId7" imgW="152280" imgH="203040" progId="Equation.3">
              <p:embed/>
            </p:oleObj>
          </a:graphicData>
        </a:graphic>
      </p:graphicFrame>
      <p:graphicFrame>
        <p:nvGraphicFramePr>
          <p:cNvPr id="29729" name="Object 33"/>
          <p:cNvGraphicFramePr>
            <a:graphicFrameLocks noChangeAspect="1"/>
          </p:cNvGraphicFramePr>
          <p:nvPr/>
        </p:nvGraphicFramePr>
        <p:xfrm>
          <a:off x="1828800" y="5029200"/>
          <a:ext cx="457200" cy="457200"/>
        </p:xfrm>
        <a:graphic>
          <a:graphicData uri="http://schemas.openxmlformats.org/presentationml/2006/ole">
            <p:oleObj spid="_x0000_s43018" name="Equation" r:id="rId8" imgW="152280" imgH="203040" progId="Equation.3">
              <p:embed/>
            </p:oleObj>
          </a:graphicData>
        </a:graphic>
      </p:graphicFrame>
      <p:graphicFrame>
        <p:nvGraphicFramePr>
          <p:cNvPr id="29731" name="Object 35"/>
          <p:cNvGraphicFramePr>
            <a:graphicFrameLocks noChangeAspect="1"/>
          </p:cNvGraphicFramePr>
          <p:nvPr/>
        </p:nvGraphicFramePr>
        <p:xfrm>
          <a:off x="2971800" y="5486400"/>
          <a:ext cx="419100" cy="228600"/>
        </p:xfrm>
        <a:graphic>
          <a:graphicData uri="http://schemas.openxmlformats.org/presentationml/2006/ole">
            <p:oleObj spid="_x0000_s43020" name="Equation" r:id="rId9" imgW="139680" imgH="101520" progId="Equation.3">
              <p:embed/>
            </p:oleObj>
          </a:graphicData>
        </a:graphic>
      </p:graphicFrame>
      <p:cxnSp>
        <p:nvCxnSpPr>
          <p:cNvPr id="23" name="Straight Connector 22"/>
          <p:cNvCxnSpPr/>
          <p:nvPr/>
        </p:nvCxnSpPr>
        <p:spPr>
          <a:xfrm flipV="1">
            <a:off x="1676400" y="4876800"/>
            <a:ext cx="2438400" cy="1447800"/>
          </a:xfrm>
          <a:prstGeom prst="line">
            <a:avLst/>
          </a:prstGeom>
          <a:ln>
            <a:solidFill>
              <a:srgbClr val="7030A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6629400" y="4953000"/>
            <a:ext cx="2362200" cy="137160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696200" y="4495800"/>
            <a:ext cx="1295400" cy="457200"/>
          </a:xfrm>
          <a:prstGeom prst="straightConnector1">
            <a:avLst/>
          </a:prstGeom>
          <a:ln>
            <a:solidFill>
              <a:srgbClr val="199513"/>
            </a:solidFill>
            <a:headEnd type="arrow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 flipH="1" flipV="1">
            <a:off x="6362700" y="4914900"/>
            <a:ext cx="1752600" cy="1066800"/>
          </a:xfrm>
          <a:prstGeom prst="line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36" name="Object 31"/>
          <p:cNvGraphicFramePr>
            <a:graphicFrameLocks noChangeAspect="1"/>
          </p:cNvGraphicFramePr>
          <p:nvPr/>
        </p:nvGraphicFramePr>
        <p:xfrm>
          <a:off x="8229600" y="5486400"/>
          <a:ext cx="457200" cy="457200"/>
        </p:xfrm>
        <a:graphic>
          <a:graphicData uri="http://schemas.openxmlformats.org/presentationml/2006/ole">
            <p:oleObj spid="_x0000_s43021" name="Equation" r:id="rId10" imgW="152280" imgH="203040" progId="Equation.3">
              <p:embed/>
            </p:oleObj>
          </a:graphicData>
        </a:graphic>
      </p:graphicFrame>
      <p:graphicFrame>
        <p:nvGraphicFramePr>
          <p:cNvPr id="37" name="Object 33"/>
          <p:cNvGraphicFramePr>
            <a:graphicFrameLocks noChangeAspect="1"/>
          </p:cNvGraphicFramePr>
          <p:nvPr/>
        </p:nvGraphicFramePr>
        <p:xfrm>
          <a:off x="7010400" y="5029200"/>
          <a:ext cx="457200" cy="457200"/>
        </p:xfrm>
        <a:graphic>
          <a:graphicData uri="http://schemas.openxmlformats.org/presentationml/2006/ole">
            <p:oleObj spid="_x0000_s43022" name="Equation" r:id="rId11" imgW="152280" imgH="203040" progId="Equation.3">
              <p:embed/>
            </p:oleObj>
          </a:graphicData>
        </a:graphic>
      </p:graphicFrame>
      <p:graphicFrame>
        <p:nvGraphicFramePr>
          <p:cNvPr id="42002" name="Object 18"/>
          <p:cNvGraphicFramePr>
            <a:graphicFrameLocks noChangeAspect="1"/>
          </p:cNvGraphicFramePr>
          <p:nvPr/>
        </p:nvGraphicFramePr>
        <p:xfrm>
          <a:off x="8153400" y="4191000"/>
          <a:ext cx="457200" cy="457200"/>
        </p:xfrm>
        <a:graphic>
          <a:graphicData uri="http://schemas.openxmlformats.org/presentationml/2006/ole">
            <p:oleObj spid="_x0000_s43023" name="Equation" r:id="rId12" imgW="152280" imgH="203040" progId="Equation.3">
              <p:embed/>
            </p:oleObj>
          </a:graphicData>
        </a:graphic>
      </p:graphicFrame>
      <p:graphicFrame>
        <p:nvGraphicFramePr>
          <p:cNvPr id="43024" name="Object 16"/>
          <p:cNvGraphicFramePr>
            <a:graphicFrameLocks noChangeAspect="1"/>
          </p:cNvGraphicFramePr>
          <p:nvPr/>
        </p:nvGraphicFramePr>
        <p:xfrm>
          <a:off x="3124200" y="2590800"/>
          <a:ext cx="304800" cy="304800"/>
        </p:xfrm>
        <a:graphic>
          <a:graphicData uri="http://schemas.openxmlformats.org/presentationml/2006/ole">
            <p:oleObj spid="_x0000_s43024" name="Equation" r:id="rId13" imgW="152280" imgH="203040" progId="Equation.3">
              <p:embed/>
            </p:oleObj>
          </a:graphicData>
        </a:graphic>
      </p:graphicFrame>
      <p:graphicFrame>
        <p:nvGraphicFramePr>
          <p:cNvPr id="43025" name="Object 17"/>
          <p:cNvGraphicFramePr>
            <a:graphicFrameLocks noChangeAspect="1"/>
          </p:cNvGraphicFramePr>
          <p:nvPr/>
        </p:nvGraphicFramePr>
        <p:xfrm>
          <a:off x="3886200" y="2590800"/>
          <a:ext cx="304800" cy="304800"/>
        </p:xfrm>
        <a:graphic>
          <a:graphicData uri="http://schemas.openxmlformats.org/presentationml/2006/ole">
            <p:oleObj spid="_x0000_s43025" name="Equation" r:id="rId14" imgW="152280" imgH="203040" progId="Equation.3">
              <p:embed/>
            </p:oleObj>
          </a:graphicData>
        </a:graphic>
      </p:graphicFrame>
      <p:graphicFrame>
        <p:nvGraphicFramePr>
          <p:cNvPr id="43026" name="Object 18"/>
          <p:cNvGraphicFramePr>
            <a:graphicFrameLocks noChangeAspect="1"/>
          </p:cNvGraphicFramePr>
          <p:nvPr/>
        </p:nvGraphicFramePr>
        <p:xfrm>
          <a:off x="3352800" y="2895600"/>
          <a:ext cx="304800" cy="304800"/>
        </p:xfrm>
        <a:graphic>
          <a:graphicData uri="http://schemas.openxmlformats.org/presentationml/2006/ole">
            <p:oleObj spid="_x0000_s43026" name="Equation" r:id="rId15" imgW="152280" imgH="203040" progId="Equation.3">
              <p:embed/>
            </p:oleObj>
          </a:graphicData>
        </a:graphic>
      </p:graphicFrame>
      <p:graphicFrame>
        <p:nvGraphicFramePr>
          <p:cNvPr id="43027" name="Object 19"/>
          <p:cNvGraphicFramePr>
            <a:graphicFrameLocks noChangeAspect="1"/>
          </p:cNvGraphicFramePr>
          <p:nvPr/>
        </p:nvGraphicFramePr>
        <p:xfrm>
          <a:off x="5867400" y="5486400"/>
          <a:ext cx="457200" cy="457200"/>
        </p:xfrm>
        <a:graphic>
          <a:graphicData uri="http://schemas.openxmlformats.org/presentationml/2006/ole">
            <p:oleObj spid="_x0000_s43027" name="Equation" r:id="rId16" imgW="152280" imgH="203040" progId="Equation.3">
              <p:embed/>
            </p:oleObj>
          </a:graphicData>
        </a:graphic>
      </p:graphicFrame>
      <p:cxnSp>
        <p:nvCxnSpPr>
          <p:cNvPr id="24" name="Straight Arrow Connector 23"/>
          <p:cNvCxnSpPr/>
          <p:nvPr/>
        </p:nvCxnSpPr>
        <p:spPr>
          <a:xfrm flipV="1">
            <a:off x="4648200" y="4876800"/>
            <a:ext cx="2209800" cy="144780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25" name="Object 9"/>
          <p:cNvGraphicFramePr>
            <a:graphicFrameLocks noChangeAspect="1"/>
          </p:cNvGraphicFramePr>
          <p:nvPr/>
        </p:nvGraphicFramePr>
        <p:xfrm>
          <a:off x="3733800" y="6172200"/>
          <a:ext cx="457200" cy="457200"/>
        </p:xfrm>
        <a:graphic>
          <a:graphicData uri="http://schemas.openxmlformats.org/presentationml/2006/ole">
            <p:oleObj spid="_x0000_s43028" name="Equation" r:id="rId17" imgW="152280" imgH="203040" progId="Equation.3">
              <p:embed/>
            </p:oleObj>
          </a:graphicData>
        </a:graphic>
      </p:graphicFrame>
      <p:cxnSp>
        <p:nvCxnSpPr>
          <p:cNvPr id="27" name="Straight Arrow Connector 26"/>
          <p:cNvCxnSpPr/>
          <p:nvPr/>
        </p:nvCxnSpPr>
        <p:spPr>
          <a:xfrm rot="10800000">
            <a:off x="3581400" y="5943600"/>
            <a:ext cx="1066800" cy="381000"/>
          </a:xfrm>
          <a:prstGeom prst="straightConnector1">
            <a:avLst/>
          </a:prstGeom>
          <a:ln>
            <a:solidFill>
              <a:srgbClr val="199513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4648200" y="4800600"/>
            <a:ext cx="2286000" cy="1524000"/>
          </a:xfrm>
          <a:prstGeom prst="line">
            <a:avLst/>
          </a:prstGeom>
          <a:ln>
            <a:solidFill>
              <a:srgbClr val="7030A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048000" y="5791200"/>
            <a:ext cx="1676400" cy="533400"/>
          </a:xfrm>
          <a:prstGeom prst="line">
            <a:avLst/>
          </a:prstGeom>
          <a:ln>
            <a:solidFill>
              <a:srgbClr val="199513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 flipH="1" flipV="1">
            <a:off x="4305300" y="4914900"/>
            <a:ext cx="1752600" cy="1066800"/>
          </a:xfrm>
          <a:prstGeom prst="line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35" name="Object 33"/>
          <p:cNvGraphicFramePr>
            <a:graphicFrameLocks noChangeAspect="1"/>
          </p:cNvGraphicFramePr>
          <p:nvPr/>
        </p:nvGraphicFramePr>
        <p:xfrm>
          <a:off x="4953000" y="4876800"/>
          <a:ext cx="457200" cy="457200"/>
        </p:xfrm>
        <a:graphic>
          <a:graphicData uri="http://schemas.openxmlformats.org/presentationml/2006/ole">
            <p:oleObj spid="_x0000_s43030" name="Equation" r:id="rId18" imgW="152280" imgH="203040" progId="Equation.3">
              <p:embed/>
            </p:oleObj>
          </a:graphicData>
        </a:graphic>
      </p:graphicFrame>
      <p:cxnSp>
        <p:nvCxnSpPr>
          <p:cNvPr id="40" name="Straight Connector 39"/>
          <p:cNvCxnSpPr/>
          <p:nvPr/>
        </p:nvCxnSpPr>
        <p:spPr>
          <a:xfrm>
            <a:off x="5486400" y="4495800"/>
            <a:ext cx="1676400" cy="533400"/>
          </a:xfrm>
          <a:prstGeom prst="line">
            <a:avLst/>
          </a:prstGeom>
          <a:ln>
            <a:solidFill>
              <a:srgbClr val="199513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3505200" y="4495800"/>
            <a:ext cx="2286000" cy="1524000"/>
          </a:xfrm>
          <a:prstGeom prst="line">
            <a:avLst/>
          </a:prstGeom>
          <a:ln>
            <a:solidFill>
              <a:srgbClr val="7030A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7239000" y="4343400"/>
            <a:ext cx="1676400" cy="533400"/>
          </a:xfrm>
          <a:prstGeom prst="line">
            <a:avLst/>
          </a:prstGeom>
          <a:ln>
            <a:solidFill>
              <a:srgbClr val="199513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6400800" y="4724400"/>
            <a:ext cx="2895600" cy="1752600"/>
          </a:xfrm>
          <a:prstGeom prst="line">
            <a:avLst/>
          </a:prstGeom>
          <a:ln>
            <a:solidFill>
              <a:srgbClr val="7030A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9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9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43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3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dirty="0" smtClean="0"/>
              <a:t>Vectors (Contd..)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    Numerical Solution</a:t>
            </a:r>
            <a:endParaRPr lang="en-US" sz="4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1219200"/>
            <a:ext cx="83058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457200" lvl="2" indent="-2286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Numerical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solution to vector resolution can be obtained by using trigonometric principle </a:t>
            </a:r>
          </a:p>
          <a:p>
            <a:pPr marL="457200" lvl="2" indent="-2286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baseline="0" dirty="0" smtClean="0"/>
              <a:t>Sine Law</a:t>
            </a:r>
          </a:p>
          <a:p>
            <a:pPr marL="914400" lvl="3" indent="-2286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baseline="0" dirty="0" smtClean="0"/>
              <a:t>If</a:t>
            </a:r>
            <a:r>
              <a:rPr lang="en-US" sz="3200" dirty="0" smtClean="0"/>
              <a:t> the three sides of the triangle are A,B &amp;C and their opposite angles are </a:t>
            </a:r>
            <a:r>
              <a:rPr lang="en-US" sz="3200" dirty="0" smtClean="0">
                <a:sym typeface="Symbol"/>
              </a:rPr>
              <a:t>, &amp;, then according to sine law</a:t>
            </a:r>
          </a:p>
          <a:p>
            <a:pPr marL="914400" lvl="3" indent="-228600">
              <a:spcBef>
                <a:spcPct val="20000"/>
              </a:spcBef>
              <a:buFont typeface="Arial" pitchFamily="34" charset="0"/>
              <a:buChar char="•"/>
              <a:tabLst>
                <a:tab pos="1082675" algn="l"/>
              </a:tabLst>
              <a:defRPr/>
            </a:pPr>
            <a:endParaRPr lang="en-US" sz="3200" dirty="0" smtClean="0">
              <a:sym typeface="Symbol"/>
            </a:endParaRPr>
          </a:p>
          <a:p>
            <a:pPr marL="457200" lvl="3" indent="-1682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Cosine Law</a:t>
            </a:r>
          </a:p>
          <a:p>
            <a:pPr marL="914400" lvl="4" indent="-1682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/>
              <a:t>According to cosine law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6629400" y="4953000"/>
            <a:ext cx="2362200" cy="137160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696200" y="4495800"/>
            <a:ext cx="1295400" cy="457200"/>
          </a:xfrm>
          <a:prstGeom prst="straightConnector1">
            <a:avLst/>
          </a:prstGeom>
          <a:ln>
            <a:solidFill>
              <a:srgbClr val="199513"/>
            </a:solidFill>
            <a:headEnd type="arrow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 flipH="1" flipV="1">
            <a:off x="6362700" y="4914900"/>
            <a:ext cx="1752600" cy="1066800"/>
          </a:xfrm>
          <a:prstGeom prst="line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36" name="Object 31"/>
          <p:cNvGraphicFramePr>
            <a:graphicFrameLocks noChangeAspect="1"/>
          </p:cNvGraphicFramePr>
          <p:nvPr/>
        </p:nvGraphicFramePr>
        <p:xfrm>
          <a:off x="8229600" y="5529263"/>
          <a:ext cx="457200" cy="371475"/>
        </p:xfrm>
        <a:graphic>
          <a:graphicData uri="http://schemas.openxmlformats.org/presentationml/2006/ole">
            <p:oleObj spid="_x0000_s80905" name="Equation" r:id="rId3" imgW="152280" imgH="164880" progId="Equation.3">
              <p:embed/>
            </p:oleObj>
          </a:graphicData>
        </a:graphic>
      </p:graphicFrame>
      <p:graphicFrame>
        <p:nvGraphicFramePr>
          <p:cNvPr id="37" name="Object 33"/>
          <p:cNvGraphicFramePr>
            <a:graphicFrameLocks noChangeAspect="1"/>
          </p:cNvGraphicFramePr>
          <p:nvPr/>
        </p:nvGraphicFramePr>
        <p:xfrm>
          <a:off x="7010400" y="5057775"/>
          <a:ext cx="457200" cy="400050"/>
        </p:xfrm>
        <a:graphic>
          <a:graphicData uri="http://schemas.openxmlformats.org/presentationml/2006/ole">
            <p:oleObj spid="_x0000_s80906" name="Equation" r:id="rId4" imgW="152280" imgH="177480" progId="Equation.3">
              <p:embed/>
            </p:oleObj>
          </a:graphicData>
        </a:graphic>
      </p:graphicFrame>
      <p:graphicFrame>
        <p:nvGraphicFramePr>
          <p:cNvPr id="25" name="Object 9"/>
          <p:cNvGraphicFramePr>
            <a:graphicFrameLocks noChangeAspect="1"/>
          </p:cNvGraphicFramePr>
          <p:nvPr/>
        </p:nvGraphicFramePr>
        <p:xfrm>
          <a:off x="8229600" y="4267200"/>
          <a:ext cx="457200" cy="371475"/>
        </p:xfrm>
        <a:graphic>
          <a:graphicData uri="http://schemas.openxmlformats.org/presentationml/2006/ole">
            <p:oleObj spid="_x0000_s80912" name="Equation" r:id="rId5" imgW="152280" imgH="164880" progId="Equation.3">
              <p:embed/>
            </p:oleObj>
          </a:graphicData>
        </a:graphic>
      </p:graphicFrame>
      <p:cxnSp>
        <p:nvCxnSpPr>
          <p:cNvPr id="48" name="Straight Connector 47"/>
          <p:cNvCxnSpPr/>
          <p:nvPr/>
        </p:nvCxnSpPr>
        <p:spPr>
          <a:xfrm>
            <a:off x="7239000" y="4343400"/>
            <a:ext cx="1676400" cy="533400"/>
          </a:xfrm>
          <a:prstGeom prst="line">
            <a:avLst/>
          </a:prstGeom>
          <a:ln>
            <a:solidFill>
              <a:srgbClr val="199513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6400800" y="4724400"/>
            <a:ext cx="2895600" cy="1752600"/>
          </a:xfrm>
          <a:prstGeom prst="line">
            <a:avLst/>
          </a:prstGeom>
          <a:ln>
            <a:solidFill>
              <a:srgbClr val="7030A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Arc 37"/>
          <p:cNvSpPr/>
          <p:nvPr/>
        </p:nvSpPr>
        <p:spPr>
          <a:xfrm>
            <a:off x="6629400" y="5943600"/>
            <a:ext cx="457200" cy="152400"/>
          </a:xfrm>
          <a:prstGeom prst="arc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c 38"/>
          <p:cNvSpPr/>
          <p:nvPr/>
        </p:nvSpPr>
        <p:spPr>
          <a:xfrm rot="7337790">
            <a:off x="7348139" y="4095238"/>
            <a:ext cx="914400" cy="762000"/>
          </a:xfrm>
          <a:prstGeom prst="arc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c 41"/>
          <p:cNvSpPr/>
          <p:nvPr/>
        </p:nvSpPr>
        <p:spPr>
          <a:xfrm rot="12265449">
            <a:off x="8346579" y="4378821"/>
            <a:ext cx="762000" cy="762000"/>
          </a:xfrm>
          <a:prstGeom prst="arc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7010400" y="563880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ym typeface="Symbol"/>
              </a:rPr>
              <a:t></a:t>
            </a:r>
            <a:endParaRPr lang="en-US" sz="2000" dirty="0"/>
          </a:p>
        </p:txBody>
      </p:sp>
      <p:sp>
        <p:nvSpPr>
          <p:cNvPr id="45" name="Rectangle 44"/>
          <p:cNvSpPr/>
          <p:nvPr/>
        </p:nvSpPr>
        <p:spPr>
          <a:xfrm>
            <a:off x="7543800" y="4800600"/>
            <a:ext cx="60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ym typeface="Symbol"/>
              </a:rPr>
              <a:t></a:t>
            </a:r>
            <a:endParaRPr lang="en-US" sz="2000" dirty="0"/>
          </a:p>
        </p:txBody>
      </p:sp>
      <p:sp>
        <p:nvSpPr>
          <p:cNvPr id="46" name="Rectangle 45"/>
          <p:cNvSpPr/>
          <p:nvPr/>
        </p:nvSpPr>
        <p:spPr>
          <a:xfrm>
            <a:off x="4406730" y="3244334"/>
            <a:ext cx="23750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ym typeface="Symbol"/>
              </a:rPr>
              <a:t>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8001000" y="480060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ym typeface="Symbol"/>
              </a:rPr>
              <a:t></a:t>
            </a:r>
            <a:endParaRPr lang="en-US" sz="2000" dirty="0"/>
          </a:p>
        </p:txBody>
      </p:sp>
      <p:graphicFrame>
        <p:nvGraphicFramePr>
          <p:cNvPr id="80914" name="Object 18"/>
          <p:cNvGraphicFramePr>
            <a:graphicFrameLocks noChangeAspect="1"/>
          </p:cNvGraphicFramePr>
          <p:nvPr/>
        </p:nvGraphicFramePr>
        <p:xfrm>
          <a:off x="4876800" y="3352800"/>
          <a:ext cx="3798089" cy="990600"/>
        </p:xfrm>
        <a:graphic>
          <a:graphicData uri="http://schemas.openxmlformats.org/presentationml/2006/ole">
            <p:oleObj spid="_x0000_s80914" name="Equation" r:id="rId6" imgW="1333440" imgH="419040" progId="Equation.3">
              <p:embed/>
            </p:oleObj>
          </a:graphicData>
        </a:graphic>
      </p:graphicFrame>
      <p:graphicFrame>
        <p:nvGraphicFramePr>
          <p:cNvPr id="80915" name="Object 19"/>
          <p:cNvGraphicFramePr>
            <a:graphicFrameLocks noChangeAspect="1"/>
          </p:cNvGraphicFramePr>
          <p:nvPr/>
        </p:nvGraphicFramePr>
        <p:xfrm>
          <a:off x="690563" y="5346700"/>
          <a:ext cx="4702175" cy="660400"/>
        </p:xfrm>
        <a:graphic>
          <a:graphicData uri="http://schemas.openxmlformats.org/presentationml/2006/ole">
            <p:oleObj spid="_x0000_s80915" name="Equation" r:id="rId7" imgW="1650960" imgH="2793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0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0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0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0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(Contd..)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743200"/>
          </a:xfrm>
        </p:spPr>
        <p:txBody>
          <a:bodyPr/>
          <a:lstStyle/>
          <a:p>
            <a:r>
              <a:rPr lang="en-US" dirty="0" smtClean="0"/>
              <a:t>For example, an automobile engineer may need to know </a:t>
            </a:r>
          </a:p>
          <a:p>
            <a:r>
              <a:rPr lang="en-US" dirty="0" smtClean="0"/>
              <a:t>the various forces acting on every components of automobile </a:t>
            </a:r>
          </a:p>
          <a:p>
            <a:r>
              <a:rPr lang="en-US" dirty="0" smtClean="0"/>
              <a:t>To design  the vehicle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 l="3742" t="63127" r="32181" b="14582"/>
          <a:stretch>
            <a:fillRect/>
          </a:stretch>
        </p:blipFill>
        <p:spPr>
          <a:xfrm>
            <a:off x="838200" y="4419600"/>
            <a:ext cx="5029200" cy="1143000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 l="7626" t="63128" r="4025" b="2694"/>
          <a:stretch>
            <a:fillRect/>
          </a:stretch>
        </p:blipFill>
        <p:spPr>
          <a:xfrm>
            <a:off x="1143000" y="4343400"/>
            <a:ext cx="6934200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 descr="hook.bmp"/>
          <p:cNvPicPr>
            <a:picLocks noChangeAspect="1"/>
          </p:cNvPicPr>
          <p:nvPr/>
        </p:nvPicPr>
        <p:blipFill>
          <a:blip r:embed="rId3">
            <a:lum bright="40000" contrast="-20000"/>
          </a:blip>
          <a:srcRect r="82590" b="80000"/>
          <a:stretch>
            <a:fillRect/>
          </a:stretch>
        </p:blipFill>
        <p:spPr>
          <a:xfrm>
            <a:off x="0" y="1905000"/>
            <a:ext cx="3581400" cy="33528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Example 1</a:t>
            </a:r>
            <a:endParaRPr lang="en-US" sz="72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1143000"/>
            <a:ext cx="8686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33363" lvl="2" indent="-4763">
              <a:spcBef>
                <a:spcPct val="20000"/>
              </a:spcBef>
              <a:defRPr/>
            </a:pPr>
            <a:r>
              <a:rPr lang="en-US" sz="2400" dirty="0" smtClean="0"/>
              <a:t>The screw eye shown below is subjected to two forcesF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and F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. Find the magnitude and direction of resultant force.																																																										Solution:									The Unknowns to be found are R and </a:t>
            </a:r>
            <a:r>
              <a:rPr lang="en-US" sz="2400" dirty="0" smtClean="0">
                <a:sym typeface="Symbol"/>
              </a:rPr>
              <a:t>. </a:t>
            </a:r>
          </a:p>
          <a:p>
            <a:pPr marL="233363" lvl="2" indent="-4763">
              <a:spcBef>
                <a:spcPct val="20000"/>
              </a:spcBef>
              <a:defRPr/>
            </a:pP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				R can be found by using cosine law</a:t>
            </a:r>
            <a:endParaRPr kumimoji="0" lang="en-US" sz="24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9727" name="Object 31"/>
          <p:cNvGraphicFramePr>
            <a:graphicFrameLocks noChangeAspect="1"/>
          </p:cNvGraphicFramePr>
          <p:nvPr/>
        </p:nvGraphicFramePr>
        <p:xfrm>
          <a:off x="4291932" y="3048000"/>
          <a:ext cx="356268" cy="390525"/>
        </p:xfrm>
        <a:graphic>
          <a:graphicData uri="http://schemas.openxmlformats.org/presentationml/2006/ole">
            <p:oleObj spid="_x0000_s81926" name="Equation" r:id="rId4" imgW="164880" imgH="241200" progId="Equation.3">
              <p:embed/>
            </p:oleObj>
          </a:graphicData>
        </a:graphic>
      </p:graphicFrame>
      <p:cxnSp>
        <p:nvCxnSpPr>
          <p:cNvPr id="26" name="Straight Arrow Connector 25"/>
          <p:cNvCxnSpPr/>
          <p:nvPr/>
        </p:nvCxnSpPr>
        <p:spPr>
          <a:xfrm rot="5400000" flipH="1" flipV="1">
            <a:off x="7010400" y="2514600"/>
            <a:ext cx="1752600" cy="99060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0800000" flipV="1">
            <a:off x="6248401" y="3733800"/>
            <a:ext cx="1295400" cy="457200"/>
          </a:xfrm>
          <a:prstGeom prst="straightConnector1">
            <a:avLst/>
          </a:prstGeom>
          <a:ln>
            <a:solidFill>
              <a:srgbClr val="199513"/>
            </a:solidFill>
            <a:headEnd type="arrow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6172200" y="2286000"/>
            <a:ext cx="2057400" cy="1905000"/>
          </a:xfrm>
          <a:prstGeom prst="line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37" name="Object 33"/>
          <p:cNvGraphicFramePr>
            <a:graphicFrameLocks noChangeAspect="1"/>
          </p:cNvGraphicFramePr>
          <p:nvPr/>
        </p:nvGraphicFramePr>
        <p:xfrm>
          <a:off x="5029200" y="2743200"/>
          <a:ext cx="457200" cy="457200"/>
        </p:xfrm>
        <a:graphic>
          <a:graphicData uri="http://schemas.openxmlformats.org/presentationml/2006/ole">
            <p:oleObj spid="_x0000_s81930" name="Equation" r:id="rId5" imgW="152280" imgH="203040" progId="Equation.3">
              <p:embed/>
            </p:oleObj>
          </a:graphicData>
        </a:graphic>
      </p:graphicFrame>
      <p:cxnSp>
        <p:nvCxnSpPr>
          <p:cNvPr id="24" name="Straight Arrow Connector 23"/>
          <p:cNvCxnSpPr/>
          <p:nvPr/>
        </p:nvCxnSpPr>
        <p:spPr>
          <a:xfrm rot="5400000" flipH="1" flipV="1">
            <a:off x="3505200" y="3352800"/>
            <a:ext cx="1371600" cy="45720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25" name="Object 9"/>
          <p:cNvGraphicFramePr>
            <a:graphicFrameLocks noChangeAspect="1"/>
          </p:cNvGraphicFramePr>
          <p:nvPr/>
        </p:nvGraphicFramePr>
        <p:xfrm>
          <a:off x="4610100" y="3882118"/>
          <a:ext cx="495300" cy="504145"/>
        </p:xfrm>
        <a:graphic>
          <a:graphicData uri="http://schemas.openxmlformats.org/presentationml/2006/ole">
            <p:oleObj spid="_x0000_s81936" name="Equation" r:id="rId6" imgW="177480" imgH="241200" progId="Equation.3">
              <p:embed/>
            </p:oleObj>
          </a:graphicData>
        </a:graphic>
      </p:graphicFrame>
      <p:cxnSp>
        <p:nvCxnSpPr>
          <p:cNvPr id="27" name="Straight Arrow Connector 26"/>
          <p:cNvCxnSpPr/>
          <p:nvPr/>
        </p:nvCxnSpPr>
        <p:spPr>
          <a:xfrm flipV="1">
            <a:off x="3962400" y="3810000"/>
            <a:ext cx="1143000" cy="457200"/>
          </a:xfrm>
          <a:prstGeom prst="straightConnector1">
            <a:avLst/>
          </a:prstGeom>
          <a:ln>
            <a:solidFill>
              <a:srgbClr val="199513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 flipH="1" flipV="1">
            <a:off x="4533900" y="2628900"/>
            <a:ext cx="1676400" cy="685800"/>
          </a:xfrm>
          <a:prstGeom prst="line">
            <a:avLst/>
          </a:prstGeom>
          <a:ln>
            <a:solidFill>
              <a:srgbClr val="7030A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962400" y="4267200"/>
            <a:ext cx="1828800" cy="1588"/>
          </a:xfrm>
          <a:prstGeom prst="line">
            <a:avLst/>
          </a:prstGeom>
          <a:ln>
            <a:solidFill>
              <a:srgbClr val="199513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 flipH="1" flipV="1">
            <a:off x="3848100" y="2628900"/>
            <a:ext cx="1752600" cy="1524000"/>
          </a:xfrm>
          <a:prstGeom prst="line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35" name="Object 33"/>
          <p:cNvGraphicFramePr>
            <a:graphicFrameLocks noChangeAspect="1"/>
          </p:cNvGraphicFramePr>
          <p:nvPr/>
        </p:nvGraphicFramePr>
        <p:xfrm>
          <a:off x="6858000" y="2895600"/>
          <a:ext cx="457200" cy="457200"/>
        </p:xfrm>
        <a:graphic>
          <a:graphicData uri="http://schemas.openxmlformats.org/presentationml/2006/ole">
            <p:oleObj spid="_x0000_s81937" name="Equation" r:id="rId7" imgW="152280" imgH="203040" progId="Equation.3">
              <p:embed/>
            </p:oleObj>
          </a:graphicData>
        </a:graphic>
      </p:graphicFrame>
      <p:cxnSp>
        <p:nvCxnSpPr>
          <p:cNvPr id="40" name="Straight Connector 39"/>
          <p:cNvCxnSpPr/>
          <p:nvPr/>
        </p:nvCxnSpPr>
        <p:spPr>
          <a:xfrm flipV="1">
            <a:off x="4419600" y="2286000"/>
            <a:ext cx="1600200" cy="609600"/>
          </a:xfrm>
          <a:prstGeom prst="line">
            <a:avLst/>
          </a:prstGeom>
          <a:ln>
            <a:solidFill>
              <a:srgbClr val="199513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 flipH="1" flipV="1">
            <a:off x="2971800" y="3276600"/>
            <a:ext cx="2057400" cy="76200"/>
          </a:xfrm>
          <a:prstGeom prst="line">
            <a:avLst/>
          </a:prstGeom>
          <a:ln>
            <a:solidFill>
              <a:srgbClr val="7030A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791200" y="4191000"/>
            <a:ext cx="2895600" cy="1588"/>
          </a:xfrm>
          <a:prstGeom prst="line">
            <a:avLst/>
          </a:prstGeom>
          <a:ln>
            <a:solidFill>
              <a:srgbClr val="7030A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81938" name="Object 18"/>
          <p:cNvGraphicFramePr>
            <a:graphicFrameLocks noChangeAspect="1"/>
          </p:cNvGraphicFramePr>
          <p:nvPr/>
        </p:nvGraphicFramePr>
        <p:xfrm>
          <a:off x="8001000" y="2743200"/>
          <a:ext cx="416312" cy="457200"/>
        </p:xfrm>
        <a:graphic>
          <a:graphicData uri="http://schemas.openxmlformats.org/presentationml/2006/ole">
            <p:oleObj spid="_x0000_s81938" name="Equation" r:id="rId8" imgW="164880" imgH="241200" progId="Equation.3">
              <p:embed/>
            </p:oleObj>
          </a:graphicData>
        </a:graphic>
      </p:graphicFrame>
      <p:graphicFrame>
        <p:nvGraphicFramePr>
          <p:cNvPr id="81939" name="Object 19"/>
          <p:cNvGraphicFramePr>
            <a:graphicFrameLocks noChangeAspect="1"/>
          </p:cNvGraphicFramePr>
          <p:nvPr/>
        </p:nvGraphicFramePr>
        <p:xfrm>
          <a:off x="6934200" y="3505200"/>
          <a:ext cx="457200" cy="465993"/>
        </p:xfrm>
        <a:graphic>
          <a:graphicData uri="http://schemas.openxmlformats.org/presentationml/2006/ole">
            <p:oleObj spid="_x0000_s81939" name="Equation" r:id="rId9" imgW="177480" imgH="241200" progId="Equation.3">
              <p:embed/>
            </p:oleObj>
          </a:graphicData>
        </a:graphic>
      </p:graphicFrame>
      <p:sp>
        <p:nvSpPr>
          <p:cNvPr id="62" name="TextBox 61"/>
          <p:cNvSpPr txBox="1"/>
          <p:nvPr/>
        </p:nvSpPr>
        <p:spPr>
          <a:xfrm>
            <a:off x="381000" y="64008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Courtesy: </a:t>
            </a:r>
            <a:r>
              <a:rPr lang="en-US" dirty="0" err="1" smtClean="0"/>
              <a:t>Hibbeler</a:t>
            </a:r>
            <a:r>
              <a:rPr lang="en-US" dirty="0" smtClean="0"/>
              <a:t>/Eg.1</a:t>
            </a:r>
            <a:endParaRPr lang="en-US" dirty="0"/>
          </a:p>
        </p:txBody>
      </p:sp>
      <p:sp>
        <p:nvSpPr>
          <p:cNvPr id="63" name="Arc 62"/>
          <p:cNvSpPr/>
          <p:nvPr/>
        </p:nvSpPr>
        <p:spPr>
          <a:xfrm>
            <a:off x="6324600" y="3733800"/>
            <a:ext cx="533400" cy="533400"/>
          </a:xfrm>
          <a:prstGeom prst="arc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Arc 63"/>
          <p:cNvSpPr/>
          <p:nvPr/>
        </p:nvSpPr>
        <p:spPr>
          <a:xfrm>
            <a:off x="6096000" y="3962400"/>
            <a:ext cx="533400" cy="533400"/>
          </a:xfrm>
          <a:prstGeom prst="arc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Arc 64"/>
          <p:cNvSpPr/>
          <p:nvPr/>
        </p:nvSpPr>
        <p:spPr>
          <a:xfrm rot="3112699">
            <a:off x="6356156" y="3841557"/>
            <a:ext cx="533400" cy="533400"/>
          </a:xfrm>
          <a:prstGeom prst="arc">
            <a:avLst>
              <a:gd name="adj1" fmla="val 16200000"/>
              <a:gd name="adj2" fmla="val 19829509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Arc 65"/>
          <p:cNvSpPr/>
          <p:nvPr/>
        </p:nvSpPr>
        <p:spPr>
          <a:xfrm rot="14380357">
            <a:off x="7295308" y="3428800"/>
            <a:ext cx="357301" cy="533400"/>
          </a:xfrm>
          <a:prstGeom prst="arc">
            <a:avLst>
              <a:gd name="adj1" fmla="val 16200000"/>
              <a:gd name="adj2" fmla="val 4704469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Curved Connector 67"/>
          <p:cNvCxnSpPr/>
          <p:nvPr/>
        </p:nvCxnSpPr>
        <p:spPr>
          <a:xfrm rot="16200000" flipH="1">
            <a:off x="6096000" y="3048000"/>
            <a:ext cx="990600" cy="3810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Curved Connector 74"/>
          <p:cNvCxnSpPr/>
          <p:nvPr/>
        </p:nvCxnSpPr>
        <p:spPr>
          <a:xfrm rot="10800000">
            <a:off x="6934200" y="4114800"/>
            <a:ext cx="304800" cy="2286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Curved Connector 80"/>
          <p:cNvCxnSpPr/>
          <p:nvPr/>
        </p:nvCxnSpPr>
        <p:spPr>
          <a:xfrm rot="16200000" flipH="1">
            <a:off x="5791200" y="3352800"/>
            <a:ext cx="990600" cy="3810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6858000" y="4267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15</a:t>
            </a:r>
            <a:r>
              <a:rPr lang="en-US" dirty="0" smtClean="0">
                <a:sym typeface="Symbol"/>
              </a:rPr>
              <a:t></a:t>
            </a:r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6553200" y="2133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115</a:t>
            </a:r>
            <a:r>
              <a:rPr lang="en-US" dirty="0" smtClean="0">
                <a:sym typeface="Symbol"/>
              </a:rPr>
              <a:t></a:t>
            </a:r>
            <a:endParaRPr lang="en-US" dirty="0"/>
          </a:p>
        </p:txBody>
      </p:sp>
      <p:cxnSp>
        <p:nvCxnSpPr>
          <p:cNvPr id="85" name="Curved Connector 84"/>
          <p:cNvCxnSpPr/>
          <p:nvPr/>
        </p:nvCxnSpPr>
        <p:spPr>
          <a:xfrm rot="16200000" flipH="1">
            <a:off x="6705600" y="2743200"/>
            <a:ext cx="990600" cy="3810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5943600" y="24384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Symbol"/>
              </a:rPr>
              <a:t></a:t>
            </a:r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>
            <a:off x="5638800" y="28194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Symbol"/>
              </a:rPr>
              <a:t></a:t>
            </a:r>
            <a:endParaRPr lang="en-US" dirty="0"/>
          </a:p>
        </p:txBody>
      </p:sp>
      <p:graphicFrame>
        <p:nvGraphicFramePr>
          <p:cNvPr id="81941" name="Object 21"/>
          <p:cNvGraphicFramePr>
            <a:graphicFrameLocks noChangeAspect="1"/>
          </p:cNvGraphicFramePr>
          <p:nvPr/>
        </p:nvGraphicFramePr>
        <p:xfrm>
          <a:off x="2971800" y="5410200"/>
          <a:ext cx="3559175" cy="499871"/>
        </p:xfrm>
        <a:graphic>
          <a:graphicData uri="http://schemas.openxmlformats.org/presentationml/2006/ole">
            <p:oleObj spid="_x0000_s81941" name="Equation" r:id="rId10" imgW="1650960" imgH="2793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dirty="0" smtClean="0"/>
              <a:t>Example 1 Solution (Contd..)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31</a:t>
            </a:fld>
            <a:endParaRPr lang="en-US" dirty="0"/>
          </a:p>
        </p:txBody>
      </p:sp>
      <p:graphicFrame>
        <p:nvGraphicFramePr>
          <p:cNvPr id="82946" name="Object 2"/>
          <p:cNvGraphicFramePr>
            <a:graphicFrameLocks noChangeAspect="1"/>
          </p:cNvGraphicFramePr>
          <p:nvPr>
            <p:ph idx="1"/>
          </p:nvPr>
        </p:nvGraphicFramePr>
        <p:xfrm>
          <a:off x="2168524" y="3446463"/>
          <a:ext cx="4537075" cy="2290857"/>
        </p:xfrm>
        <a:graphic>
          <a:graphicData uri="http://schemas.openxmlformats.org/presentationml/2006/ole">
            <p:oleObj spid="_x0000_s82946" name="Equation" r:id="rId3" imgW="2489040" imgH="1257120" progId="Equation.3">
              <p:embed/>
            </p:oleObj>
          </a:graphicData>
        </a:graphic>
      </p:graphicFrame>
      <p:sp>
        <p:nvSpPr>
          <p:cNvPr id="6" name="Rectangle 5"/>
          <p:cNvSpPr/>
          <p:nvPr/>
        </p:nvSpPr>
        <p:spPr>
          <a:xfrm>
            <a:off x="304800" y="2895600"/>
            <a:ext cx="838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ym typeface="Symbol"/>
              </a:rPr>
              <a:t>To find , we need . This can be obtained from Sine law .</a:t>
            </a:r>
            <a:endParaRPr lang="en-US" sz="2400" dirty="0"/>
          </a:p>
        </p:txBody>
      </p:sp>
      <p:graphicFrame>
        <p:nvGraphicFramePr>
          <p:cNvPr id="82947" name="Object 3"/>
          <p:cNvGraphicFramePr>
            <a:graphicFrameLocks noChangeAspect="1"/>
          </p:cNvGraphicFramePr>
          <p:nvPr/>
        </p:nvGraphicFramePr>
        <p:xfrm>
          <a:off x="914400" y="1295400"/>
          <a:ext cx="6172200" cy="1502536"/>
        </p:xfrm>
        <a:graphic>
          <a:graphicData uri="http://schemas.openxmlformats.org/presentationml/2006/ole">
            <p:oleObj spid="_x0000_s82947" name="Equation" r:id="rId4" imgW="2946240" imgH="8632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1</a:t>
            </a:r>
            <a:endParaRPr lang="en-US" dirty="0"/>
          </a:p>
        </p:txBody>
      </p:sp>
      <p:pic>
        <p:nvPicPr>
          <p:cNvPr id="5" name="Content Placeholder 4" descr="09012012169.jpg"/>
          <p:cNvPicPr>
            <a:picLocks noGrp="1" noChangeAspect="1"/>
          </p:cNvPicPr>
          <p:nvPr>
            <p:ph idx="1"/>
          </p:nvPr>
        </p:nvPicPr>
        <p:blipFill>
          <a:blip r:embed="rId3">
            <a:lum bright="40000"/>
          </a:blip>
          <a:srcRect l="39144" t="42757" r="34339" b="21887"/>
          <a:stretch>
            <a:fillRect/>
          </a:stretch>
        </p:blipFill>
        <p:spPr>
          <a:xfrm>
            <a:off x="1143000" y="2819400"/>
            <a:ext cx="2895600" cy="25908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32</a:t>
            </a:fld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2056209" y="4952603"/>
            <a:ext cx="1067594" cy="1588"/>
          </a:xfrm>
          <a:prstGeom prst="straightConnector1">
            <a:avLst/>
          </a:prstGeom>
          <a:ln w="22225" cmpd="sng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590800" y="3429000"/>
            <a:ext cx="1143000" cy="99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371600" y="3429000"/>
            <a:ext cx="1219200" cy="99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 flipH="1" flipV="1">
            <a:off x="1866106" y="3695700"/>
            <a:ext cx="1448594" cy="794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743200" y="51816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200 N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85800" y="1447800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V grooved wheel is used to run along a track. If the track exerts a vertical force of 200N on the wheel, determine the components of forces acting along the axes a and b, which are perpendicular to the sides of the groove.</a:t>
            </a:r>
            <a:endParaRPr lang="en-US" dirty="0"/>
          </a:p>
        </p:txBody>
      </p:sp>
      <p:graphicFrame>
        <p:nvGraphicFramePr>
          <p:cNvPr id="83970" name="Object 2"/>
          <p:cNvGraphicFramePr>
            <a:graphicFrameLocks noChangeAspect="1"/>
          </p:cNvGraphicFramePr>
          <p:nvPr/>
        </p:nvGraphicFramePr>
        <p:xfrm>
          <a:off x="4411663" y="3078163"/>
          <a:ext cx="4398962" cy="1619250"/>
        </p:xfrm>
        <a:graphic>
          <a:graphicData uri="http://schemas.openxmlformats.org/presentationml/2006/ole">
            <p:oleObj spid="_x0000_s83970" name="Equation" r:id="rId4" imgW="2412720" imgH="8888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2</a:t>
            </a:r>
            <a:endParaRPr lang="en-US" dirty="0"/>
          </a:p>
        </p:txBody>
      </p:sp>
      <p:pic>
        <p:nvPicPr>
          <p:cNvPr id="5" name="Content Placeholder 4" descr="09012012173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40000" contrast="40000"/>
          </a:blip>
          <a:srcRect l="41849" t="22778" r="7025" b="20870"/>
          <a:stretch>
            <a:fillRect/>
          </a:stretch>
        </p:blipFill>
        <p:spPr>
          <a:xfrm>
            <a:off x="762000" y="1219200"/>
            <a:ext cx="6324600" cy="522839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3</a:t>
            </a:r>
            <a:endParaRPr lang="en-US" dirty="0"/>
          </a:p>
        </p:txBody>
      </p:sp>
      <p:pic>
        <p:nvPicPr>
          <p:cNvPr id="5" name="Content Placeholder 4" descr="09012012174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30000" contrast="20000"/>
          </a:blip>
          <a:srcRect l="56313" t="39986" r="15275" b="15819"/>
          <a:stretch>
            <a:fillRect/>
          </a:stretch>
        </p:blipFill>
        <p:spPr>
          <a:xfrm>
            <a:off x="990600" y="2590800"/>
            <a:ext cx="2286000" cy="2667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1295400"/>
            <a:ext cx="784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plate is subjected to two forces at A and B as shown below. If </a:t>
            </a:r>
            <a:r>
              <a:rPr lang="en-US" dirty="0" smtClean="0">
                <a:sym typeface="Symbol"/>
              </a:rPr>
              <a:t>=60, determine the magnitude of the resultant of these forces and its direction measured clockwise from the positive x axis.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4</a:t>
            </a:r>
            <a:endParaRPr lang="en-US" dirty="0"/>
          </a:p>
        </p:txBody>
      </p:sp>
      <p:pic>
        <p:nvPicPr>
          <p:cNvPr id="5" name="Content Placeholder 4" descr="09012012175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40000" contrast="40000"/>
          </a:blip>
          <a:srcRect l="30305" t="30016" r="24237" b="22554"/>
          <a:stretch>
            <a:fillRect/>
          </a:stretch>
        </p:blipFill>
        <p:spPr>
          <a:xfrm>
            <a:off x="304800" y="2438400"/>
            <a:ext cx="3310759" cy="25908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1447800"/>
            <a:ext cx="800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chisel exerts a force of 20 N on the wood dowel rod which is turning in the lathe. Resolve this force in to components acting along (</a:t>
            </a:r>
            <a:r>
              <a:rPr lang="en-US" dirty="0" err="1" smtClean="0"/>
              <a:t>i</a:t>
            </a:r>
            <a:r>
              <a:rPr lang="en-US" dirty="0" smtClean="0"/>
              <a:t>)  x and y axes and (ii) n and t axes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(Contd..)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civil engineer may have to consider </a:t>
            </a:r>
          </a:p>
          <a:p>
            <a:r>
              <a:rPr lang="en-US" dirty="0" smtClean="0"/>
              <a:t>the various force acting on the beams and columns </a:t>
            </a:r>
          </a:p>
          <a:p>
            <a:r>
              <a:rPr lang="en-US" dirty="0" smtClean="0"/>
              <a:t>to design a structure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 descr="msotw9_temp0"/>
          <p:cNvPicPr>
            <a:picLocks noChangeAspect="1" noChangeArrowheads="1"/>
          </p:cNvPicPr>
          <p:nvPr/>
        </p:nvPicPr>
        <p:blipFill>
          <a:blip r:embed="rId3"/>
          <a:srcRect b="72730"/>
          <a:stretch>
            <a:fillRect/>
          </a:stretch>
        </p:blipFill>
        <p:spPr bwMode="auto">
          <a:xfrm>
            <a:off x="4648200" y="3657600"/>
            <a:ext cx="3600450" cy="133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(Contd..)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electrical engineer may consider </a:t>
            </a:r>
          </a:p>
          <a:p>
            <a:r>
              <a:rPr lang="en-US" dirty="0" smtClean="0"/>
              <a:t>the torque of the motor </a:t>
            </a:r>
          </a:p>
          <a:p>
            <a:r>
              <a:rPr lang="en-US" dirty="0" smtClean="0"/>
              <a:t>to determine the power of the motor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3429000"/>
            <a:ext cx="399097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(Contd..)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Aero-</a:t>
            </a:r>
            <a:r>
              <a:rPr lang="en-US" dirty="0" err="1" smtClean="0"/>
              <a:t>crat</a:t>
            </a:r>
            <a:r>
              <a:rPr lang="en-US" dirty="0" smtClean="0"/>
              <a:t> may need to consider </a:t>
            </a:r>
          </a:p>
          <a:p>
            <a:pPr lvl="1"/>
            <a:r>
              <a:rPr lang="en-US" dirty="0" smtClean="0"/>
              <a:t>Various forces acting in and around the aircraft</a:t>
            </a:r>
          </a:p>
          <a:p>
            <a:pPr lvl="1"/>
            <a:r>
              <a:rPr lang="en-US" dirty="0" smtClean="0"/>
              <a:t>to design  and </a:t>
            </a:r>
            <a:r>
              <a:rPr lang="en-US" dirty="0" err="1" smtClean="0"/>
              <a:t>analyse</a:t>
            </a:r>
            <a:r>
              <a:rPr lang="en-US" dirty="0" smtClean="0"/>
              <a:t> the craft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t="21622" b="14189"/>
          <a:stretch>
            <a:fillRect/>
          </a:stretch>
        </p:blipFill>
        <p:spPr bwMode="auto">
          <a:xfrm>
            <a:off x="2109600" y="3505200"/>
            <a:ext cx="6120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 t="76489"/>
          <a:stretch>
            <a:fillRect/>
          </a:stretch>
        </p:blipFill>
        <p:spPr bwMode="auto">
          <a:xfrm>
            <a:off x="0" y="5221288"/>
            <a:ext cx="4991100" cy="16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 r="8333"/>
          <a:stretch>
            <a:fillRect/>
          </a:stretch>
        </p:blipFill>
        <p:spPr bwMode="auto">
          <a:xfrm>
            <a:off x="5943600" y="2590800"/>
            <a:ext cx="32004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352800"/>
            <a:ext cx="1687513" cy="1844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(Contd..)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Robotics, movements of a robot </a:t>
            </a:r>
          </a:p>
          <a:p>
            <a:pPr lvl="1"/>
            <a:r>
              <a:rPr lang="en-US" dirty="0" smtClean="0"/>
              <a:t>to achieve its goal with out any jerks</a:t>
            </a:r>
          </a:p>
          <a:p>
            <a:pPr lvl="1"/>
            <a:r>
              <a:rPr lang="en-US" dirty="0" smtClean="0"/>
              <a:t>demands  the study of forces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3076" name="Picture 4" descr="http://www.usinenouvelle.com/industry/img/m-ia-robot-000060527-4.jpg"/>
          <p:cNvPicPr>
            <a:picLocks noChangeAspect="1" noChangeArrowheads="1"/>
          </p:cNvPicPr>
          <p:nvPr/>
        </p:nvPicPr>
        <p:blipFill>
          <a:blip r:embed="rId2">
            <a:lum bright="3000"/>
          </a:blip>
          <a:srcRect/>
          <a:stretch>
            <a:fillRect/>
          </a:stretch>
        </p:blipFill>
        <p:spPr bwMode="auto">
          <a:xfrm>
            <a:off x="0" y="3521869"/>
            <a:ext cx="3657600" cy="3336131"/>
          </a:xfrm>
          <a:prstGeom prst="rect">
            <a:avLst/>
          </a:prstGeom>
          <a:noFill/>
        </p:spPr>
      </p:pic>
      <p:pic>
        <p:nvPicPr>
          <p:cNvPr id="3080" name="Picture 8" descr="http://t0.gstatic.com/images?q=tbn:ANd9GcSAGaH-V2eHo2D4qph9vkkM05JNJ_t9BefozqtoLop6kBM7zLsQ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3352800"/>
            <a:ext cx="2143125" cy="2143125"/>
          </a:xfrm>
          <a:prstGeom prst="rect">
            <a:avLst/>
          </a:prstGeom>
          <a:noFill/>
        </p:spPr>
      </p:pic>
      <p:pic>
        <p:nvPicPr>
          <p:cNvPr id="3082" name="Picture 10" descr="http://t1.gstatic.com/images?q=tbn:ANd9GcRnb8GvmqxMKmkMmVTk4SCNVtCPaALgBQtZ_uiKuofBj0y0xIW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3276600"/>
            <a:ext cx="2143125" cy="2143125"/>
          </a:xfrm>
          <a:prstGeom prst="rect">
            <a:avLst/>
          </a:prstGeom>
          <a:noFill/>
        </p:spPr>
      </p:pic>
      <p:pic>
        <p:nvPicPr>
          <p:cNvPr id="3084" name="Picture 12" descr="http://robotwarsmalta.com/images/Robot-animation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4343400"/>
            <a:ext cx="1905000" cy="1428750"/>
          </a:xfrm>
          <a:prstGeom prst="rect">
            <a:avLst/>
          </a:prstGeom>
          <a:noFill/>
        </p:spPr>
      </p:pic>
      <p:pic>
        <p:nvPicPr>
          <p:cNvPr id="3087" name="Picture 15" descr="Robot - Free Flash Animatio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34200" y="1371600"/>
            <a:ext cx="2133600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600" dirty="0" smtClean="0"/>
              <a:t>Introduction (Contd..)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Continuum Hypothesis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525963"/>
          </a:xfrm>
        </p:spPr>
        <p:txBody>
          <a:bodyPr/>
          <a:lstStyle/>
          <a:p>
            <a:r>
              <a:rPr lang="en-US" dirty="0" smtClean="0"/>
              <a:t>A body may consist of different particles</a:t>
            </a:r>
          </a:p>
          <a:p>
            <a:r>
              <a:rPr lang="en-US" dirty="0" smtClean="0"/>
              <a:t>Each particle may be made-up of atoms and electrons</a:t>
            </a:r>
          </a:p>
          <a:p>
            <a:r>
              <a:rPr lang="en-US" dirty="0" smtClean="0"/>
              <a:t>Engineering problems cannot be solved if we consider a body as discrete particles</a:t>
            </a:r>
          </a:p>
          <a:p>
            <a:r>
              <a:rPr lang="en-US" dirty="0" smtClean="0"/>
              <a:t>Instead it is assumed to a continuum</a:t>
            </a:r>
          </a:p>
          <a:p>
            <a:r>
              <a:rPr lang="en-US" dirty="0" smtClean="0"/>
              <a:t>This is known to be </a:t>
            </a:r>
            <a:r>
              <a:rPr lang="en-US" dirty="0" smtClean="0">
                <a:solidFill>
                  <a:srgbClr val="002776"/>
                </a:solidFill>
              </a:rPr>
              <a:t>continuum hypothesis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600" dirty="0" smtClean="0"/>
              <a:t>Introduction (Contd..)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Classification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57200" y="1143000"/>
          <a:ext cx="7924800" cy="5137150"/>
        </p:xfrm>
        <a:graphic>
          <a:graphicData uri="http://schemas.openxmlformats.org/presentationml/2006/ole">
            <p:oleObj spid="_x0000_s1026" name="Visio" r:id="rId3" imgW="9632823" imgH="643255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1322</TotalTime>
  <Words>1544</Words>
  <Application>Microsoft Office PowerPoint</Application>
  <PresentationFormat>On-screen Show (4:3)</PresentationFormat>
  <Paragraphs>228</Paragraphs>
  <Slides>35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Office Theme</vt:lpstr>
      <vt:lpstr>Visio</vt:lpstr>
      <vt:lpstr>Equation</vt:lpstr>
      <vt:lpstr>Microsoft Equation 3.0</vt:lpstr>
      <vt:lpstr>ENGINEERING MECHANICS</vt:lpstr>
      <vt:lpstr>INTRODUCTION</vt:lpstr>
      <vt:lpstr>Introduction (Contd..)</vt:lpstr>
      <vt:lpstr>Introduction (Contd..)</vt:lpstr>
      <vt:lpstr>Introduction (Contd..)</vt:lpstr>
      <vt:lpstr>Introduction (Contd..)</vt:lpstr>
      <vt:lpstr>Introduction (Contd..)</vt:lpstr>
      <vt:lpstr>Introduction (Contd..)   Continuum Hypothesis</vt:lpstr>
      <vt:lpstr>Introduction (Contd..)         Classification</vt:lpstr>
      <vt:lpstr>Introduction (Contd..)         Classification</vt:lpstr>
      <vt:lpstr>Introduction (Contd..)         Classification</vt:lpstr>
      <vt:lpstr>Introduction (Contd..)               History</vt:lpstr>
      <vt:lpstr>Introduction (Contd..)               History</vt:lpstr>
      <vt:lpstr>Units and Dimensions</vt:lpstr>
      <vt:lpstr>Laws of Mechanics Newtonian Laws</vt:lpstr>
      <vt:lpstr>Laws of Mechanics (Contd..) </vt:lpstr>
      <vt:lpstr>Units and Dimensions (Contd..)                   S.I. Units</vt:lpstr>
      <vt:lpstr>Units and Dimensions (Contd..)                   S.I. Units</vt:lpstr>
      <vt:lpstr>Vectors</vt:lpstr>
      <vt:lpstr>Vectors (Contd..)</vt:lpstr>
      <vt:lpstr>Vectors (Contd..)       Vector Operations</vt:lpstr>
      <vt:lpstr>Vectors (Contd..)       Vector Operations</vt:lpstr>
      <vt:lpstr>Vectors (Contd..)       Vector Operations</vt:lpstr>
      <vt:lpstr>Vectors (Contd..)       Vector Operations</vt:lpstr>
      <vt:lpstr>Vectors (Contd..)       Vector Operations</vt:lpstr>
      <vt:lpstr>Vectors (Contd..)       Vector Operations</vt:lpstr>
      <vt:lpstr>Vectors (Contd..)       Vector Operations</vt:lpstr>
      <vt:lpstr>Vectors (Contd..)     Resolution of  Vector </vt:lpstr>
      <vt:lpstr>Vectors (Contd..)     Numerical Solution</vt:lpstr>
      <vt:lpstr>Example 1</vt:lpstr>
      <vt:lpstr>Example 1 Solution (Contd..)</vt:lpstr>
      <vt:lpstr>Problem 1</vt:lpstr>
      <vt:lpstr>Problem 2</vt:lpstr>
      <vt:lpstr>Problem 3</vt:lpstr>
      <vt:lpstr>Problem 4</vt:lpstr>
    </vt:vector>
  </TitlesOfParts>
  <Company>OTTERI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ENGINEERING MECHANICS</dc:title>
  <dc:creator>S R MOHIDEEN</dc:creator>
  <cp:lastModifiedBy>srm</cp:lastModifiedBy>
  <cp:revision>118</cp:revision>
  <dcterms:created xsi:type="dcterms:W3CDTF">2012-01-07T15:28:18Z</dcterms:created>
  <dcterms:modified xsi:type="dcterms:W3CDTF">2012-01-11T04:32:52Z</dcterms:modified>
</cp:coreProperties>
</file>